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30"/>
  </p:notesMasterIdLst>
  <p:sldIdLst>
    <p:sldId id="400" r:id="rId2"/>
    <p:sldId id="616" r:id="rId3"/>
    <p:sldId id="564" r:id="rId4"/>
    <p:sldId id="619" r:id="rId5"/>
    <p:sldId id="562" r:id="rId6"/>
    <p:sldId id="563" r:id="rId7"/>
    <p:sldId id="620" r:id="rId8"/>
    <p:sldId id="566" r:id="rId9"/>
    <p:sldId id="567" r:id="rId10"/>
    <p:sldId id="580" r:id="rId11"/>
    <p:sldId id="581" r:id="rId12"/>
    <p:sldId id="582" r:id="rId13"/>
    <p:sldId id="613" r:id="rId14"/>
    <p:sldId id="615" r:id="rId15"/>
    <p:sldId id="605" r:id="rId16"/>
    <p:sldId id="606" r:id="rId17"/>
    <p:sldId id="607" r:id="rId18"/>
    <p:sldId id="608" r:id="rId19"/>
    <p:sldId id="609" r:id="rId20"/>
    <p:sldId id="610" r:id="rId21"/>
    <p:sldId id="611" r:id="rId22"/>
    <p:sldId id="585" r:id="rId23"/>
    <p:sldId id="588" r:id="rId24"/>
    <p:sldId id="589" r:id="rId25"/>
    <p:sldId id="590" r:id="rId26"/>
    <p:sldId id="600" r:id="rId27"/>
    <p:sldId id="617" r:id="rId28"/>
    <p:sldId id="618" r:id="rId29"/>
  </p:sldIdLst>
  <p:sldSz cx="9144000" cy="6858000" type="screen4x3"/>
  <p:notesSz cx="6858000" cy="97234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4FDA1"/>
    <a:srgbClr val="EAEBB3"/>
    <a:srgbClr val="00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660"/>
  </p:normalViewPr>
  <p:slideViewPr>
    <p:cSldViewPr>
      <p:cViewPr>
        <p:scale>
          <a:sx n="66" d="100"/>
          <a:sy n="66" d="100"/>
        </p:scale>
        <p:origin x="-60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1962" y="-108"/>
      </p:cViewPr>
      <p:guideLst>
        <p:guide orient="horz" pos="306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8538" y="728663"/>
            <a:ext cx="4860925" cy="3646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8038"/>
            <a:ext cx="5486400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360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360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4CEBFF04-4977-490D-8356-4955A2AAC4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5338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62921B-0941-447E-B629-DB12AF569780}" type="slidenum">
              <a:rPr lang="ru-RU"/>
              <a:pPr/>
              <a:t>3</a:t>
            </a:fld>
            <a:endParaRPr lang="ru-RU"/>
          </a:p>
        </p:txBody>
      </p:sp>
      <p:sp>
        <p:nvSpPr>
          <p:cNvPr id="149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8538" y="730250"/>
            <a:ext cx="4860925" cy="3644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4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91" y="4618143"/>
            <a:ext cx="5030018" cy="437532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739" tIns="47370" rIns="94739" bIns="47370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E00810-6D57-4EB6-8594-4DC742762776}" type="slidenum">
              <a:rPr lang="cs-CZ" altLang="ko-KR"/>
              <a:pPr/>
              <a:t>5</a:t>
            </a:fld>
            <a:endParaRPr lang="cs-CZ" altLang="ko-KR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ko-KR"/>
              <a:t>flux </a:t>
            </a:r>
            <a:r>
              <a:rPr lang="en-US"/>
              <a:t>[1/s]</a:t>
            </a:r>
          </a:p>
          <a:p>
            <a:r>
              <a:rPr lang="en-US"/>
              <a:t>fluence [1/m2]</a:t>
            </a:r>
          </a:p>
          <a:p>
            <a:r>
              <a:rPr lang="en-US"/>
              <a:t>fluence rate = flux density [1/s.m2]</a:t>
            </a:r>
            <a:endParaRPr lang="cs-CZ" altLang="ko-KR"/>
          </a:p>
          <a:p>
            <a:r>
              <a:rPr lang="cs-CZ" altLang="ko-KR"/>
              <a:t>na povrchu je neutron flux cca 40 / m2.s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ko-KR" dirty="0" smtClean="0">
                <a:latin typeface="굴림" charset="-127"/>
                <a:ea typeface="굴림" charset="-127"/>
              </a:rPr>
              <a:t>Mo-92 nucleus is double EC and beta plus EC isotope. </a:t>
            </a:r>
          </a:p>
          <a:p>
            <a:pPr eaLnBrk="1" hangingPunct="1"/>
            <a:r>
              <a:rPr lang="en-US" altLang="ko-KR" dirty="0" smtClean="0">
                <a:latin typeface="굴림" charset="-127"/>
                <a:ea typeface="굴림" charset="-127"/>
              </a:rPr>
              <a:t>And This is double beta decay scheme from mo-92 to Zr-92.</a:t>
            </a:r>
          </a:p>
          <a:p>
            <a:pPr eaLnBrk="1" hangingPunct="1"/>
            <a:r>
              <a:rPr lang="en-US" altLang="ko-KR" dirty="0" smtClean="0">
                <a:latin typeface="굴림" charset="-127"/>
                <a:ea typeface="굴림" charset="-127"/>
              </a:rPr>
              <a:t>Q-value of the double EC is 1650keV and EC beta plus is 628keV.</a:t>
            </a:r>
          </a:p>
          <a:p>
            <a:pPr eaLnBrk="1" hangingPunct="1"/>
            <a:r>
              <a:rPr lang="en-US" altLang="ko-KR" dirty="0" smtClean="0">
                <a:latin typeface="굴림" charset="-127"/>
                <a:ea typeface="굴림" charset="-127"/>
              </a:rPr>
              <a:t>If camoo4 crystal is used for mo-92 decay, we can use the triple coincidence with the 628keV of the camoo4 and 511keV in 2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CsI</a:t>
            </a:r>
            <a:r>
              <a:rPr lang="en-US" altLang="ko-KR" dirty="0" smtClean="0">
                <a:latin typeface="굴림" charset="-127"/>
                <a:ea typeface="굴림" charset="-127"/>
              </a:rPr>
              <a:t> crystals.</a:t>
            </a:r>
          </a:p>
          <a:p>
            <a:pPr eaLnBrk="1" hangingPunct="1"/>
            <a:r>
              <a:rPr lang="en-US" altLang="ko-KR" dirty="0" smtClean="0">
                <a:latin typeface="굴림" charset="-127"/>
                <a:ea typeface="굴림" charset="-127"/>
              </a:rPr>
              <a:t>So you can see here the conceptual setup.</a:t>
            </a:r>
          </a:p>
          <a:p>
            <a:pPr eaLnBrk="1" hangingPunct="1"/>
            <a:r>
              <a:rPr lang="en-US" altLang="ko-KR" dirty="0" smtClean="0">
                <a:latin typeface="굴림" charset="-127"/>
                <a:ea typeface="굴림" charset="-127"/>
              </a:rPr>
              <a:t>If the positron stops inside camoo4 crystal, then two 511keV gammas emit b2b direction.</a:t>
            </a:r>
          </a:p>
          <a:p>
            <a:pPr eaLnBrk="1" hangingPunct="1"/>
            <a:r>
              <a:rPr lang="en-US" altLang="ko-KR" dirty="0" smtClean="0">
                <a:latin typeface="굴림" charset="-127"/>
                <a:ea typeface="굴림" charset="-127"/>
              </a:rPr>
              <a:t>The abundance of Mo-92 is 14.84%.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2892A-4CB3-4E0C-B25E-EFF3412331E7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dirty="0" smtClean="0">
                <a:latin typeface="굴림" charset="-127"/>
                <a:ea typeface="굴림" charset="-127"/>
              </a:rPr>
              <a:t>This is a picture of detector setup at the y2l underground lab in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korea</a:t>
            </a:r>
            <a:r>
              <a:rPr lang="en-US" altLang="ko-KR" dirty="0" smtClean="0">
                <a:latin typeface="굴림" charset="-127"/>
                <a:ea typeface="굴림" charset="-127"/>
              </a:rPr>
              <a:t>.</a:t>
            </a:r>
          </a:p>
          <a:p>
            <a:pPr eaLnBrk="1" hangingPunct="1"/>
            <a:r>
              <a:rPr lang="en-US" altLang="ko-KR" dirty="0" smtClean="0">
                <a:latin typeface="굴림" charset="-127"/>
                <a:ea typeface="굴림" charset="-127"/>
              </a:rPr>
              <a:t>Here photos are before and after attachment of the pmt. And lead shielding is 10cm.</a:t>
            </a:r>
          </a:p>
          <a:p>
            <a:pPr eaLnBrk="1" hangingPunct="1"/>
            <a:r>
              <a:rPr lang="en-US" altLang="ko-KR" dirty="0" smtClean="0">
                <a:latin typeface="굴림" charset="-127"/>
                <a:ea typeface="굴림" charset="-127"/>
              </a:rPr>
              <a:t>Camoo4 is located in the center of the cavity and 14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csi</a:t>
            </a:r>
            <a:r>
              <a:rPr lang="en-US" altLang="ko-KR" dirty="0" smtClean="0">
                <a:latin typeface="굴림" charset="-127"/>
                <a:ea typeface="굴림" charset="-127"/>
              </a:rPr>
              <a:t> detector array. And 511keV gammas are in opposite direction.</a:t>
            </a:r>
          </a:p>
          <a:p>
            <a:pPr eaLnBrk="1" hangingPunct="1"/>
            <a:r>
              <a:rPr lang="en-US" altLang="ko-KR" dirty="0" smtClean="0">
                <a:latin typeface="굴림" charset="-127"/>
                <a:ea typeface="굴림" charset="-127"/>
              </a:rPr>
              <a:t>We are using b2b coincidence condition.</a:t>
            </a:r>
          </a:p>
          <a:p>
            <a:pPr eaLnBrk="1" hangingPunct="1"/>
            <a:r>
              <a:rPr lang="en-US" altLang="ko-KR" dirty="0" smtClean="0">
                <a:latin typeface="굴림" charset="-127"/>
                <a:ea typeface="굴림" charset="-127"/>
              </a:rPr>
              <a:t>There are 12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csi</a:t>
            </a:r>
            <a:r>
              <a:rPr lang="en-US" altLang="ko-KR" dirty="0" smtClean="0">
                <a:latin typeface="굴림" charset="-127"/>
                <a:ea typeface="굴림" charset="-127"/>
              </a:rPr>
              <a:t> crystals with a size</a:t>
            </a:r>
            <a:r>
              <a:rPr lang="en-US" altLang="ko-KR" dirty="0" smtClean="0">
                <a:latin typeface="Arial" charset="0"/>
                <a:ea typeface="굴림" charset="-127"/>
              </a:rPr>
              <a:t>…</a:t>
            </a:r>
            <a:r>
              <a:rPr lang="en-US" altLang="ko-KR" dirty="0" smtClean="0">
                <a:latin typeface="굴림" charset="-127"/>
                <a:ea typeface="굴림" charset="-127"/>
              </a:rPr>
              <a:t>. </a:t>
            </a:r>
          </a:p>
          <a:p>
            <a:pPr eaLnBrk="1" hangingPunct="1"/>
            <a:r>
              <a:rPr lang="en-US" altLang="ko-KR" dirty="0" smtClean="0">
                <a:latin typeface="굴림" charset="-127"/>
                <a:ea typeface="굴림" charset="-127"/>
              </a:rPr>
              <a:t>And 2 of this crystals are coupled together and attached to pmt.</a:t>
            </a:r>
          </a:p>
          <a:p>
            <a:pPr eaLnBrk="1" hangingPunct="1"/>
            <a:r>
              <a:rPr lang="en-US" altLang="ko-KR" dirty="0" smtClean="0">
                <a:latin typeface="굴림" charset="-127"/>
                <a:ea typeface="굴림" charset="-127"/>
              </a:rPr>
              <a:t>The total mass of camoo4 crystal is 255g.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>
                <a:latin typeface="굴림" charset="-127"/>
                <a:ea typeface="굴림" charset="-127"/>
              </a:rPr>
              <a:t>In the camoo4 and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CsI</a:t>
            </a:r>
            <a:r>
              <a:rPr lang="en-US" altLang="ko-KR" dirty="0" smtClean="0">
                <a:latin typeface="굴림" charset="-127"/>
                <a:ea typeface="굴림" charset="-127"/>
              </a:rPr>
              <a:t> spectrum with 2 511keV +-2sigma b2b coincidence gammas, we see 2.1events in the window of 628keV energy region by red fitted result. Then this number gives 2.3 x 10^20 years with 90%C.L. this limit is a comparable best.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2892A-4CB3-4E0C-B25E-EFF3412331E7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1DDFD-F191-439B-93BF-9542D905B323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1442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The</a:t>
            </a:r>
            <a:r>
              <a:rPr lang="en-US" altLang="ko-KR" baseline="0" dirty="0" smtClean="0"/>
              <a:t> left figure is efficiency curve for a correction between </a:t>
            </a:r>
            <a:r>
              <a:rPr lang="en-US" altLang="ko-KR" baseline="0" dirty="0" err="1" smtClean="0"/>
              <a:t>ge</a:t>
            </a:r>
            <a:r>
              <a:rPr lang="en-US" altLang="ko-KR" baseline="0" dirty="0" smtClean="0"/>
              <a:t>  and camoo4 deposit energy</a:t>
            </a:r>
          </a:p>
          <a:p>
            <a:r>
              <a:rPr lang="en-US" altLang="ko-KR" baseline="0" dirty="0" smtClean="0"/>
              <a:t>In figure, the x-axis is crystal thickness. And in this case of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 </a:t>
            </a:r>
            <a:r>
              <a:rPr lang="en-US" altLang="ko-KR" baseline="0" dirty="0" smtClean="0"/>
              <a:t>thickness, </a:t>
            </a:r>
          </a:p>
          <a:p>
            <a:r>
              <a:rPr lang="en-US" altLang="ko-KR" baseline="0" dirty="0" smtClean="0"/>
              <a:t>the efficiency curve is decrease because  decrease deposit energy probability for 628kev and 511kev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1DDFD-F191-439B-93BF-9542D905B323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8456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1DDFD-F191-439B-93BF-9542D905B323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380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1DDFD-F191-439B-93BF-9542D905B323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265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1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1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8"/>
            <a:ext cx="2057400" cy="685801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9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9F1AA3F-D050-4F72-97EC-4A19D7EC7B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1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199"/>
            <a:ext cx="7315200" cy="685801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1"/>
            <a:ext cx="2667000" cy="365125"/>
          </a:xfrm>
        </p:spPr>
        <p:txBody>
          <a:bodyPr rtlCol="0"/>
          <a:lstStyle/>
          <a:p>
            <a:pPr>
              <a:defRPr/>
            </a:pPr>
            <a:endParaRPr lang="en-US" altLang="ko-KR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9F1A78F5-40A3-4C7C-A1F7-05484D91B79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7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1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4155F-3EB4-4ACF-83C3-B821ABB4B180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3"/>
            <a:ext cx="2209800" cy="365125"/>
          </a:xfrm>
        </p:spPr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3" y="6248208"/>
            <a:ext cx="5573483" cy="365125"/>
          </a:xfrm>
        </p:spPr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1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1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B034DDF6-E25D-4056-AA52-00E8A5E601A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7 September 2008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Robert Flack NOW2010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11DA40-5C6A-7C45-938A-A0096F681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60350"/>
            <a:ext cx="8240713" cy="586581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7 September 2008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Robert Flack NOW2010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9B0B7-050B-274F-9927-D5898ED31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8CB8D4C-8470-465B-A277-F09D565AA1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4A462D8-B7E0-49A9-B599-8C5AB93722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611560" y="908720"/>
            <a:ext cx="8532440" cy="0"/>
          </a:xfrm>
          <a:prstGeom prst="line">
            <a:avLst/>
          </a:prstGeom>
          <a:ln w="190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>
            <a:off x="0" y="908720"/>
            <a:ext cx="539552" cy="0"/>
          </a:xfrm>
          <a:prstGeom prst="line">
            <a:avLst/>
          </a:prstGeom>
          <a:ln w="190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1"/>
          <p:cNvSpPr>
            <a:spLocks noGrp="1"/>
          </p:cNvSpPr>
          <p:nvPr>
            <p:ph type="title"/>
          </p:nvPr>
        </p:nvSpPr>
        <p:spPr>
          <a:xfrm>
            <a:off x="7257" y="147221"/>
            <a:ext cx="9144000" cy="648093"/>
          </a:xfrm>
        </p:spPr>
        <p:txBody>
          <a:bodyPr>
            <a:noAutofit/>
          </a:bodyPr>
          <a:lstStyle>
            <a:lvl1pPr algn="ctr">
              <a:defRPr sz="3200" b="1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5" name="슬라이드 번호 개체 틀 4"/>
          <p:cNvSpPr txBox="1">
            <a:spLocks/>
          </p:cNvSpPr>
          <p:nvPr userDrawn="1"/>
        </p:nvSpPr>
        <p:spPr>
          <a:xfrm>
            <a:off x="-9037" y="795314"/>
            <a:ext cx="533400" cy="212562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E166D3-14D9-4241-8772-8CEA59CD94EC}" type="slidenum">
              <a:rPr kumimoji="0" lang="ko-KR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870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53400" cy="752128"/>
          </a:xfrm>
        </p:spPr>
        <p:txBody>
          <a:bodyPr/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640960" cy="4896544"/>
          </a:xfrm>
        </p:spPr>
        <p:txBody>
          <a:bodyPr/>
          <a:lstStyle/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2" y="2743201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1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1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1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1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2155386-6686-47D4-BE36-34E7CDE1B4E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 altLang="ko-KR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C1BBC12B-7650-41B9-AC8E-0DAAD787C1E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 altLang="ko-KR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FD83B8F7-0A07-456A-BA37-08E2ECBE81D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 altLang="ko-KR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CFDAE5B-BE3E-4EB7-99E2-866FBFC401D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073FAF3-A33D-4A21-BA30-BB58FA6DFC90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EB4B6E5-A193-4157-938F-84C23FB29BD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1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1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1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1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2" y="6248207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4EB6875-2C70-4E35-B8CF-489CE4FC623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812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714" r:id="rId13"/>
    <p:sldLayoutId id="2147483808" r:id="rId14"/>
    <p:sldLayoutId id="2147483809" r:id="rId15"/>
    <p:sldLayoutId id="2147483810" r:id="rId16"/>
    <p:sldLayoutId id="2147483811" r:id="rId17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제목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6"/>
          </a:xfrm>
        </p:spPr>
        <p:txBody>
          <a:bodyPr/>
          <a:lstStyle/>
          <a:p>
            <a:pPr eaLnBrk="1" hangingPunct="1"/>
            <a:r>
              <a:rPr lang="en-US" altLang="ko-KR" sz="3200" dirty="0" smtClean="0"/>
              <a:t>EC/b+</a:t>
            </a:r>
            <a:r>
              <a:rPr lang="en-US" altLang="ko-KR" sz="3200" dirty="0" smtClean="0"/>
              <a:t> Experiment with CaMoO4 crystal.</a:t>
            </a:r>
            <a:endParaRPr lang="ko-KR" altLang="en-US" dirty="0" smtClean="0"/>
          </a:p>
        </p:txBody>
      </p:sp>
      <p:sp>
        <p:nvSpPr>
          <p:cNvPr id="54275" name="부제목 2"/>
          <p:cNvSpPr>
            <a:spLocks noGrp="1"/>
          </p:cNvSpPr>
          <p:nvPr>
            <p:ph type="subTitle" idx="1"/>
          </p:nvPr>
        </p:nvSpPr>
        <p:spPr>
          <a:xfrm>
            <a:off x="0" y="3048000"/>
            <a:ext cx="9144000" cy="3124200"/>
          </a:xfrm>
        </p:spPr>
        <p:txBody>
          <a:bodyPr/>
          <a:lstStyle/>
          <a:p>
            <a:pPr eaLnBrk="1" hangingPunct="1"/>
            <a:r>
              <a:rPr lang="en-US" altLang="ko-KR" sz="2800" dirty="0" err="1" smtClean="0"/>
              <a:t>WoonGu</a:t>
            </a:r>
            <a:r>
              <a:rPr lang="en-US" altLang="ko-KR" sz="2800" dirty="0" smtClean="0"/>
              <a:t> Kang, </a:t>
            </a:r>
            <a:r>
              <a:rPr lang="en-US" altLang="ko-KR" sz="2800" dirty="0" err="1" smtClean="0"/>
              <a:t>Yeongduk</a:t>
            </a:r>
            <a:r>
              <a:rPr lang="en-US" altLang="ko-KR" sz="2800" dirty="0" smtClean="0"/>
              <a:t> </a:t>
            </a:r>
            <a:r>
              <a:rPr lang="en-US" altLang="ko-KR" sz="2800" dirty="0" smtClean="0"/>
              <a:t>Kim</a:t>
            </a:r>
          </a:p>
          <a:p>
            <a:pPr eaLnBrk="1" hangingPunct="1"/>
            <a:r>
              <a:rPr lang="en-US" altLang="ko-KR" sz="2800" dirty="0" err="1" smtClean="0"/>
              <a:t>Sejong</a:t>
            </a:r>
            <a:r>
              <a:rPr lang="en-US" altLang="ko-KR" sz="2800" dirty="0" smtClean="0"/>
              <a:t> University</a:t>
            </a:r>
          </a:p>
          <a:p>
            <a:pPr eaLnBrk="1" hangingPunct="1"/>
            <a:endParaRPr lang="en-US" altLang="ko-KR" sz="2800" dirty="0" smtClean="0"/>
          </a:p>
          <a:p>
            <a:pPr eaLnBrk="1" hangingPunct="1"/>
            <a:r>
              <a:rPr lang="en-US" altLang="ko-KR" dirty="0" smtClean="0"/>
              <a:t>4th</a:t>
            </a:r>
            <a:r>
              <a:rPr lang="en-US" altLang="ko-KR" dirty="0" smtClean="0"/>
              <a:t> </a:t>
            </a:r>
            <a:r>
              <a:rPr lang="en-US" altLang="ko-KR" dirty="0" smtClean="0"/>
              <a:t>Amore Meeting</a:t>
            </a:r>
          </a:p>
          <a:p>
            <a:pPr eaLnBrk="1" hangingPunct="1"/>
            <a:r>
              <a:rPr lang="en-US" altLang="ko-KR" dirty="0" smtClean="0"/>
              <a:t>2011. 9. </a:t>
            </a:r>
            <a:r>
              <a:rPr lang="en-US" altLang="ko-KR" dirty="0" smtClean="0"/>
              <a:t>28</a:t>
            </a: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/>
              <a:t>Background spectrum </a:t>
            </a:r>
            <a:br>
              <a:rPr lang="en-US" altLang="ko-KR" dirty="0" smtClean="0"/>
            </a:br>
            <a:r>
              <a:rPr lang="en-US" altLang="ko-KR" sz="2800" dirty="0" smtClean="0"/>
              <a:t>of CaMoO4 detector measured at Y2L</a:t>
            </a:r>
            <a:endParaRPr lang="ko-KR" altLang="en-US" sz="2800" dirty="0"/>
          </a:p>
        </p:txBody>
      </p:sp>
      <p:pic>
        <p:nvPicPr>
          <p:cNvPr id="9011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313"/>
            <a:ext cx="560546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날짜 개체 틀 3"/>
          <p:cNvSpPr>
            <a:spLocks noGrp="1"/>
          </p:cNvSpPr>
          <p:nvPr>
            <p:ph type="dt" sz="half" idx="4294967295"/>
          </p:nvPr>
        </p:nvSpPr>
        <p:spPr>
          <a:xfrm>
            <a:off x="6142038" y="6400800"/>
            <a:ext cx="3001962" cy="274638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2010-10-7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4294967295"/>
          </p:nvPr>
        </p:nvSpPr>
        <p:spPr>
          <a:xfrm>
            <a:off x="0" y="6400800"/>
            <a:ext cx="4211638" cy="274638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2nd AMORE Workshop</a:t>
            </a:r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4294967295"/>
          </p:nvPr>
        </p:nvSpPr>
        <p:spPr>
          <a:xfrm>
            <a:off x="8680450" y="6515100"/>
            <a:ext cx="463550" cy="27305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fld id="{C666669A-F82E-4C9A-9580-8860B85543CE}" type="slidenum">
              <a:rPr lang="ko-KR" altLang="en-US" smtClean="0"/>
              <a:pPr/>
              <a:t>10</a:t>
            </a:fld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1840" y="1928802"/>
            <a:ext cx="4022160" cy="271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14282" y="5288340"/>
            <a:ext cx="87154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400" dirty="0"/>
              <a:t>  We used 1inch pmt in the middle of the experiment</a:t>
            </a:r>
          </a:p>
          <a:p>
            <a:r>
              <a:rPr lang="en-US" altLang="ko-KR" sz="2400" dirty="0" smtClean="0"/>
              <a:t>   for </a:t>
            </a:r>
            <a:r>
              <a:rPr lang="en-US" altLang="ko-KR" sz="2400" dirty="0"/>
              <a:t>the other SrCl</a:t>
            </a:r>
            <a:r>
              <a:rPr lang="en-US" altLang="ko-KR" sz="2400" baseline="-25000" dirty="0"/>
              <a:t>2</a:t>
            </a:r>
            <a:r>
              <a:rPr lang="en-US" altLang="ko-KR" sz="2400" dirty="0"/>
              <a:t> crystal </a:t>
            </a:r>
            <a:r>
              <a:rPr lang="en-US" altLang="ko-KR" sz="2400" dirty="0" smtClean="0"/>
              <a:t>test.</a:t>
            </a:r>
            <a:endParaRPr lang="en-US" altLang="ko-KR" sz="2400" dirty="0"/>
          </a:p>
          <a:p>
            <a:pPr>
              <a:buFont typeface="Arial" pitchFamily="34" charset="0"/>
              <a:buChar char="•"/>
            </a:pPr>
            <a:r>
              <a:rPr lang="en-US" altLang="ko-KR" sz="2400" dirty="0"/>
              <a:t>  40K contamination </a:t>
            </a:r>
            <a:r>
              <a:rPr lang="en-US" altLang="ko-KR" sz="2400" dirty="0" smtClean="0"/>
              <a:t>increased.</a:t>
            </a:r>
            <a:endParaRPr lang="en-US" altLang="ko-KR" sz="2400" dirty="0"/>
          </a:p>
          <a:p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61141835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Background simulation</a:t>
            </a:r>
            <a:endParaRPr lang="ko-KR" altLang="en-US" dirty="0"/>
          </a:p>
        </p:txBody>
      </p:sp>
      <p:pic>
        <p:nvPicPr>
          <p:cNvPr id="9216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75"/>
            <a:ext cx="66913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날짜 개체 틀 3"/>
          <p:cNvSpPr>
            <a:spLocks noGrp="1"/>
          </p:cNvSpPr>
          <p:nvPr>
            <p:ph type="dt" sz="half" idx="4294967295"/>
          </p:nvPr>
        </p:nvSpPr>
        <p:spPr>
          <a:xfrm>
            <a:off x="6142038" y="6400800"/>
            <a:ext cx="3001962" cy="274638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2010-10-7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4294967295"/>
          </p:nvPr>
        </p:nvSpPr>
        <p:spPr>
          <a:xfrm>
            <a:off x="0" y="6400800"/>
            <a:ext cx="4211638" cy="274638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2nd AMORE Workshop</a:t>
            </a:r>
            <a:endParaRPr lang="ko-KR" altLang="en-US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4294967295"/>
          </p:nvPr>
        </p:nvSpPr>
        <p:spPr>
          <a:xfrm>
            <a:off x="8680450" y="6515100"/>
            <a:ext cx="463550" cy="27305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fld id="{C666669A-F82E-4C9A-9580-8860B85543CE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929058" y="1928802"/>
            <a:ext cx="23555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dirty="0" smtClean="0">
                <a:solidFill>
                  <a:srgbClr val="FF66FF"/>
                </a:solidFill>
              </a:rPr>
              <a:t>U - </a:t>
            </a:r>
            <a:r>
              <a:rPr lang="en-US" altLang="ko-KR" dirty="0" err="1" smtClean="0">
                <a:solidFill>
                  <a:srgbClr val="FF66FF"/>
                </a:solidFill>
              </a:rPr>
              <a:t>CsI</a:t>
            </a:r>
            <a:r>
              <a:rPr lang="en-US" altLang="ko-KR" dirty="0" smtClean="0">
                <a:solidFill>
                  <a:srgbClr val="FF66FF"/>
                </a:solidFill>
              </a:rPr>
              <a:t>(</a:t>
            </a:r>
            <a:r>
              <a:rPr lang="en-US" altLang="ko-KR" dirty="0" err="1" smtClean="0">
                <a:solidFill>
                  <a:srgbClr val="FF66FF"/>
                </a:solidFill>
              </a:rPr>
              <a:t>Tl</a:t>
            </a:r>
            <a:r>
              <a:rPr lang="en-US" altLang="ko-KR" dirty="0" smtClean="0">
                <a:solidFill>
                  <a:srgbClr val="FF66FF"/>
                </a:solidFill>
              </a:rPr>
              <a:t>) crystals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err="1" smtClean="0">
                <a:solidFill>
                  <a:srgbClr val="0070C0"/>
                </a:solidFill>
              </a:rPr>
              <a:t>Th</a:t>
            </a:r>
            <a:r>
              <a:rPr lang="en-US" altLang="ko-KR" dirty="0" smtClean="0">
                <a:solidFill>
                  <a:srgbClr val="0070C0"/>
                </a:solidFill>
              </a:rPr>
              <a:t> -</a:t>
            </a:r>
            <a:r>
              <a:rPr lang="en-US" altLang="ko-KR" dirty="0" smtClean="0">
                <a:solidFill>
                  <a:srgbClr val="FF66FF"/>
                </a:solidFill>
              </a:rPr>
              <a:t> </a:t>
            </a:r>
            <a:r>
              <a:rPr lang="en-US" altLang="ko-KR" dirty="0" err="1" smtClean="0">
                <a:solidFill>
                  <a:srgbClr val="0070C0"/>
                </a:solidFill>
              </a:rPr>
              <a:t>CsI</a:t>
            </a:r>
            <a:r>
              <a:rPr lang="en-US" altLang="ko-KR" dirty="0" smtClean="0">
                <a:solidFill>
                  <a:srgbClr val="0070C0"/>
                </a:solidFill>
              </a:rPr>
              <a:t>(</a:t>
            </a:r>
            <a:r>
              <a:rPr lang="en-US" altLang="ko-KR" dirty="0" err="1" smtClean="0">
                <a:solidFill>
                  <a:srgbClr val="0070C0"/>
                </a:solidFill>
              </a:rPr>
              <a:t>Tl</a:t>
            </a:r>
            <a:r>
              <a:rPr lang="en-US" altLang="ko-KR" dirty="0" smtClean="0">
                <a:solidFill>
                  <a:srgbClr val="0070C0"/>
                </a:solidFill>
              </a:rPr>
              <a:t>) crystals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>
                <a:solidFill>
                  <a:srgbClr val="92D050"/>
                </a:solidFill>
              </a:rPr>
              <a:t>K – 1inch PMT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>
                <a:solidFill>
                  <a:srgbClr val="FF0000"/>
                </a:solidFill>
              </a:rPr>
              <a:t>K – </a:t>
            </a:r>
            <a:r>
              <a:rPr lang="en-US" altLang="ko-KR" dirty="0" err="1" smtClean="0">
                <a:solidFill>
                  <a:srgbClr val="FF0000"/>
                </a:solidFill>
              </a:rPr>
              <a:t>CsI</a:t>
            </a:r>
            <a:r>
              <a:rPr lang="en-US" altLang="ko-KR" dirty="0" smtClean="0">
                <a:solidFill>
                  <a:srgbClr val="FF0000"/>
                </a:solidFill>
              </a:rPr>
              <a:t>(</a:t>
            </a:r>
            <a:r>
              <a:rPr lang="en-US" altLang="ko-KR" dirty="0" err="1" smtClean="0">
                <a:solidFill>
                  <a:srgbClr val="FF0000"/>
                </a:solidFill>
              </a:rPr>
              <a:t>Tl</a:t>
            </a:r>
            <a:r>
              <a:rPr lang="en-US" altLang="ko-KR" dirty="0" smtClean="0">
                <a:solidFill>
                  <a:srgbClr val="FF0000"/>
                </a:solidFill>
              </a:rPr>
              <a:t>) crystals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bg1"/>
                </a:solidFill>
              </a:rPr>
              <a:t>K – CaMoO</a:t>
            </a:r>
            <a:r>
              <a:rPr lang="en-US" altLang="ko-KR" baseline="-25000" dirty="0" smtClean="0">
                <a:solidFill>
                  <a:schemeClr val="bg1"/>
                </a:solidFill>
              </a:rPr>
              <a:t>4</a:t>
            </a:r>
            <a:r>
              <a:rPr lang="en-US" altLang="ko-KR" dirty="0" smtClean="0">
                <a:solidFill>
                  <a:schemeClr val="bg1"/>
                </a:solidFill>
              </a:rPr>
              <a:t> crystal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00892" y="1857364"/>
            <a:ext cx="2020313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ko-KR" sz="2400" u="sng" dirty="0" smtClean="0"/>
              <a:t>CaMoO4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2400" u="sng" dirty="0" err="1" smtClean="0"/>
              <a:t>CsI</a:t>
            </a:r>
            <a:r>
              <a:rPr lang="en-US" altLang="ko-KR" sz="2400" u="sng" dirty="0" smtClean="0"/>
              <a:t>(</a:t>
            </a:r>
            <a:r>
              <a:rPr lang="en-US" altLang="ko-KR" sz="2400" u="sng" dirty="0" err="1" smtClean="0"/>
              <a:t>Tl</a:t>
            </a:r>
            <a:r>
              <a:rPr lang="en-US" altLang="ko-KR" sz="2400" u="sng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2400" u="sng" dirty="0" smtClean="0"/>
              <a:t>PMT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2400" dirty="0" smtClean="0"/>
              <a:t>External</a:t>
            </a:r>
          </a:p>
          <a:p>
            <a:pPr marL="457200" indent="-457200"/>
            <a:r>
              <a:rPr lang="en-US" altLang="ko-KR" sz="2400" dirty="0" smtClean="0"/>
              <a:t>    (rock)</a:t>
            </a:r>
            <a:endParaRPr lang="ko-KR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018593" y="3859604"/>
            <a:ext cx="1982563" cy="15696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400" dirty="0" smtClean="0">
                <a:solidFill>
                  <a:schemeClr val="accent6">
                    <a:lumMod val="75000"/>
                  </a:schemeClr>
                </a:solidFill>
              </a:rPr>
              <a:t> Uranium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400" dirty="0" smtClean="0">
                <a:solidFill>
                  <a:schemeClr val="accent6">
                    <a:lumMod val="75000"/>
                  </a:schemeClr>
                </a:solidFill>
              </a:rPr>
              <a:t> Thorium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400" dirty="0" smtClean="0">
                <a:solidFill>
                  <a:schemeClr val="accent6">
                    <a:lumMod val="75000"/>
                  </a:schemeClr>
                </a:solidFill>
              </a:rPr>
              <a:t> Potassium</a:t>
            </a:r>
          </a:p>
          <a:p>
            <a:pPr>
              <a:buFont typeface="Arial" pitchFamily="34" charset="0"/>
              <a:buChar char="•"/>
            </a:pPr>
            <a:endParaRPr lang="ko-KR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3" name="직선 화살표 연결선 12"/>
          <p:cNvCxnSpPr/>
          <p:nvPr/>
        </p:nvCxnSpPr>
        <p:spPr>
          <a:xfrm rot="5400000">
            <a:off x="2571736" y="3786190"/>
            <a:ext cx="200026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rot="5400000">
            <a:off x="2393141" y="3464719"/>
            <a:ext cx="2071702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>
            <a:stCxn id="8" idx="1"/>
          </p:cNvCxnSpPr>
          <p:nvPr/>
        </p:nvCxnSpPr>
        <p:spPr>
          <a:xfrm rot="10800000" flipV="1">
            <a:off x="2786050" y="2667466"/>
            <a:ext cx="1143008" cy="2047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rot="5400000">
            <a:off x="2321703" y="2821777"/>
            <a:ext cx="2000264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 rot="5400000">
            <a:off x="1571604" y="2786058"/>
            <a:ext cx="3000396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065311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Background simulation &amp; </a:t>
            </a:r>
            <a:r>
              <a:rPr lang="en-US" altLang="ko-KR" dirty="0" err="1" smtClean="0"/>
              <a:t>gaussian</a:t>
            </a:r>
            <a:r>
              <a:rPr lang="en-US" altLang="ko-KR" dirty="0" smtClean="0"/>
              <a:t>  fit result </a:t>
            </a:r>
            <a:endParaRPr lang="ko-KR" altLang="en-US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875"/>
            <a:ext cx="56419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날짜 개체 틀 3"/>
          <p:cNvSpPr>
            <a:spLocks noGrp="1"/>
          </p:cNvSpPr>
          <p:nvPr>
            <p:ph type="dt" sz="half" idx="4294967295"/>
          </p:nvPr>
        </p:nvSpPr>
        <p:spPr>
          <a:xfrm>
            <a:off x="6142038" y="6400800"/>
            <a:ext cx="3001962" cy="274638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2010-10-7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4294967295"/>
          </p:nvPr>
        </p:nvSpPr>
        <p:spPr>
          <a:xfrm>
            <a:off x="0" y="6400800"/>
            <a:ext cx="4211638" cy="274638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2nd AMORE Workshop</a:t>
            </a:r>
            <a:endParaRPr lang="ko-KR" altLang="en-US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4294967295"/>
          </p:nvPr>
        </p:nvSpPr>
        <p:spPr>
          <a:xfrm>
            <a:off x="8680450" y="6515100"/>
            <a:ext cx="463550" cy="27305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fld id="{C666669A-F82E-4C9A-9580-8860B85543CE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500562" y="5512271"/>
            <a:ext cx="241604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 = 2.3 x 10</a:t>
            </a:r>
            <a:r>
              <a:rPr lang="en-US" altLang="ko-KR" sz="2800" baseline="30000" dirty="0" smtClean="0"/>
              <a:t>20</a:t>
            </a:r>
            <a:r>
              <a:rPr lang="en-US" altLang="ko-KR" sz="2800" dirty="0" smtClean="0"/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5074" y="2643182"/>
            <a:ext cx="2743725" cy="230832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Log2=0.693, 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m = 276.8g, 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el-GR" altLang="ko-KR" dirty="0" smtClean="0"/>
              <a:t>α</a:t>
            </a:r>
            <a:r>
              <a:rPr lang="en-US" altLang="ko-KR" dirty="0" smtClean="0"/>
              <a:t> = 0.1484, 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A</a:t>
            </a:r>
            <a:r>
              <a:rPr lang="en-US" altLang="ko-KR" baseline="-25000" dirty="0" smtClean="0"/>
              <a:t>0 </a:t>
            </a:r>
            <a:r>
              <a:rPr lang="en-US" altLang="ko-KR" dirty="0" smtClean="0"/>
              <a:t>= 6.02x10</a:t>
            </a:r>
            <a:r>
              <a:rPr lang="en-US" altLang="ko-KR" baseline="30000" dirty="0" smtClean="0"/>
              <a:t>23</a:t>
            </a:r>
            <a:r>
              <a:rPr lang="en-US" altLang="ko-KR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el-GR" altLang="ko-KR" dirty="0" smtClean="0"/>
              <a:t>η</a:t>
            </a:r>
            <a:r>
              <a:rPr lang="en-US" altLang="ko-KR" dirty="0" smtClean="0"/>
              <a:t> = 0.122, 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T = 341day = 0.93year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A = 204g,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N</a:t>
            </a:r>
            <a:r>
              <a:rPr lang="en-US" altLang="ko-KR" baseline="-25000" dirty="0" smtClean="0"/>
              <a:t>90</a:t>
            </a:r>
            <a:r>
              <a:rPr lang="en-US" altLang="ko-KR" dirty="0" smtClean="0"/>
              <a:t> = 2.1 ± 25 counts</a:t>
            </a:r>
            <a:endParaRPr lang="ko-KR" alt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1366" y="5373216"/>
            <a:ext cx="267492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1253684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8504" y="1052736"/>
            <a:ext cx="92300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600" dirty="0" smtClean="0"/>
              <a:t>■ </a:t>
            </a:r>
            <a:r>
              <a:rPr lang="en-US" altLang="ko-KR" sz="2600" dirty="0" smtClean="0"/>
              <a:t>Double beta decay experiment using </a:t>
            </a:r>
            <a:r>
              <a:rPr lang="en-US" altLang="ko-KR" sz="2600" dirty="0" err="1" smtClean="0"/>
              <a:t>HPGe</a:t>
            </a:r>
            <a:r>
              <a:rPr lang="en-US" altLang="ko-KR" sz="2600" dirty="0" smtClean="0"/>
              <a:t> detector</a:t>
            </a:r>
          </a:p>
          <a:p>
            <a:pPr>
              <a:lnSpc>
                <a:spcPct val="150000"/>
              </a:lnSpc>
            </a:pPr>
            <a:r>
              <a:rPr lang="ko-KR" altLang="en-US" sz="2600" dirty="0" smtClean="0"/>
              <a:t>■ </a:t>
            </a:r>
            <a:r>
              <a:rPr lang="en-US" altLang="ko-KR" sz="2600" dirty="0" smtClean="0"/>
              <a:t>Geant4 simulation</a:t>
            </a:r>
            <a:r>
              <a:rPr lang="ko-KR" altLang="en-US" sz="2600" dirty="0" smtClean="0"/>
              <a:t>  </a:t>
            </a:r>
            <a:r>
              <a:rPr lang="en-US" altLang="ko-KR" sz="2600" dirty="0" smtClean="0">
                <a:sym typeface="Wingdings" pitchFamily="2" charset="2"/>
              </a:rPr>
              <a:t> find optimize size</a:t>
            </a:r>
            <a:endParaRPr lang="en-US" altLang="ko-KR" sz="2600" dirty="0" smtClean="0"/>
          </a:p>
        </p:txBody>
      </p:sp>
      <p:sp>
        <p:nvSpPr>
          <p:cNvPr id="7" name="직사각형 6"/>
          <p:cNvSpPr/>
          <p:nvPr/>
        </p:nvSpPr>
        <p:spPr>
          <a:xfrm>
            <a:off x="1749391" y="3921400"/>
            <a:ext cx="1695600" cy="2440800"/>
          </a:xfrm>
          <a:prstGeom prst="rect">
            <a:avLst/>
          </a:prstGeom>
          <a:solidFill>
            <a:srgbClr val="00B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892846" y="4023799"/>
            <a:ext cx="1411200" cy="1519200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/>
          <p:cNvCxnSpPr/>
          <p:nvPr/>
        </p:nvCxnSpPr>
        <p:spPr>
          <a:xfrm>
            <a:off x="1827863" y="3918366"/>
            <a:ext cx="0" cy="2440800"/>
          </a:xfrm>
          <a:prstGeom prst="line">
            <a:avLst/>
          </a:prstGeom>
          <a:ln w="12700">
            <a:solidFill>
              <a:schemeClr val="tx1"/>
            </a:solidFill>
            <a:prstDash val="lg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10351" y="5924215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135.5</a:t>
            </a:r>
            <a:endParaRPr lang="ko-KR" altLang="en-US" sz="1600" dirty="0"/>
          </a:p>
        </p:txBody>
      </p:sp>
      <p:cxnSp>
        <p:nvCxnSpPr>
          <p:cNvPr id="11" name="직선 연결선 10"/>
          <p:cNvCxnSpPr/>
          <p:nvPr/>
        </p:nvCxnSpPr>
        <p:spPr>
          <a:xfrm>
            <a:off x="1747446" y="5708191"/>
            <a:ext cx="16956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71022" y="5708191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94.12</a:t>
            </a:r>
            <a:endParaRPr lang="ko-KR" altLang="en-US" sz="1600" dirty="0"/>
          </a:p>
        </p:txBody>
      </p:sp>
      <p:cxnSp>
        <p:nvCxnSpPr>
          <p:cNvPr id="13" name="직선 연결선 12"/>
          <p:cNvCxnSpPr/>
          <p:nvPr/>
        </p:nvCxnSpPr>
        <p:spPr>
          <a:xfrm>
            <a:off x="3172737" y="4023435"/>
            <a:ext cx="0" cy="1519200"/>
          </a:xfrm>
          <a:prstGeom prst="line">
            <a:avLst/>
          </a:prstGeom>
          <a:ln w="12700">
            <a:solidFill>
              <a:schemeClr val="tx1"/>
            </a:solidFill>
            <a:prstDash val="lg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24665" y="516551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84.84</a:t>
            </a:r>
            <a:endParaRPr lang="ko-KR" altLang="en-US" sz="1600" dirty="0"/>
          </a:p>
        </p:txBody>
      </p:sp>
      <p:cxnSp>
        <p:nvCxnSpPr>
          <p:cNvPr id="15" name="직선 연결선 14"/>
          <p:cNvCxnSpPr/>
          <p:nvPr/>
        </p:nvCxnSpPr>
        <p:spPr>
          <a:xfrm>
            <a:off x="1892846" y="4241405"/>
            <a:ext cx="14112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76593" y="4268031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78.36</a:t>
            </a:r>
            <a:endParaRPr lang="ko-KR" altLang="en-US" sz="1600" dirty="0"/>
          </a:p>
        </p:txBody>
      </p:sp>
      <p:sp>
        <p:nvSpPr>
          <p:cNvPr id="17" name="직사각형 16"/>
          <p:cNvSpPr/>
          <p:nvPr/>
        </p:nvSpPr>
        <p:spPr>
          <a:xfrm>
            <a:off x="1697720" y="3696082"/>
            <a:ext cx="1800000" cy="180000"/>
          </a:xfrm>
          <a:prstGeom prst="rect">
            <a:avLst/>
          </a:prstGeom>
          <a:solidFill>
            <a:srgbClr val="0070C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1517720" y="3696082"/>
            <a:ext cx="180000" cy="1800000"/>
          </a:xfrm>
          <a:prstGeom prst="rect">
            <a:avLst/>
          </a:prstGeom>
          <a:solidFill>
            <a:srgbClr val="0070C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3497720" y="3696082"/>
            <a:ext cx="180000" cy="1800000"/>
          </a:xfrm>
          <a:prstGeom prst="rect">
            <a:avLst/>
          </a:prstGeom>
          <a:solidFill>
            <a:srgbClr val="0070C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0" name="직선 연결선 19"/>
          <p:cNvCxnSpPr/>
          <p:nvPr/>
        </p:nvCxnSpPr>
        <p:spPr>
          <a:xfrm>
            <a:off x="2627784" y="3188511"/>
            <a:ext cx="0" cy="345600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868881" y="5138766"/>
            <a:ext cx="36000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 flipH="1">
            <a:off x="3803012" y="3730667"/>
            <a:ext cx="0" cy="1800000"/>
          </a:xfrm>
          <a:prstGeom prst="line">
            <a:avLst/>
          </a:prstGeom>
          <a:ln>
            <a:solidFill>
              <a:schemeClr val="tx1"/>
            </a:solidFill>
            <a:prstDash val="lg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49728" y="4399009"/>
            <a:ext cx="219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100.0 +thickness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15632" y="30689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thickness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5496" y="359557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thickness</a:t>
            </a:r>
            <a:endParaRPr lang="ko-KR" altLang="en-US" dirty="0"/>
          </a:p>
        </p:txBody>
      </p:sp>
      <p:cxnSp>
        <p:nvCxnSpPr>
          <p:cNvPr id="26" name="직선 연결선 25"/>
          <p:cNvCxnSpPr/>
          <p:nvPr/>
        </p:nvCxnSpPr>
        <p:spPr>
          <a:xfrm flipH="1">
            <a:off x="1698446" y="3619959"/>
            <a:ext cx="1800000" cy="0"/>
          </a:xfrm>
          <a:prstGeom prst="line">
            <a:avLst/>
          </a:prstGeom>
          <a:ln>
            <a:solidFill>
              <a:schemeClr val="tx1"/>
            </a:solidFill>
            <a:prstDash val="lg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123728" y="3246881"/>
            <a:ext cx="2836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100.0+thickness</a:t>
            </a:r>
            <a:endParaRPr lang="ko-KR" altLang="en-US" dirty="0"/>
          </a:p>
        </p:txBody>
      </p:sp>
      <p:cxnSp>
        <p:nvCxnSpPr>
          <p:cNvPr id="28" name="직선 연결선 27"/>
          <p:cNvCxnSpPr/>
          <p:nvPr/>
        </p:nvCxnSpPr>
        <p:spPr>
          <a:xfrm>
            <a:off x="1524863" y="3439975"/>
            <a:ext cx="0" cy="32400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1695339" y="3438292"/>
            <a:ext cx="0" cy="32400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1380684" y="3702120"/>
            <a:ext cx="360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>
            <a:off x="1380684" y="3872111"/>
            <a:ext cx="360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 flipH="1">
            <a:off x="3587720" y="5138766"/>
            <a:ext cx="0" cy="360000"/>
          </a:xfrm>
          <a:prstGeom prst="line">
            <a:avLst/>
          </a:prstGeom>
          <a:ln>
            <a:solidFill>
              <a:schemeClr val="tx1"/>
            </a:solidFill>
            <a:prstDash val="lg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24744"/>
              </p:ext>
            </p:extLst>
          </p:nvPr>
        </p:nvGraphicFramePr>
        <p:xfrm>
          <a:off x="5796136" y="3628258"/>
          <a:ext cx="230425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thickness [mm]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30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40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50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Optimizing CaMoO4+HPGe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31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499992" y="5629985"/>
            <a:ext cx="4454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627keV&lt;628keV&lt;629keV : camoo4</a:t>
            </a:r>
          </a:p>
          <a:p>
            <a:r>
              <a:rPr lang="en-US" altLang="ko-KR" sz="2000" dirty="0" smtClean="0"/>
              <a:t>510keV&lt;511keV&lt;512keV :     </a:t>
            </a:r>
            <a:r>
              <a:rPr lang="en-US" altLang="ko-KR" sz="2000" dirty="0" err="1" smtClean="0"/>
              <a:t>ge</a:t>
            </a:r>
            <a:endParaRPr lang="en-US" altLang="ko-KR" sz="2000" dirty="0" smtClean="0"/>
          </a:p>
          <a:p>
            <a:r>
              <a:rPr lang="en-US" altLang="ko-KR" sz="2000" dirty="0" smtClean="0">
                <a:sym typeface="Wingdings" pitchFamily="2" charset="2"/>
              </a:rPr>
              <a:t>±1keV region</a:t>
            </a:r>
            <a:endParaRPr lang="ko-KR" altLang="en-US" sz="2000" dirty="0"/>
          </a:p>
        </p:txBody>
      </p:sp>
      <p:pic>
        <p:nvPicPr>
          <p:cNvPr id="11" name="Picture 2" descr="E:\PPTFile\2011\201105\camoo4_r120_h100_t10_mm_re_ge_camoo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4564944" cy="428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타원 11"/>
          <p:cNvSpPr/>
          <p:nvPr/>
        </p:nvSpPr>
        <p:spPr>
          <a:xfrm>
            <a:off x="6004006" y="4045809"/>
            <a:ext cx="3600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/>
          <p:cNvCxnSpPr/>
          <p:nvPr/>
        </p:nvCxnSpPr>
        <p:spPr>
          <a:xfrm flipV="1">
            <a:off x="6403386" y="3491573"/>
            <a:ext cx="2408932" cy="7066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E:\PPTFile\2011\201105\g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696" y="1359001"/>
            <a:ext cx="3139994" cy="213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직선 화살표 연결선 17"/>
          <p:cNvCxnSpPr/>
          <p:nvPr/>
        </p:nvCxnSpPr>
        <p:spPr>
          <a:xfrm flipV="1">
            <a:off x="6184026" y="2762141"/>
            <a:ext cx="0" cy="1188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KangWoonGu\Desktop\thickness_eff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64" y="1191381"/>
            <a:ext cx="4253708" cy="475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Simulation for Mo92 EC b+ </a:t>
            </a:r>
            <a:r>
              <a:rPr lang="en-US" altLang="ko-KR" dirty="0" smtClean="0"/>
              <a:t>Decay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954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/>
          <p:nvPr/>
        </p:nvGrpSpPr>
        <p:grpSpPr>
          <a:xfrm>
            <a:off x="2835946" y="1754535"/>
            <a:ext cx="2610768" cy="4140000"/>
            <a:chOff x="4841552" y="2204864"/>
            <a:chExt cx="3780000" cy="4140000"/>
          </a:xfrm>
        </p:grpSpPr>
        <p:sp>
          <p:nvSpPr>
            <p:cNvPr id="35" name="직사각형 34"/>
            <p:cNvSpPr/>
            <p:nvPr/>
          </p:nvSpPr>
          <p:spPr>
            <a:xfrm>
              <a:off x="5526638" y="3672620"/>
              <a:ext cx="2397906" cy="900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순서도: 문서 35"/>
            <p:cNvSpPr/>
            <p:nvPr/>
          </p:nvSpPr>
          <p:spPr>
            <a:xfrm>
              <a:off x="4841552" y="4571166"/>
              <a:ext cx="3780000" cy="1625061"/>
            </a:xfrm>
            <a:prstGeom prst="flowChartDocumen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349" y="2430907"/>
              <a:ext cx="2808000" cy="1239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8" name="직선 화살표 연결선 37"/>
            <p:cNvCxnSpPr/>
            <p:nvPr/>
          </p:nvCxnSpPr>
          <p:spPr>
            <a:xfrm>
              <a:off x="5357353" y="3287204"/>
              <a:ext cx="273600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화살표 연결선 38"/>
            <p:cNvCxnSpPr/>
            <p:nvPr/>
          </p:nvCxnSpPr>
          <p:spPr>
            <a:xfrm>
              <a:off x="6731552" y="2204864"/>
              <a:ext cx="0" cy="41400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화살표 연결선 39"/>
            <p:cNvCxnSpPr/>
            <p:nvPr/>
          </p:nvCxnSpPr>
          <p:spPr>
            <a:xfrm>
              <a:off x="4841552" y="5085184"/>
              <a:ext cx="378000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5147932" y="5114560"/>
              <a:ext cx="1494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105mm</a:t>
              </a:r>
              <a:endParaRPr lang="ko-KR" altLang="en-US" dirty="0"/>
            </a:p>
          </p:txBody>
        </p:sp>
      </p:grpSp>
      <p:sp>
        <p:nvSpPr>
          <p:cNvPr id="47" name="폭발 2 46"/>
          <p:cNvSpPr/>
          <p:nvPr/>
        </p:nvSpPr>
        <p:spPr>
          <a:xfrm>
            <a:off x="3935893" y="3628043"/>
            <a:ext cx="288032" cy="216024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4251881" y="3221789"/>
            <a:ext cx="171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e+ signal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cxnSp>
        <p:nvCxnSpPr>
          <p:cNvPr id="49" name="직선 화살표 연결선 48"/>
          <p:cNvCxnSpPr/>
          <p:nvPr/>
        </p:nvCxnSpPr>
        <p:spPr>
          <a:xfrm>
            <a:off x="4103071" y="3838061"/>
            <a:ext cx="120856" cy="6078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자유형 49"/>
          <p:cNvSpPr/>
          <p:nvPr/>
        </p:nvSpPr>
        <p:spPr>
          <a:xfrm rot="17186461">
            <a:off x="4068251" y="3365777"/>
            <a:ext cx="375735" cy="137416"/>
          </a:xfrm>
          <a:custGeom>
            <a:avLst/>
            <a:gdLst>
              <a:gd name="connsiteX0" fmla="*/ 0 w 375735"/>
              <a:gd name="connsiteY0" fmla="*/ 4413 h 137416"/>
              <a:gd name="connsiteX1" fmla="*/ 116378 w 375735"/>
              <a:gd name="connsiteY1" fmla="*/ 21038 h 137416"/>
              <a:gd name="connsiteX2" fmla="*/ 182880 w 375735"/>
              <a:gd name="connsiteY2" fmla="*/ 120791 h 137416"/>
              <a:gd name="connsiteX3" fmla="*/ 266008 w 375735"/>
              <a:gd name="connsiteY3" fmla="*/ 104165 h 137416"/>
              <a:gd name="connsiteX4" fmla="*/ 365760 w 375735"/>
              <a:gd name="connsiteY4" fmla="*/ 87540 h 137416"/>
              <a:gd name="connsiteX5" fmla="*/ 365760 w 375735"/>
              <a:gd name="connsiteY5" fmla="*/ 137416 h 13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735" h="137416">
                <a:moveTo>
                  <a:pt x="0" y="4413"/>
                </a:moveTo>
                <a:cubicBezTo>
                  <a:pt x="38793" y="9955"/>
                  <a:pt x="83318" y="0"/>
                  <a:pt x="116378" y="21038"/>
                </a:cubicBezTo>
                <a:cubicBezTo>
                  <a:pt x="150093" y="42493"/>
                  <a:pt x="182880" y="120791"/>
                  <a:pt x="182880" y="120791"/>
                </a:cubicBezTo>
                <a:cubicBezTo>
                  <a:pt x="210589" y="115249"/>
                  <a:pt x="239549" y="114087"/>
                  <a:pt x="266008" y="104165"/>
                </a:cubicBezTo>
                <a:cubicBezTo>
                  <a:pt x="295531" y="93094"/>
                  <a:pt x="327568" y="36616"/>
                  <a:pt x="365760" y="87540"/>
                </a:cubicBezTo>
                <a:cubicBezTo>
                  <a:pt x="375735" y="100840"/>
                  <a:pt x="365760" y="120791"/>
                  <a:pt x="365760" y="137416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4212639" y="433020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511keV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617195" y="4709553"/>
            <a:ext cx="1993360" cy="1107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err="1" smtClean="0"/>
              <a:t>HPGe</a:t>
            </a:r>
            <a:r>
              <a:rPr lang="en-US" altLang="ko-KR" b="1" dirty="0" smtClean="0"/>
              <a:t> </a:t>
            </a:r>
          </a:p>
          <a:p>
            <a:pPr algn="ctr"/>
            <a:r>
              <a:rPr lang="en-US" altLang="ko-KR" b="1" dirty="0" smtClean="0"/>
              <a:t>Detector</a:t>
            </a:r>
            <a:endParaRPr lang="ko-KR" alt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324842" y="185030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PMT R0= 76mm</a:t>
            </a:r>
          </a:p>
          <a:p>
            <a:pPr algn="ctr"/>
            <a:r>
              <a:rPr lang="en-US" altLang="ko-KR" dirty="0" smtClean="0"/>
              <a:t>Photocathode R1= 64mm </a:t>
            </a:r>
          </a:p>
        </p:txBody>
      </p:sp>
      <p:sp>
        <p:nvSpPr>
          <p:cNvPr id="54" name="타원 53"/>
          <p:cNvSpPr/>
          <p:nvPr/>
        </p:nvSpPr>
        <p:spPr>
          <a:xfrm>
            <a:off x="5657181" y="2701403"/>
            <a:ext cx="2304000" cy="2304000"/>
          </a:xfrm>
          <a:prstGeom prst="ellipse">
            <a:avLst/>
          </a:prstGeom>
          <a:solidFill>
            <a:schemeClr val="bg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/>
          <p:cNvSpPr/>
          <p:nvPr/>
        </p:nvSpPr>
        <p:spPr>
          <a:xfrm>
            <a:off x="5441181" y="2482405"/>
            <a:ext cx="2736000" cy="273600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TextBox 57"/>
          <p:cNvSpPr txBox="1"/>
          <p:nvPr/>
        </p:nvSpPr>
        <p:spPr>
          <a:xfrm>
            <a:off x="7169349" y="385353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R1</a:t>
            </a:r>
            <a:endParaRPr lang="ko-KR" alt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906688" y="251673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R0</a:t>
            </a:r>
            <a:endParaRPr lang="ko-KR" altLang="en-US" dirty="0"/>
          </a:p>
        </p:txBody>
      </p:sp>
      <p:sp>
        <p:nvSpPr>
          <p:cNvPr id="60" name="직사각형 59"/>
          <p:cNvSpPr/>
          <p:nvPr/>
        </p:nvSpPr>
        <p:spPr>
          <a:xfrm>
            <a:off x="5914887" y="3139641"/>
            <a:ext cx="1800000" cy="1440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1" name="직사각형 60"/>
          <p:cNvSpPr/>
          <p:nvPr/>
        </p:nvSpPr>
        <p:spPr>
          <a:xfrm>
            <a:off x="5913263" y="3139641"/>
            <a:ext cx="900000" cy="144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2" name="직사각형 61"/>
          <p:cNvSpPr/>
          <p:nvPr/>
        </p:nvSpPr>
        <p:spPr>
          <a:xfrm>
            <a:off x="6814465" y="3135537"/>
            <a:ext cx="900000" cy="144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3" name="직선 화살표 연결선 62"/>
          <p:cNvCxnSpPr/>
          <p:nvPr/>
        </p:nvCxnSpPr>
        <p:spPr>
          <a:xfrm>
            <a:off x="5913111" y="3355433"/>
            <a:ext cx="900000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269149" y="4028154"/>
            <a:ext cx="9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50mm</a:t>
            </a:r>
          </a:p>
        </p:txBody>
      </p:sp>
      <p:cxnSp>
        <p:nvCxnSpPr>
          <p:cNvPr id="65" name="직선 화살표 연결선 64"/>
          <p:cNvCxnSpPr/>
          <p:nvPr/>
        </p:nvCxnSpPr>
        <p:spPr>
          <a:xfrm flipH="1">
            <a:off x="6363263" y="3139641"/>
            <a:ext cx="0" cy="144000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814887" y="3202485"/>
            <a:ext cx="114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25mm</a:t>
            </a:r>
          </a:p>
        </p:txBody>
      </p:sp>
      <p:cxnSp>
        <p:nvCxnSpPr>
          <p:cNvPr id="67" name="직선 화살표 연결선 66"/>
          <p:cNvCxnSpPr/>
          <p:nvPr/>
        </p:nvCxnSpPr>
        <p:spPr>
          <a:xfrm>
            <a:off x="5658957" y="3852957"/>
            <a:ext cx="2304000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화살표 연결선 67"/>
          <p:cNvCxnSpPr/>
          <p:nvPr/>
        </p:nvCxnSpPr>
        <p:spPr>
          <a:xfrm>
            <a:off x="6810957" y="2487537"/>
            <a:ext cx="0" cy="273600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97772" y="5445332"/>
            <a:ext cx="3125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latin typeface="HY그래픽" pitchFamily="18" charset="-127"/>
                <a:ea typeface="HY그래픽" pitchFamily="18" charset="-127"/>
              </a:rPr>
              <a:t>Crystal </a:t>
            </a:r>
            <a:r>
              <a:rPr lang="en-US" altLang="ko-KR" sz="2400" dirty="0" smtClean="0">
                <a:latin typeface="HY그래픽" pitchFamily="18" charset="-127"/>
                <a:ea typeface="HY그래픽" pitchFamily="18" charset="-127"/>
              </a:rPr>
              <a:t>mass</a:t>
            </a:r>
            <a:r>
              <a:rPr lang="en-US" altLang="ko-KR" sz="2400" dirty="0" smtClean="0">
                <a:latin typeface="HY그래픽" pitchFamily="18" charset="-127"/>
                <a:ea typeface="HY그래픽" pitchFamily="18" charset="-127"/>
                <a:sym typeface="Wingdings" pitchFamily="2" charset="2"/>
              </a:rPr>
              <a:t></a:t>
            </a:r>
            <a:r>
              <a:rPr lang="en-US" altLang="ko-KR" sz="2400" dirty="0" smtClean="0">
                <a:latin typeface="HY그래픽" pitchFamily="18" charset="-127"/>
                <a:ea typeface="HY그래픽" pitchFamily="18" charset="-127"/>
              </a:rPr>
              <a:t>230g</a:t>
            </a:r>
            <a:endParaRPr lang="ko-KR" altLang="en-US" sz="2400" dirty="0">
              <a:latin typeface="HY그래픽" pitchFamily="18" charset="-127"/>
              <a:ea typeface="HY그래픽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959" y="2027541"/>
            <a:ext cx="3194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1460keV  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gamma </a:t>
            </a:r>
            <a:r>
              <a:rPr lang="ko-KR" altLang="en-US" dirty="0">
                <a:latin typeface="HY그래픽" pitchFamily="18" charset="-127"/>
                <a:ea typeface="HY그래픽" pitchFamily="18" charset="-127"/>
              </a:rPr>
              <a:t> 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from 40K Compton scatters. 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marL="285750" indent="-285750">
              <a:buFont typeface="Wingdings"/>
              <a:buChar char="è"/>
            </a:pPr>
            <a:r>
              <a:rPr lang="en-US" altLang="ko-KR" dirty="0" smtClean="0">
                <a:latin typeface="HY그래픽" pitchFamily="18" charset="-127"/>
                <a:ea typeface="HY그래픽" pitchFamily="18" charset="-127"/>
                <a:sym typeface="Wingdings" pitchFamily="2" charset="2"/>
              </a:rPr>
              <a:t>Background or 0v EC/b</a:t>
            </a:r>
            <a:r>
              <a:rPr lang="en-US" altLang="ko-KR" dirty="0">
                <a:latin typeface="HY그래픽" pitchFamily="18" charset="-127"/>
                <a:ea typeface="HY그래픽" pitchFamily="18" charset="-127"/>
                <a:sym typeface="Wingdings" pitchFamily="2" charset="2"/>
              </a:rPr>
              <a:t>+</a:t>
            </a:r>
            <a:endParaRPr lang="en-US" altLang="ko-KR" dirty="0" smtClean="0">
              <a:latin typeface="HY그래픽" pitchFamily="18" charset="-127"/>
              <a:ea typeface="HY그래픽" pitchFamily="18" charset="-127"/>
              <a:sym typeface="Wingdings" pitchFamily="2" charset="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28593" y="365213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R1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EC/ b</a:t>
            </a:r>
            <a:r>
              <a:rPr lang="en-US" altLang="ko-KR" dirty="0" smtClean="0"/>
              <a:t>+ w/ </a:t>
            </a:r>
            <a:r>
              <a:rPr lang="en-US" altLang="ko-KR" dirty="0" err="1" smtClean="0"/>
              <a:t>HPGe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014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184179"/>
              </p:ext>
            </p:extLst>
          </p:nvPr>
        </p:nvGraphicFramePr>
        <p:xfrm>
          <a:off x="2580895" y="4843982"/>
          <a:ext cx="402345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151"/>
                <a:gridCol w="1341151"/>
                <a:gridCol w="1341151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Diameter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Height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2.8kg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82.1 mm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90.7 mm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타원 9"/>
          <p:cNvSpPr/>
          <p:nvPr/>
        </p:nvSpPr>
        <p:spPr>
          <a:xfrm>
            <a:off x="2876609" y="5190887"/>
            <a:ext cx="792088" cy="4053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E:\HPGe\CANBERRA\iphone\1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5" y="1624764"/>
            <a:ext cx="4248472" cy="268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HPGe\CANBERRA\assembly-disassembly\SAM_00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22" y="1625222"/>
            <a:ext cx="4248472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5775647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solidFill>
                  <a:srgbClr val="FF0000"/>
                </a:solidFill>
              </a:rPr>
              <a:t>100% relative efficiency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New </a:t>
            </a:r>
            <a:r>
              <a:rPr lang="en-US" altLang="ko-KR" dirty="0" err="1"/>
              <a:t>HPGe</a:t>
            </a:r>
            <a:r>
              <a:rPr lang="en-US" altLang="ko-KR" dirty="0"/>
              <a:t> detector </a:t>
            </a:r>
            <a:r>
              <a:rPr lang="en-US" altLang="ko-KR" dirty="0" smtClean="0"/>
              <a:t>Setup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396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1328738"/>
            <a:ext cx="648652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-13094" y="5949280"/>
            <a:ext cx="9085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dirty="0" smtClean="0">
                <a:latin typeface="HY그래픽" pitchFamily="18" charset="-127"/>
                <a:ea typeface="HY그래픽" pitchFamily="18" charset="-127"/>
              </a:rPr>
              <a:t>CANBERRA </a:t>
            </a:r>
            <a:r>
              <a:rPr lang="ko-KR" altLang="en-US" sz="2400" dirty="0" smtClean="0">
                <a:latin typeface="HY그래픽" pitchFamily="18" charset="-127"/>
                <a:ea typeface="HY그래픽" pitchFamily="18" charset="-127"/>
              </a:rPr>
              <a:t> </a:t>
            </a:r>
            <a:r>
              <a:rPr lang="en-US" altLang="ko-KR" sz="2400" dirty="0" smtClean="0">
                <a:latin typeface="HY그래픽" pitchFamily="18" charset="-127"/>
                <a:ea typeface="HY그래픽" pitchFamily="18" charset="-127"/>
              </a:rPr>
              <a:t>is lower than ORTEC.</a:t>
            </a:r>
            <a:endParaRPr lang="en-US" altLang="ko-KR" sz="2400" dirty="0">
              <a:latin typeface="HY그래픽" pitchFamily="18" charset="-127"/>
              <a:ea typeface="HY그래픽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9274" y="26930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Ra226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11760" y="166676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Bi214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31953" y="26924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K40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96993" y="250835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Tl208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8144" y="203609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Th232</a:t>
            </a:r>
            <a:endParaRPr lang="ko-KR" altLang="en-US" dirty="0"/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6845065" y="2342714"/>
            <a:ext cx="0" cy="2221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>
            <a:off x="2339752" y="2508354"/>
            <a:ext cx="0" cy="2221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61136" y="212356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U238</a:t>
            </a:r>
            <a:endParaRPr lang="ko-KR" altLang="en-US" dirty="0"/>
          </a:p>
        </p:txBody>
      </p:sp>
      <p:cxnSp>
        <p:nvCxnSpPr>
          <p:cNvPr id="26" name="직선 화살표 연결선 25"/>
          <p:cNvCxnSpPr/>
          <p:nvPr/>
        </p:nvCxnSpPr>
        <p:spPr>
          <a:xfrm flipV="1">
            <a:off x="2427346" y="1851433"/>
            <a:ext cx="272446" cy="2721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29430" y="1464581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□ </a:t>
            </a:r>
            <a:r>
              <a:rPr lang="en-US" altLang="ko-KR" dirty="0" smtClean="0"/>
              <a:t>: ORTEC</a:t>
            </a:r>
            <a:br>
              <a:rPr lang="en-US" altLang="ko-KR" dirty="0" smtClean="0"/>
            </a:br>
            <a:r>
              <a:rPr lang="ko-KR" altLang="en-US" dirty="0" smtClean="0">
                <a:solidFill>
                  <a:srgbClr val="FF0000"/>
                </a:solidFill>
              </a:rPr>
              <a:t>● </a:t>
            </a:r>
            <a:r>
              <a:rPr lang="en-US" altLang="ko-KR" dirty="0" smtClean="0">
                <a:solidFill>
                  <a:srgbClr val="FF0000"/>
                </a:solidFill>
              </a:rPr>
              <a:t>: CANBERRA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B.G comparison of ORTEC </a:t>
            </a:r>
            <a:r>
              <a:rPr lang="en-US" altLang="ko-KR" dirty="0"/>
              <a:t>and </a:t>
            </a:r>
            <a:r>
              <a:rPr lang="en-US" altLang="ko-KR" dirty="0" smtClean="0"/>
              <a:t>CANBERRA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122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95890" y="2391660"/>
            <a:ext cx="1993360" cy="1469388"/>
            <a:chOff x="369080" y="1124744"/>
            <a:chExt cx="1872208" cy="1152128"/>
          </a:xfrm>
          <a:noFill/>
        </p:grpSpPr>
        <p:sp>
          <p:nvSpPr>
            <p:cNvPr id="6" name="모서리가 둥근 직사각형 5"/>
            <p:cNvSpPr/>
            <p:nvPr/>
          </p:nvSpPr>
          <p:spPr>
            <a:xfrm>
              <a:off x="539552" y="1124744"/>
              <a:ext cx="1512168" cy="1152128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9080" y="1498432"/>
              <a:ext cx="1872208" cy="50678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err="1" smtClean="0"/>
                <a:t>HPGe</a:t>
              </a:r>
              <a:r>
                <a:rPr lang="en-US" altLang="ko-KR" b="1" dirty="0" smtClean="0"/>
                <a:t> </a:t>
              </a:r>
            </a:p>
            <a:p>
              <a:pPr algn="ctr"/>
              <a:r>
                <a:rPr lang="en-US" altLang="ko-KR" b="1" dirty="0" smtClean="0"/>
                <a:t>Detector</a:t>
              </a:r>
              <a:endParaRPr lang="ko-KR" altLang="en-US" b="1" dirty="0"/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5466994" y="1484784"/>
            <a:ext cx="1368152" cy="2952328"/>
            <a:chOff x="6228184" y="1556792"/>
            <a:chExt cx="1512168" cy="3384376"/>
          </a:xfrm>
        </p:grpSpPr>
        <p:sp>
          <p:nvSpPr>
            <p:cNvPr id="9" name="모서리가 둥근 직사각형 8"/>
            <p:cNvSpPr/>
            <p:nvPr/>
          </p:nvSpPr>
          <p:spPr>
            <a:xfrm>
              <a:off x="6379940" y="1556792"/>
              <a:ext cx="1221366" cy="33843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28184" y="3068960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/>
                <a:t>FADC400</a:t>
              </a:r>
              <a:endParaRPr lang="ko-KR" altLang="en-US" b="1" dirty="0"/>
            </a:p>
          </p:txBody>
        </p:sp>
      </p:grpSp>
      <p:sp>
        <p:nvSpPr>
          <p:cNvPr id="16" name="모서리가 둥근 직사각형 15"/>
          <p:cNvSpPr/>
          <p:nvPr/>
        </p:nvSpPr>
        <p:spPr>
          <a:xfrm>
            <a:off x="3547271" y="1556792"/>
            <a:ext cx="1221366" cy="11521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431592" y="1883582"/>
            <a:ext cx="15121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Pre-Amp</a:t>
            </a:r>
            <a:endParaRPr lang="ko-KR" alt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68124" y="1763524"/>
            <a:ext cx="7200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x10</a:t>
            </a:r>
            <a:endParaRPr lang="ko-KR" altLang="en-US" b="1" dirty="0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3547272" y="2780928"/>
            <a:ext cx="1221366" cy="11521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화살표 연결선 20"/>
          <p:cNvCxnSpPr>
            <a:stCxn id="29" idx="3"/>
          </p:cNvCxnSpPr>
          <p:nvPr/>
        </p:nvCxnSpPr>
        <p:spPr>
          <a:xfrm>
            <a:off x="1724824" y="1988840"/>
            <a:ext cx="1836456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오른쪽 화살표 22"/>
          <p:cNvSpPr/>
          <p:nvPr/>
        </p:nvSpPr>
        <p:spPr>
          <a:xfrm>
            <a:off x="6752010" y="1859572"/>
            <a:ext cx="460184" cy="1944216"/>
          </a:xfrm>
          <a:prstGeom prst="rightArrow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그룹 23"/>
          <p:cNvGrpSpPr/>
          <p:nvPr/>
        </p:nvGrpSpPr>
        <p:grpSpPr>
          <a:xfrm>
            <a:off x="7056784" y="1484784"/>
            <a:ext cx="1691680" cy="2952328"/>
            <a:chOff x="6189659" y="1556792"/>
            <a:chExt cx="1591756" cy="3384376"/>
          </a:xfrm>
          <a:noFill/>
        </p:grpSpPr>
        <p:sp>
          <p:nvSpPr>
            <p:cNvPr id="25" name="모서리가 둥근 직사각형 24"/>
            <p:cNvSpPr/>
            <p:nvPr/>
          </p:nvSpPr>
          <p:spPr>
            <a:xfrm>
              <a:off x="6379940" y="1556792"/>
              <a:ext cx="1221366" cy="3384376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89659" y="3068960"/>
              <a:ext cx="1591756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/>
                <a:t>Data</a:t>
              </a:r>
            </a:p>
            <a:p>
              <a:pPr algn="ctr"/>
              <a:r>
                <a:rPr lang="en-US" altLang="ko-KR" b="1" dirty="0" smtClean="0"/>
                <a:t>Acquisition</a:t>
              </a:r>
              <a:endParaRPr lang="ko-KR" altLang="en-US" b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033788" y="3058867"/>
            <a:ext cx="2307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Shaping</a:t>
            </a:r>
          </a:p>
          <a:p>
            <a:pPr algn="ctr"/>
            <a:r>
              <a:rPr lang="en-US" altLang="ko-KR" b="1" dirty="0" smtClean="0"/>
              <a:t>Amp</a:t>
            </a:r>
          </a:p>
          <a:p>
            <a:pPr algn="ctr"/>
            <a:endParaRPr lang="en-US" altLang="ko-KR" b="1" dirty="0" smtClean="0"/>
          </a:p>
        </p:txBody>
      </p:sp>
      <p:sp>
        <p:nvSpPr>
          <p:cNvPr id="29" name="직사각형 28"/>
          <p:cNvSpPr/>
          <p:nvPr/>
        </p:nvSpPr>
        <p:spPr>
          <a:xfrm>
            <a:off x="428680" y="1772816"/>
            <a:ext cx="1296144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폭발 2 29"/>
          <p:cNvSpPr/>
          <p:nvPr/>
        </p:nvSpPr>
        <p:spPr>
          <a:xfrm>
            <a:off x="932736" y="1883582"/>
            <a:ext cx="288032" cy="216024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1" name="직선 화살표 연결선 30"/>
          <p:cNvCxnSpPr>
            <a:stCxn id="30" idx="2"/>
          </p:cNvCxnSpPr>
          <p:nvPr/>
        </p:nvCxnSpPr>
        <p:spPr>
          <a:xfrm rot="16200000" flipH="1">
            <a:off x="835726" y="2323877"/>
            <a:ext cx="708905" cy="2051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자유형 31"/>
          <p:cNvSpPr/>
          <p:nvPr/>
        </p:nvSpPr>
        <p:spPr>
          <a:xfrm>
            <a:off x="1213551" y="1951778"/>
            <a:ext cx="375735" cy="137416"/>
          </a:xfrm>
          <a:custGeom>
            <a:avLst/>
            <a:gdLst>
              <a:gd name="connsiteX0" fmla="*/ 0 w 375735"/>
              <a:gd name="connsiteY0" fmla="*/ 4413 h 137416"/>
              <a:gd name="connsiteX1" fmla="*/ 116378 w 375735"/>
              <a:gd name="connsiteY1" fmla="*/ 21038 h 137416"/>
              <a:gd name="connsiteX2" fmla="*/ 182880 w 375735"/>
              <a:gd name="connsiteY2" fmla="*/ 120791 h 137416"/>
              <a:gd name="connsiteX3" fmla="*/ 266008 w 375735"/>
              <a:gd name="connsiteY3" fmla="*/ 104165 h 137416"/>
              <a:gd name="connsiteX4" fmla="*/ 365760 w 375735"/>
              <a:gd name="connsiteY4" fmla="*/ 87540 h 137416"/>
              <a:gd name="connsiteX5" fmla="*/ 365760 w 375735"/>
              <a:gd name="connsiteY5" fmla="*/ 137416 h 13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735" h="137416">
                <a:moveTo>
                  <a:pt x="0" y="4413"/>
                </a:moveTo>
                <a:cubicBezTo>
                  <a:pt x="38793" y="9955"/>
                  <a:pt x="83318" y="0"/>
                  <a:pt x="116378" y="21038"/>
                </a:cubicBezTo>
                <a:cubicBezTo>
                  <a:pt x="150093" y="42493"/>
                  <a:pt x="182880" y="120791"/>
                  <a:pt x="182880" y="120791"/>
                </a:cubicBezTo>
                <a:cubicBezTo>
                  <a:pt x="210589" y="115249"/>
                  <a:pt x="239549" y="114087"/>
                  <a:pt x="266008" y="104165"/>
                </a:cubicBezTo>
                <a:cubicBezTo>
                  <a:pt x="295531" y="93094"/>
                  <a:pt x="327568" y="36616"/>
                  <a:pt x="365760" y="87540"/>
                </a:cubicBezTo>
                <a:cubicBezTo>
                  <a:pt x="375735" y="100840"/>
                  <a:pt x="365760" y="120791"/>
                  <a:pt x="365760" y="137416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292776" y="24928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511keV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78562" y="200742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e+ signal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174914" y="1431360"/>
            <a:ext cx="1938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CaMoO4 crystal</a:t>
            </a:r>
            <a:endParaRPr lang="ko-KR" altLang="en-US" b="1" dirty="0"/>
          </a:p>
        </p:txBody>
      </p:sp>
      <p:sp>
        <p:nvSpPr>
          <p:cNvPr id="36" name="직사각형 35"/>
          <p:cNvSpPr/>
          <p:nvPr/>
        </p:nvSpPr>
        <p:spPr>
          <a:xfrm>
            <a:off x="1226504" y="4653136"/>
            <a:ext cx="5857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 smtClean="0">
                <a:latin typeface="HY그래픽" pitchFamily="18" charset="-127"/>
                <a:ea typeface="HY그래픽" pitchFamily="18" charset="-127"/>
              </a:rPr>
              <a:t>Pre-Amp signal</a:t>
            </a:r>
            <a:r>
              <a:rPr lang="ko-KR" altLang="en-US" sz="2400" dirty="0" smtClean="0">
                <a:latin typeface="HY그래픽" pitchFamily="18" charset="-127"/>
                <a:ea typeface="HY그래픽" pitchFamily="18" charset="-127"/>
              </a:rPr>
              <a:t>과 </a:t>
            </a:r>
            <a:r>
              <a:rPr lang="en-US" altLang="ko-KR" sz="2400" dirty="0" smtClean="0">
                <a:latin typeface="HY그래픽" pitchFamily="18" charset="-127"/>
                <a:ea typeface="HY그래픽" pitchFamily="18" charset="-127"/>
              </a:rPr>
              <a:t>Shaping Amp signal</a:t>
            </a:r>
          </a:p>
          <a:p>
            <a:pPr algn="ctr"/>
            <a:r>
              <a:rPr lang="en-US" altLang="ko-KR" sz="2400" dirty="0" smtClean="0">
                <a:latin typeface="HY그래픽" pitchFamily="18" charset="-127"/>
                <a:ea typeface="HY그래픽" pitchFamily="18" charset="-127"/>
                <a:sym typeface="Wingdings" pitchFamily="2" charset="2"/>
              </a:rPr>
              <a:t>FADC</a:t>
            </a:r>
            <a:endParaRPr lang="ko-KR" altLang="en-US" sz="2400" dirty="0">
              <a:latin typeface="HY그래픽" pitchFamily="18" charset="-127"/>
              <a:ea typeface="HY그래픽" pitchFamily="18" charset="-127"/>
            </a:endParaRPr>
          </a:p>
        </p:txBody>
      </p:sp>
      <p:grpSp>
        <p:nvGrpSpPr>
          <p:cNvPr id="38" name="그룹 14"/>
          <p:cNvGrpSpPr/>
          <p:nvPr/>
        </p:nvGrpSpPr>
        <p:grpSpPr>
          <a:xfrm>
            <a:off x="2096827" y="2793311"/>
            <a:ext cx="1229225" cy="1084898"/>
            <a:chOff x="376194" y="1249177"/>
            <a:chExt cx="1872208" cy="1152128"/>
          </a:xfrm>
        </p:grpSpPr>
        <p:sp>
          <p:nvSpPr>
            <p:cNvPr id="39" name="모서리가 둥근 직사각형 38"/>
            <p:cNvSpPr/>
            <p:nvPr/>
          </p:nvSpPr>
          <p:spPr>
            <a:xfrm>
              <a:off x="539552" y="1249177"/>
              <a:ext cx="1512169" cy="115212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6194" y="1537416"/>
              <a:ext cx="1872208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/>
                <a:t>Pre-Amp</a:t>
              </a:r>
              <a:endParaRPr lang="ko-KR" altLang="en-US" b="1" dirty="0"/>
            </a:p>
          </p:txBody>
        </p:sp>
      </p:grpSp>
      <p:cxnSp>
        <p:nvCxnSpPr>
          <p:cNvPr id="41" name="직선 화살표 연결선 40"/>
          <p:cNvCxnSpPr/>
          <p:nvPr/>
        </p:nvCxnSpPr>
        <p:spPr>
          <a:xfrm>
            <a:off x="1860160" y="3340599"/>
            <a:ext cx="360000" cy="1495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/>
          <p:nvPr/>
        </p:nvCxnSpPr>
        <p:spPr>
          <a:xfrm>
            <a:off x="3539676" y="4199411"/>
            <a:ext cx="1296000" cy="0"/>
          </a:xfrm>
          <a:prstGeom prst="straightConnector1">
            <a:avLst/>
          </a:prstGeom>
          <a:ln w="38100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/>
          <p:cNvCxnSpPr/>
          <p:nvPr/>
        </p:nvCxnSpPr>
        <p:spPr>
          <a:xfrm>
            <a:off x="4806377" y="2136163"/>
            <a:ext cx="792000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/>
          <p:nvPr/>
        </p:nvCxnSpPr>
        <p:spPr>
          <a:xfrm>
            <a:off x="4768638" y="3128402"/>
            <a:ext cx="792000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/>
          <p:cNvCxnSpPr/>
          <p:nvPr/>
        </p:nvCxnSpPr>
        <p:spPr>
          <a:xfrm>
            <a:off x="4768638" y="3630899"/>
            <a:ext cx="792000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꺾인 연결선 46"/>
          <p:cNvCxnSpPr/>
          <p:nvPr/>
        </p:nvCxnSpPr>
        <p:spPr>
          <a:xfrm flipV="1">
            <a:off x="4798376" y="4005064"/>
            <a:ext cx="783138" cy="194863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꺾인 연결선 47"/>
          <p:cNvCxnSpPr/>
          <p:nvPr/>
        </p:nvCxnSpPr>
        <p:spPr>
          <a:xfrm>
            <a:off x="3196918" y="3520532"/>
            <a:ext cx="835832" cy="681032"/>
          </a:xfrm>
          <a:prstGeom prst="bentConnector3">
            <a:avLst>
              <a:gd name="adj1" fmla="val 2048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788667" y="2723332"/>
            <a:ext cx="67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</a:t>
            </a:r>
            <a:r>
              <a:rPr lang="en-US" altLang="ko-KR" dirty="0" smtClean="0"/>
              <a:t>h1</a:t>
            </a:r>
            <a:endParaRPr lang="ko-KR" alt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768638" y="3284984"/>
            <a:ext cx="138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Ch2(1/3)</a:t>
            </a:r>
            <a:endParaRPr lang="ko-KR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648657" y="4222535"/>
            <a:ext cx="67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</a:t>
            </a:r>
            <a:r>
              <a:rPr lang="en-US" altLang="ko-KR" dirty="0" smtClean="0"/>
              <a:t>h3</a:t>
            </a:r>
            <a:endParaRPr lang="ko-KR" altLang="en-US" dirty="0"/>
          </a:p>
        </p:txBody>
      </p:sp>
      <p:cxnSp>
        <p:nvCxnSpPr>
          <p:cNvPr id="53" name="직선 화살표 연결선 52"/>
          <p:cNvCxnSpPr/>
          <p:nvPr/>
        </p:nvCxnSpPr>
        <p:spPr>
          <a:xfrm>
            <a:off x="3203888" y="3283489"/>
            <a:ext cx="360000" cy="1495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DAQ setup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710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7141" y="1767421"/>
            <a:ext cx="358961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1340768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■ The R11065 is 3”  Metal PMT</a:t>
            </a:r>
          </a:p>
          <a:p>
            <a:r>
              <a:rPr lang="en-US" altLang="ko-KR" sz="2000" dirty="0" smtClean="0"/>
              <a:t>   </a:t>
            </a:r>
            <a:r>
              <a:rPr lang="en-US" altLang="ko-KR" sz="2000" dirty="0" smtClean="0">
                <a:sym typeface="Wingdings" pitchFamily="2" charset="2"/>
              </a:rPr>
              <a:t></a:t>
            </a:r>
            <a:r>
              <a:rPr lang="en-US" altLang="ko-KR" sz="2000" dirty="0" smtClean="0"/>
              <a:t>extremely low radioactivity</a:t>
            </a:r>
          </a:p>
          <a:p>
            <a:r>
              <a:rPr lang="en-US" altLang="ko-KR" sz="2000" dirty="0" smtClean="0"/>
              <a:t>■ High QE : 22% @ 450nm</a:t>
            </a:r>
            <a:endParaRPr lang="ko-KR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99" y="4858370"/>
            <a:ext cx="27527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77443"/>
            <a:ext cx="5400600" cy="326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Hamamatsu 3” Metal </a:t>
            </a:r>
            <a:r>
              <a:rPr lang="en-US" altLang="ko-KR" dirty="0" smtClean="0"/>
              <a:t>PMT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602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Motivation of EC/EC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251520" y="1196752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/>
              <a:t>Though </a:t>
            </a:r>
            <a:r>
              <a:rPr lang="en-US" altLang="ko-KR" sz="2000" dirty="0" smtClean="0"/>
              <a:t> the  detection  of  0nbb  decay  would  prove  the  existence  of  massive  </a:t>
            </a:r>
            <a:r>
              <a:rPr lang="en-US" altLang="ko-KR" sz="2000" dirty="0" err="1" smtClean="0"/>
              <a:t>Majorana</a:t>
            </a:r>
            <a:r>
              <a:rPr lang="en-US" altLang="ko-KR" sz="2000" dirty="0" smtClean="0"/>
              <a:t>  neutrinos,  the  possible mechanisms  giving  rise  to  0nbb  decay  would  be  uncertain.</a:t>
            </a:r>
          </a:p>
          <a:p>
            <a:pPr lvl="1"/>
            <a:r>
              <a:rPr lang="en-US" altLang="ko-KR" sz="2000" dirty="0" smtClean="0"/>
              <a:t>exchange  of  light  </a:t>
            </a:r>
            <a:r>
              <a:rPr lang="en-US" altLang="ko-KR" sz="2000" dirty="0" err="1" smtClean="0"/>
              <a:t>Majorana</a:t>
            </a:r>
            <a:r>
              <a:rPr lang="en-US" altLang="ko-KR" sz="2000" dirty="0" smtClean="0"/>
              <a:t>  neutrinos.</a:t>
            </a:r>
          </a:p>
          <a:p>
            <a:pPr lvl="1"/>
            <a:r>
              <a:rPr lang="en-US" altLang="ko-KR" sz="2000" dirty="0" smtClean="0"/>
              <a:t>Heavy  neutrino  exchange</a:t>
            </a:r>
          </a:p>
          <a:p>
            <a:pPr lvl="1"/>
            <a:r>
              <a:rPr lang="en-US" altLang="ko-KR" sz="2000" dirty="0" smtClean="0"/>
              <a:t>right-handed  currents</a:t>
            </a:r>
          </a:p>
          <a:p>
            <a:pPr lvl="1"/>
            <a:r>
              <a:rPr lang="en-US" altLang="ko-KR" sz="2000" dirty="0" smtClean="0"/>
              <a:t>R-parity  violating  </a:t>
            </a:r>
            <a:r>
              <a:rPr lang="en-US" altLang="ko-KR" sz="2000" dirty="0" err="1" smtClean="0"/>
              <a:t>supersymmetry</a:t>
            </a:r>
            <a:r>
              <a:rPr lang="en-US" altLang="ko-KR" sz="2000" dirty="0" smtClean="0"/>
              <a:t>.</a:t>
            </a:r>
          </a:p>
          <a:p>
            <a:pPr lvl="1"/>
            <a:endParaRPr lang="ko-KR" altLang="en-US" sz="2000" dirty="0"/>
          </a:p>
        </p:txBody>
      </p:sp>
      <p:sp>
        <p:nvSpPr>
          <p:cNvPr id="4" name="직사각형 3"/>
          <p:cNvSpPr/>
          <p:nvPr/>
        </p:nvSpPr>
        <p:spPr>
          <a:xfrm>
            <a:off x="311481" y="3820860"/>
            <a:ext cx="81609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/>
              <a:t>It would be </a:t>
            </a:r>
            <a:r>
              <a:rPr lang="en-US" altLang="ko-KR" sz="2000" dirty="0"/>
              <a:t>possible </a:t>
            </a:r>
            <a:r>
              <a:rPr lang="en-US" altLang="ko-KR" sz="2000" dirty="0" smtClean="0"/>
              <a:t>to disentangle the possible mechanisms </a:t>
            </a:r>
            <a:r>
              <a:rPr lang="en-US" altLang="ko-KR" sz="2000" dirty="0"/>
              <a:t>by </a:t>
            </a:r>
            <a:r>
              <a:rPr lang="en-US" altLang="ko-KR" sz="2000" dirty="0" smtClean="0"/>
              <a:t>comparing the half-lives of 0nbb </a:t>
            </a:r>
            <a:r>
              <a:rPr lang="en-US" altLang="ko-KR" sz="2000" dirty="0"/>
              <a:t>and </a:t>
            </a:r>
            <a:r>
              <a:rPr lang="en-US" altLang="ko-KR" sz="2000" dirty="0" smtClean="0"/>
              <a:t>0nb+/EC DBD. 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29044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81298"/>
            <a:ext cx="5538250" cy="157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1394"/>
            <a:ext cx="5505450" cy="321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95307" y="1882691"/>
            <a:ext cx="284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CaMoO4 Signal</a:t>
            </a:r>
          </a:p>
          <a:p>
            <a:r>
              <a:rPr lang="en-US" altLang="ko-KR" dirty="0" smtClean="0">
                <a:sym typeface="Wingdings" pitchFamily="2" charset="2"/>
              </a:rPr>
              <a:t>0~700keV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28978" y="3212976"/>
            <a:ext cx="3040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HPGe</a:t>
            </a:r>
            <a:r>
              <a:rPr lang="en-US" altLang="ko-KR" dirty="0" smtClean="0"/>
              <a:t> Signal</a:t>
            </a:r>
          </a:p>
          <a:p>
            <a:r>
              <a:rPr lang="en-US" altLang="ko-KR" dirty="0" smtClean="0">
                <a:sym typeface="Wingdings" pitchFamily="2" charset="2"/>
              </a:rPr>
              <a:t>0keV~700eV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24899" y="5373216"/>
            <a:ext cx="3218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HPGe</a:t>
            </a:r>
            <a:r>
              <a:rPr lang="en-US" altLang="ko-KR" dirty="0" smtClean="0"/>
              <a:t>  Preamp Signal</a:t>
            </a:r>
          </a:p>
          <a:p>
            <a:r>
              <a:rPr lang="en-US" altLang="ko-KR" dirty="0" smtClean="0">
                <a:sym typeface="Wingdings" pitchFamily="2" charset="2"/>
              </a:rPr>
              <a:t>0keV~3000keV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824899" y="4328227"/>
            <a:ext cx="3040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sym typeface="Wingdings" pitchFamily="2" charset="2"/>
              </a:rPr>
              <a:t>HPGe</a:t>
            </a:r>
            <a:r>
              <a:rPr lang="en-US" altLang="ko-KR" dirty="0" smtClean="0">
                <a:sym typeface="Wingdings" pitchFamily="2" charset="2"/>
              </a:rPr>
              <a:t> signal</a:t>
            </a:r>
          </a:p>
          <a:p>
            <a:r>
              <a:rPr lang="en-US" altLang="ko-KR" dirty="0" smtClean="0">
                <a:sym typeface="Wingdings" pitchFamily="2" charset="2"/>
              </a:rPr>
              <a:t>700keV~3000keV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Typical Signals from </a:t>
            </a:r>
            <a:r>
              <a:rPr lang="en-US" altLang="ko-KR" dirty="0" smtClean="0"/>
              <a:t>FADC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589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KangWoonGu\Desktop\gammavision_canberra_r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65448"/>
            <a:ext cx="4508376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5015941" y="2087311"/>
            <a:ext cx="1296144" cy="2652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7452320" y="4653136"/>
            <a:ext cx="1296144" cy="4671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073312" y="171797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Ba133 Source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18076" y="47971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Cs137 Source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245902" y="42838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Co60 Source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15941" y="1124744"/>
            <a:ext cx="3260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err="1" smtClean="0"/>
              <a:t>HPGe</a:t>
            </a:r>
            <a:r>
              <a:rPr lang="en-US" altLang="ko-KR" sz="2400" b="1" dirty="0"/>
              <a:t> </a:t>
            </a:r>
            <a:r>
              <a:rPr lang="en-US" altLang="ko-KR" sz="2400" b="1" dirty="0" smtClean="0"/>
              <a:t>Detector</a:t>
            </a:r>
            <a:endParaRPr lang="ko-KR" altLang="en-US" sz="2400" b="1" dirty="0"/>
          </a:p>
        </p:txBody>
      </p:sp>
      <p:pic>
        <p:nvPicPr>
          <p:cNvPr id="6147" name="Picture 3" descr="C:\Users\KangWoonGu\Desktop\n000_resolution_ch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" y="1124744"/>
            <a:ext cx="449999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619672" y="218792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Cs137 Source</a:t>
            </a:r>
          </a:p>
          <a:p>
            <a:pPr algn="ctr"/>
            <a:r>
              <a:rPr lang="en-US" altLang="ko-KR" dirty="0" smtClean="0"/>
              <a:t>661.657 </a:t>
            </a:r>
            <a:r>
              <a:rPr lang="en-US" altLang="ko-KR" dirty="0" err="1" smtClean="0"/>
              <a:t>keV</a:t>
            </a:r>
            <a:endParaRPr lang="ko-KR" altLang="en-US" dirty="0"/>
          </a:p>
        </p:txBody>
      </p:sp>
      <p:cxnSp>
        <p:nvCxnSpPr>
          <p:cNvPr id="34" name="직선 화살표 연결선 33"/>
          <p:cNvCxnSpPr>
            <a:stCxn id="33" idx="2"/>
          </p:cNvCxnSpPr>
          <p:nvPr/>
        </p:nvCxnSpPr>
        <p:spPr>
          <a:xfrm>
            <a:off x="2447764" y="2834252"/>
            <a:ext cx="0" cy="36178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/>
          <p:cNvSpPr/>
          <p:nvPr/>
        </p:nvSpPr>
        <p:spPr>
          <a:xfrm>
            <a:off x="2593190" y="2884874"/>
            <a:ext cx="1917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/>
              <a:t>FWHM : 18%</a:t>
            </a:r>
            <a:endParaRPr lang="ko-KR" alt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67544" y="1124744"/>
            <a:ext cx="3260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/>
              <a:t>CaMoO4 Crystal</a:t>
            </a:r>
            <a:endParaRPr lang="ko-KR" altLang="en-US" sz="2400" b="1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Energy </a:t>
            </a:r>
            <a:r>
              <a:rPr lang="en-US" altLang="ko-KR" dirty="0" smtClean="0"/>
              <a:t>Calibration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64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hpge_daq\anal\hpge_pmt_v4\hpge_r11065pmt_bg\tagtim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78839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오른쪽 화살표 3"/>
          <p:cNvSpPr/>
          <p:nvPr/>
        </p:nvSpPr>
        <p:spPr>
          <a:xfrm>
            <a:off x="2843808" y="581152"/>
            <a:ext cx="1224136" cy="82809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932040" y="122457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* After </a:t>
            </a:r>
            <a:r>
              <a:rPr lang="en-US" altLang="ko-KR" dirty="0" smtClean="0"/>
              <a:t>2</a:t>
            </a:r>
            <a:r>
              <a:rPr lang="en-US" altLang="ko-KR" dirty="0" smtClean="0"/>
              <a:t>days, gets stabilized.</a:t>
            </a: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Rates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08304" y="2848088"/>
            <a:ext cx="73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days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646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hpge_daq\anal\hpge_pmt_v4\hpge_r11065pmt_bg\ec_beta_deay_628kev_511kev_coin_evt_sumfil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8" y="0"/>
            <a:ext cx="91184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모서리가 둥근 직사각형 3"/>
          <p:cNvSpPr/>
          <p:nvPr/>
        </p:nvSpPr>
        <p:spPr>
          <a:xfrm>
            <a:off x="2087724" y="2286980"/>
            <a:ext cx="216024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화살표 연결선 5"/>
          <p:cNvCxnSpPr/>
          <p:nvPr/>
        </p:nvCxnSpPr>
        <p:spPr>
          <a:xfrm>
            <a:off x="2303748" y="2647020"/>
            <a:ext cx="2124236" cy="26541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>
            <a:off x="2303748" y="2286980"/>
            <a:ext cx="2124236" cy="22941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1187624" y="3853738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sym typeface="Wingdings" pitchFamily="2" charset="2"/>
              </a:rPr>
              <a:t>One event within 2 days, and no event until 11 days.</a:t>
            </a:r>
            <a:endParaRPr lang="en-US" altLang="ko-KR" dirty="0" smtClean="0">
              <a:sym typeface="Wingdings" pitchFamily="2" charset="2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4557773" y="5157580"/>
            <a:ext cx="41929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427984" y="76470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After energy calibration.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5436096" y="4788343"/>
            <a:ext cx="3707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dirty="0" smtClean="0">
                <a:sym typeface="Wingdings" pitchFamily="2" charset="2"/>
              </a:rPr>
              <a:t> </a:t>
            </a:r>
            <a:endParaRPr lang="en-US" altLang="ko-KR" dirty="0" smtClean="0">
              <a:sym typeface="Wingdings" pitchFamily="2" charset="2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525852" y="4461212"/>
            <a:ext cx="352839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/>
              <a:t>CaMoO4</a:t>
            </a:r>
            <a:r>
              <a:rPr lang="en-US" altLang="ko-KR" dirty="0" smtClean="0">
                <a:sym typeface="Wingdings" pitchFamily="2" charset="2"/>
              </a:rPr>
              <a:t> 6</a:t>
            </a:r>
            <a:r>
              <a:rPr lang="en-US" altLang="ko-KR" dirty="0" smtClean="0"/>
              <a:t>28.0 ±62.8 [</a:t>
            </a:r>
            <a:r>
              <a:rPr lang="en-US" altLang="ko-KR" dirty="0" err="1" smtClean="0"/>
              <a:t>keV</a:t>
            </a:r>
            <a:r>
              <a:rPr lang="en-US" altLang="ko-KR" dirty="0" smtClean="0"/>
              <a:t>] </a:t>
            </a:r>
          </a:p>
          <a:p>
            <a:pPr algn="ctr"/>
            <a:r>
              <a:rPr lang="en-US" altLang="ko-KR" dirty="0" err="1" smtClean="0"/>
              <a:t>HPGe</a:t>
            </a:r>
            <a:r>
              <a:rPr lang="en-US" altLang="ko-KR" dirty="0" smtClean="0"/>
              <a:t>    </a:t>
            </a:r>
            <a:r>
              <a:rPr lang="en-US" altLang="ko-KR" dirty="0" smtClean="0">
                <a:sym typeface="Wingdings" pitchFamily="2" charset="2"/>
              </a:rPr>
              <a:t></a:t>
            </a:r>
            <a:r>
              <a:rPr lang="en-US" altLang="ko-KR" dirty="0" smtClean="0"/>
              <a:t>511.0 ±2keV [</a:t>
            </a:r>
            <a:r>
              <a:rPr lang="en-US" altLang="ko-KR" dirty="0" err="1" smtClean="0"/>
              <a:t>keV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cxnSp>
        <p:nvCxnSpPr>
          <p:cNvPr id="3" name="직선 화살표 연결선 2"/>
          <p:cNvCxnSpPr/>
          <p:nvPr/>
        </p:nvCxnSpPr>
        <p:spPr>
          <a:xfrm flipH="1">
            <a:off x="4977068" y="4777068"/>
            <a:ext cx="459028" cy="195941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70667" y="5245557"/>
            <a:ext cx="3438762" cy="400110"/>
          </a:xfrm>
          <a:prstGeom prst="rect">
            <a:avLst/>
          </a:prstGeom>
          <a:solidFill>
            <a:srgbClr val="92D050">
              <a:alpha val="4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1 event /9 days  in the gate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26402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E:\hpge_daq\anal\hpge_pmt_v4\hpge_r11065pmt_bg\hpge_r11065_camoo4_energy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26064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HPGe</a:t>
            </a:r>
            <a:r>
              <a:rPr lang="ko-KR" altLang="en-US" dirty="0"/>
              <a:t> </a:t>
            </a:r>
            <a:r>
              <a:rPr lang="en-US" altLang="ko-KR" dirty="0" smtClean="0"/>
              <a:t>energy spectra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1340768"/>
            <a:ext cx="576064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Black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: </a:t>
            </a:r>
            <a:r>
              <a:rPr lang="en-US" altLang="ko-KR" dirty="0" smtClean="0"/>
              <a:t>total spectrum </a:t>
            </a:r>
            <a:r>
              <a:rPr lang="en-US" altLang="ko-KR" b="1" dirty="0" smtClean="0"/>
              <a:t>(0~11days)</a:t>
            </a:r>
            <a:endParaRPr lang="en-US" altLang="ko-KR" b="1" dirty="0" smtClean="0"/>
          </a:p>
          <a:p>
            <a:r>
              <a:rPr lang="en-US" altLang="ko-KR" b="1" dirty="0"/>
              <a:t> </a:t>
            </a:r>
            <a:r>
              <a:rPr lang="en-US" altLang="ko-KR" b="1" dirty="0" smtClean="0"/>
              <a:t>               rate = 0.19 Hz</a:t>
            </a:r>
          </a:p>
          <a:p>
            <a:r>
              <a:rPr lang="en-US" altLang="ko-KR" b="1" dirty="0" smtClean="0"/>
              <a:t>Red</a:t>
            </a:r>
            <a:r>
              <a:rPr lang="ko-KR" altLang="en-US" dirty="0"/>
              <a:t> </a:t>
            </a:r>
            <a:r>
              <a:rPr lang="ko-KR" altLang="en-US" b="1" dirty="0" smtClean="0"/>
              <a:t>  </a:t>
            </a:r>
            <a:r>
              <a:rPr lang="en-US" altLang="ko-KR" b="1" dirty="0" smtClean="0"/>
              <a:t>:  spectrum after 2days </a:t>
            </a:r>
          </a:p>
          <a:p>
            <a:r>
              <a:rPr lang="en-US" altLang="ko-KR" b="1" dirty="0" smtClean="0"/>
              <a:t>                </a:t>
            </a:r>
            <a:r>
              <a:rPr lang="en-US" altLang="ko-KR" b="1" dirty="0" smtClean="0"/>
              <a:t>rate = 0.16 Hz</a:t>
            </a:r>
          </a:p>
          <a:p>
            <a:r>
              <a:rPr lang="en-US" altLang="ko-KR" b="1" dirty="0" smtClean="0"/>
              <a:t>Blue</a:t>
            </a:r>
            <a:r>
              <a:rPr lang="ko-KR" altLang="en-US" dirty="0"/>
              <a:t> </a:t>
            </a:r>
            <a:r>
              <a:rPr lang="ko-KR" altLang="en-US" b="1" dirty="0" smtClean="0"/>
              <a:t>  </a:t>
            </a:r>
            <a:r>
              <a:rPr lang="en-US" altLang="ko-KR" b="1" dirty="0" smtClean="0"/>
              <a:t>:  </a:t>
            </a:r>
            <a:r>
              <a:rPr lang="en-US" altLang="ko-KR" dirty="0" smtClean="0"/>
              <a:t>w/ </a:t>
            </a:r>
            <a:r>
              <a:rPr lang="en-US" altLang="ko-KR" b="1" dirty="0" smtClean="0"/>
              <a:t>camoo4 crystal coincidence.</a:t>
            </a:r>
            <a:endParaRPr lang="en-US" altLang="ko-KR" b="1" dirty="0" smtClean="0"/>
          </a:p>
          <a:p>
            <a:r>
              <a:rPr lang="en-US" altLang="ko-KR" b="1" dirty="0"/>
              <a:t> </a:t>
            </a:r>
            <a:r>
              <a:rPr lang="en-US" altLang="ko-KR" b="1" dirty="0" smtClean="0"/>
              <a:t>                rate = 0.10 </a:t>
            </a:r>
            <a:r>
              <a:rPr lang="en-US" altLang="ko-KR" b="1" dirty="0" smtClean="0"/>
              <a:t>Hz</a:t>
            </a:r>
            <a:endParaRPr lang="en-US" altLang="ko-KR" b="1" dirty="0" smtClean="0"/>
          </a:p>
        </p:txBody>
      </p:sp>
    </p:spTree>
    <p:extLst>
      <p:ext uri="{BB962C8B-B14F-4D97-AF65-F5344CB8AC3E}">
        <p14:creationId xmlns:p14="http://schemas.microsoft.com/office/powerpoint/2010/main" val="1935536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hpge_daq\anal\hpge_pmt_v4\hpge_r11065pmt_bg\camoo4_1240kev_hpge_60kev_coin_evt_s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640871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41397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CaMoO4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435591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Ge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2060848"/>
            <a:ext cx="313184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One strange coincidences : CaMoO4(1240keV) &amp; </a:t>
            </a:r>
          </a:p>
          <a:p>
            <a:r>
              <a:rPr lang="en-US" altLang="ko-KR" dirty="0" err="1" smtClean="0"/>
              <a:t>HPGe</a:t>
            </a:r>
            <a:r>
              <a:rPr lang="en-US" altLang="ko-KR" dirty="0" smtClean="0"/>
              <a:t>(</a:t>
            </a:r>
            <a:r>
              <a:rPr lang="ko-KR" altLang="en-US" dirty="0" smtClean="0"/>
              <a:t> </a:t>
            </a:r>
            <a:r>
              <a:rPr lang="en-US" altLang="ko-KR" dirty="0" smtClean="0"/>
              <a:t>60keV 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6623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Conclusion &amp; summary</a:t>
            </a:r>
            <a:endParaRPr lang="ko-KR" alt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28775"/>
            <a:ext cx="8642350" cy="4895850"/>
          </a:xfrm>
        </p:spPr>
        <p:txBody>
          <a:bodyPr/>
          <a:lstStyle/>
          <a:p>
            <a:r>
              <a:rPr lang="en-US" altLang="ko-KR" sz="2800" b="1" dirty="0" smtClean="0"/>
              <a:t>Initial EC/b+ 0nbb limit is </a:t>
            </a:r>
            <a:r>
              <a:rPr lang="en-US" altLang="ko-KR" sz="2800" dirty="0" smtClean="0"/>
              <a:t>2.3 x </a:t>
            </a:r>
            <a:r>
              <a:rPr lang="en-US" altLang="ko-KR" sz="2800" dirty="0" smtClean="0"/>
              <a:t>10</a:t>
            </a:r>
            <a:r>
              <a:rPr lang="en-US" altLang="ko-KR" sz="2800" baseline="30000" dirty="0" smtClean="0"/>
              <a:t>20</a:t>
            </a:r>
            <a:r>
              <a:rPr lang="en-US" altLang="ko-KR" sz="2800" dirty="0" smtClean="0"/>
              <a:t>y with </a:t>
            </a:r>
            <a:r>
              <a:rPr lang="en-US" altLang="ko-KR" sz="2800" baseline="30000" dirty="0" smtClean="0"/>
              <a:t>92</a:t>
            </a:r>
            <a:r>
              <a:rPr lang="en-US" altLang="ko-KR" sz="2800" dirty="0" smtClean="0"/>
              <a:t>Mo</a:t>
            </a:r>
            <a:r>
              <a:rPr lang="en-US" altLang="ko-KR" sz="2800" b="1" dirty="0" smtClean="0"/>
              <a:t>.</a:t>
            </a:r>
            <a:endParaRPr lang="en-US" altLang="ko-KR" sz="2800" b="1" dirty="0" smtClean="0"/>
          </a:p>
          <a:p>
            <a:pPr eaLnBrk="1" hangingPunct="1"/>
            <a:r>
              <a:rPr lang="en-US" altLang="ko-KR" sz="2800" b="1" dirty="0" smtClean="0"/>
              <a:t>CaMoO4+HPGe data taken with a CaMoO4 crystal. </a:t>
            </a:r>
          </a:p>
          <a:p>
            <a:pPr eaLnBrk="1" hangingPunct="1"/>
            <a:r>
              <a:rPr lang="en-US" altLang="ko-KR" sz="2800" b="1" dirty="0" smtClean="0"/>
              <a:t>Scale-up should be studied by simulation.</a:t>
            </a:r>
          </a:p>
          <a:p>
            <a:pPr eaLnBrk="1" hangingPunct="1"/>
            <a:r>
              <a:rPr lang="en-US" altLang="ko-KR" sz="2800" b="1" dirty="0" smtClean="0"/>
              <a:t>Low-temperature option can be considered.</a:t>
            </a:r>
            <a:endParaRPr lang="en-US" altLang="ko-KR" sz="2800" b="1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4294967295"/>
          </p:nvPr>
        </p:nvSpPr>
        <p:spPr>
          <a:xfrm>
            <a:off x="6142038" y="6400800"/>
            <a:ext cx="3001962" cy="274638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2010-10-7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4294967295"/>
          </p:nvPr>
        </p:nvSpPr>
        <p:spPr>
          <a:xfrm>
            <a:off x="0" y="6400800"/>
            <a:ext cx="4211638" cy="274638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2nd AMORE Workshop</a:t>
            </a:r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294967295"/>
          </p:nvPr>
        </p:nvSpPr>
        <p:spPr>
          <a:xfrm>
            <a:off x="8680450" y="6515100"/>
            <a:ext cx="463550" cy="27305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fld id="{C666669A-F82E-4C9A-9580-8860B85543CE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0348573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Resolution of CaMoO</a:t>
            </a:r>
            <a:r>
              <a:rPr lang="en-US" altLang="ko-KR" baseline="-25000" dirty="0" smtClean="0"/>
              <a:t>4 </a:t>
            </a:r>
            <a:r>
              <a:rPr lang="en-US" altLang="ko-KR" dirty="0" smtClean="0"/>
              <a:t>crystal</a:t>
            </a:r>
            <a:endParaRPr lang="ko-KR" alt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88"/>
            <a:ext cx="54292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날짜 개체 틀 3"/>
          <p:cNvSpPr>
            <a:spLocks noGrp="1"/>
          </p:cNvSpPr>
          <p:nvPr>
            <p:ph type="dt" sz="half" idx="4294967295"/>
          </p:nvPr>
        </p:nvSpPr>
        <p:spPr>
          <a:xfrm>
            <a:off x="6142038" y="6400800"/>
            <a:ext cx="3001962" cy="274638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2010-10-7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4294967295"/>
          </p:nvPr>
        </p:nvSpPr>
        <p:spPr>
          <a:xfrm>
            <a:off x="0" y="6400800"/>
            <a:ext cx="4211638" cy="274638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2nd AMORE Workshop</a:t>
            </a:r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294967295"/>
          </p:nvPr>
        </p:nvSpPr>
        <p:spPr>
          <a:xfrm>
            <a:off x="8680450" y="6515100"/>
            <a:ext cx="463550" cy="27305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fld id="{C666669A-F82E-4C9A-9580-8860B85543CE}" type="slidenum">
              <a:rPr lang="ko-KR" altLang="en-US" smtClean="0"/>
              <a:pPr/>
              <a:t>27</a:t>
            </a:fld>
            <a:endParaRPr lang="ko-KR" altLang="en-US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5357826"/>
            <a:ext cx="285752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7710950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hpge_daq\anal\hpge_pmt_v4\hpge_r11065pmt_bg\camoo4_1240kev_hpge_60kev_coin_evt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3837865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1240keV</a:t>
            </a:r>
            <a:r>
              <a:rPr lang="ko-KR" altLang="en-US" dirty="0" smtClean="0"/>
              <a:t>와</a:t>
            </a:r>
            <a:r>
              <a:rPr lang="en-US" altLang="ko-KR" dirty="0" smtClean="0"/>
              <a:t>60keV</a:t>
            </a:r>
            <a:r>
              <a:rPr lang="ko-KR" altLang="en-US" dirty="0" smtClean="0"/>
              <a:t>의  </a:t>
            </a:r>
            <a:r>
              <a:rPr lang="en-US" altLang="ko-KR" dirty="0" smtClean="0"/>
              <a:t>coincidence</a:t>
            </a:r>
            <a:r>
              <a:rPr lang="ko-KR" altLang="en-US" dirty="0" smtClean="0"/>
              <a:t>이벤트 </a:t>
            </a:r>
            <a:r>
              <a:rPr lang="en-US" altLang="ko-KR" dirty="0" smtClean="0"/>
              <a:t>count rate </a:t>
            </a:r>
            <a:r>
              <a:rPr lang="ko-KR" altLang="en-US" dirty="0" smtClean="0"/>
              <a:t>변화</a:t>
            </a:r>
            <a:endParaRPr lang="en-US" altLang="ko-KR" dirty="0" smtClean="0"/>
          </a:p>
          <a:p>
            <a:r>
              <a:rPr lang="en-US" altLang="ko-KR" dirty="0" smtClean="0"/>
              <a:t>Blue-&gt;</a:t>
            </a:r>
            <a:r>
              <a:rPr lang="en-US" altLang="ko-KR" dirty="0" err="1" smtClean="0"/>
              <a:t>Ge</a:t>
            </a:r>
            <a:r>
              <a:rPr lang="en-US" altLang="ko-KR" dirty="0" smtClean="0"/>
              <a:t>, Red = CaMoO4</a:t>
            </a:r>
          </a:p>
        </p:txBody>
      </p:sp>
    </p:spTree>
    <p:extLst>
      <p:ext uri="{BB962C8B-B14F-4D97-AF65-F5344CB8AC3E}">
        <p14:creationId xmlns:p14="http://schemas.microsoft.com/office/powerpoint/2010/main" val="2643129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굴림" pitchFamily="50" charset="-127"/>
              </a:rPr>
              <a:t>Some best 2</a:t>
            </a:r>
            <a:r>
              <a:rPr lang="en-US" altLang="ko-KR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굴림" pitchFamily="50" charset="-127"/>
                <a:sym typeface="Symbol" pitchFamily="18" charset="2"/>
              </a:rPr>
              <a:t>, </a:t>
            </a:r>
            <a:r>
              <a:rPr lang="en-US" altLang="ko-KR" sz="3600" b="1" baseline="30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굴림" pitchFamily="50" charset="-127"/>
                <a:sym typeface="Symbol" pitchFamily="18" charset="2"/>
              </a:rPr>
              <a:t>+</a:t>
            </a:r>
            <a:r>
              <a:rPr lang="en-US" altLang="ko-KR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굴림" pitchFamily="50" charset="-127"/>
                <a:sym typeface="Symbol" pitchFamily="18" charset="2"/>
              </a:rPr>
              <a:t>, </a:t>
            </a:r>
            <a:r>
              <a:rPr lang="ru-RU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</a:t>
            </a:r>
            <a:r>
              <a:rPr lang="ru-RU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Symbol" pitchFamily="18" charset="2"/>
              </a:rPr>
              <a:t></a:t>
            </a:r>
            <a:r>
              <a:rPr lang="en-US" altLang="ko-KR" sz="3600" b="1" baseline="30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굴림" pitchFamily="50" charset="-127"/>
                <a:sym typeface="Symbol" pitchFamily="18" charset="2"/>
              </a:rPr>
              <a:t>+ </a:t>
            </a:r>
            <a:r>
              <a:rPr lang="en-US" altLang="ko-KR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굴림" pitchFamily="50" charset="-127"/>
                <a:sym typeface="Symbol" pitchFamily="18" charset="2"/>
              </a:rPr>
              <a:t>experiments</a:t>
            </a:r>
            <a:endParaRPr lang="ru-RU" sz="3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sym typeface="Symbol" pitchFamily="18" charset="2"/>
            </a:endParaRPr>
          </a:p>
        </p:txBody>
      </p:sp>
      <p:sp>
        <p:nvSpPr>
          <p:cNvPr id="68" name="슬라이드 번호 개체 틀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fld id="{FAF7C049-9C03-49EA-A82A-5946BC83EFA0}" type="slidenum">
              <a:rPr lang="ru-RU"/>
              <a:pPr/>
              <a:t>3</a:t>
            </a:fld>
            <a:endParaRPr lang="ru-RU"/>
          </a:p>
        </p:txBody>
      </p:sp>
      <p:graphicFrame>
        <p:nvGraphicFramePr>
          <p:cNvPr id="1493154" name="Group 162"/>
          <p:cNvGraphicFramePr>
            <a:graphicFrameLocks noGrp="1"/>
          </p:cNvGraphicFramePr>
          <p:nvPr>
            <p:ph idx="4294967295"/>
          </p:nvPr>
        </p:nvGraphicFramePr>
        <p:xfrm>
          <a:off x="1001713" y="1484313"/>
          <a:ext cx="8142287" cy="4960242"/>
        </p:xfrm>
        <a:graphic>
          <a:graphicData uri="http://schemas.openxmlformats.org/drawingml/2006/table">
            <a:tbl>
              <a:tblPr/>
              <a:tblGrid>
                <a:gridCol w="1131887"/>
                <a:gridCol w="1447800"/>
                <a:gridCol w="2590800"/>
                <a:gridCol w="2971800"/>
              </a:tblGrid>
              <a:tr h="563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ea typeface="굴림" pitchFamily="50" charset="-127"/>
                        </a:rPr>
                        <a:t>Nuclide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ea typeface="굴림" pitchFamily="50" charset="-127"/>
                        </a:rPr>
                        <a:t>Channel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ea typeface="굴림" pitchFamily="50" charset="-127"/>
                        </a:rPr>
                        <a:t>Experimental limits </a:t>
                      </a:r>
                      <a:r>
                        <a:rPr kumimoji="0" lang="en-US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ea typeface="굴림" pitchFamily="50" charset="-127"/>
                        </a:rPr>
                        <a:t>T</a:t>
                      </a:r>
                      <a:r>
                        <a:rPr kumimoji="0" lang="en-US" altLang="ko-KR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ea typeface="굴림" pitchFamily="50" charset="-127"/>
                        </a:rPr>
                        <a:t>1/2</a:t>
                      </a: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ea typeface="굴림" pitchFamily="50" charset="-127"/>
                        </a:rPr>
                        <a:t> (yr)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ea typeface="굴림" pitchFamily="50" charset="-127"/>
                        </a:rPr>
                        <a:t>Technique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40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Ca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2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Symbol" pitchFamily="18" charset="2"/>
                        </a:rPr>
                        <a:t>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&gt; (3-6) ×10</a:t>
                      </a:r>
                      <a:r>
                        <a:rPr kumimoji="0" lang="en-US" altLang="ko-K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CaF</a:t>
                      </a:r>
                      <a:r>
                        <a:rPr kumimoji="0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2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(Eu) scintillators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54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Fe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2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Symbol" pitchFamily="18" charset="2"/>
                        </a:rPr>
                        <a:t>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&gt; (4-5) 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×10</a:t>
                      </a:r>
                      <a:r>
                        <a:rPr kumimoji="0" lang="en-US" altLang="ko-K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20</a:t>
                      </a:r>
                      <a:endParaRPr kumimoji="1" lang="en-US" altLang="ko-KR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HPGe 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Symbol" pitchFamily="18" charset="2"/>
                        </a:rPr>
                        <a:t> spectrometry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58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Ni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2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Symbol" pitchFamily="18" charset="2"/>
                        </a:rPr>
                        <a:t>, </a:t>
                      </a:r>
                      <a:r>
                        <a:rPr kumimoji="0" lang="en-US" altLang="ko-KR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Symbol" pitchFamily="18" charset="2"/>
                        </a:rPr>
                        <a:t>+</a:t>
                      </a:r>
                      <a:endParaRPr kumimoji="0" lang="ru-RU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&gt; (0.2-7)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×10</a:t>
                      </a:r>
                      <a:r>
                        <a:rPr kumimoji="0" lang="en-US" altLang="ko-KR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20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HPGe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Symbol" pitchFamily="18" charset="2"/>
                        </a:rPr>
                        <a:t> spectrometry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64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Zn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2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Symbol" pitchFamily="18" charset="2"/>
                        </a:rPr>
                        <a:t>, </a:t>
                      </a:r>
                      <a:r>
                        <a:rPr kumimoji="0" lang="en-US" altLang="ko-K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Symbol" pitchFamily="18" charset="2"/>
                        </a:rPr>
                        <a:t>+</a:t>
                      </a:r>
                      <a:endParaRPr kumimoji="0" lang="ru-RU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&gt; (0.06-7)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×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10</a:t>
                      </a:r>
                      <a:r>
                        <a:rPr kumimoji="0" lang="en-US" altLang="ko-KR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20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ZnWO</a:t>
                      </a:r>
                      <a:r>
                        <a:rPr kumimoji="0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4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scintillators</a:t>
                      </a:r>
                      <a:endParaRPr kumimoji="0" lang="ru-RU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</a:rPr>
                        <a:t>78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</a:rPr>
                        <a:t>Kr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</a:rPr>
                        <a:t>2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  <a:sym typeface="Symbol" pitchFamily="18" charset="2"/>
                        </a:rPr>
                        <a:t>, </a:t>
                      </a:r>
                      <a:r>
                        <a:rPr kumimoji="0" lang="en-US" altLang="ko-KR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  <a:sym typeface="Symbol" pitchFamily="18" charset="2"/>
                        </a:rPr>
                        <a:t>+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  <a:sym typeface="Symbol" pitchFamily="18" charset="2"/>
                        </a:rPr>
                        <a:t>, 2</a:t>
                      </a:r>
                      <a:r>
                        <a:rPr kumimoji="0" lang="en-US" altLang="ko-KR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  <a:sym typeface="Symbol" pitchFamily="18" charset="2"/>
                        </a:rPr>
                        <a:t>+</a:t>
                      </a:r>
                      <a:endParaRPr kumimoji="0" lang="ru-RU" sz="18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&gt; (1-5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)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×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10</a:t>
                      </a:r>
                      <a:r>
                        <a:rPr kumimoji="0" lang="en-US" altLang="ko-KR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21</a:t>
                      </a:r>
                      <a:endParaRPr kumimoji="0" lang="ru-RU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Gaseous detector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92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Mo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2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Symbol" pitchFamily="18" charset="2"/>
                        </a:rPr>
                        <a:t>, </a:t>
                      </a:r>
                      <a:r>
                        <a:rPr kumimoji="0" lang="en-US" altLang="ko-K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Symbol" pitchFamily="18" charset="2"/>
                        </a:rPr>
                        <a:t>+</a:t>
                      </a:r>
                      <a:endParaRPr kumimoji="0" lang="ru-RU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&gt; (0.06-9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)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×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10</a:t>
                      </a:r>
                      <a:r>
                        <a:rPr kumimoji="0" lang="en-US" altLang="ko-KR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20</a:t>
                      </a:r>
                      <a:endParaRPr kumimoji="0" lang="ru-RU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HPGe 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Symbol" pitchFamily="18" charset="2"/>
                        </a:rPr>
                        <a:t> spectrometry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</a:rPr>
                        <a:t>96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</a:rPr>
                        <a:t>Ru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</a:rPr>
                        <a:t>2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  <a:sym typeface="Symbol" pitchFamily="18" charset="2"/>
                        </a:rPr>
                        <a:t>, </a:t>
                      </a:r>
                      <a:r>
                        <a:rPr kumimoji="0" lang="en-US" altLang="ko-KR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  <a:sym typeface="Symbol" pitchFamily="18" charset="2"/>
                        </a:rPr>
                        <a:t>+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  <a:sym typeface="Symbol" pitchFamily="18" charset="2"/>
                        </a:rPr>
                        <a:t>, 2</a:t>
                      </a:r>
                      <a:r>
                        <a:rPr kumimoji="0" lang="en-US" altLang="ko-KR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  <a:sym typeface="Symbol" pitchFamily="18" charset="2"/>
                        </a:rPr>
                        <a:t>+</a:t>
                      </a:r>
                      <a:endParaRPr kumimoji="0" lang="ru-RU" sz="18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&gt; (0.2-1.3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)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×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10</a:t>
                      </a:r>
                      <a:r>
                        <a:rPr kumimoji="0" lang="en-US" altLang="ko-KR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HPGe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Symbol" pitchFamily="18" charset="2"/>
                        </a:rPr>
                        <a:t> spectrometry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4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</a:rPr>
                        <a:t>106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</a:rPr>
                        <a:t>Cd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</a:rPr>
                        <a:t>2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  <a:sym typeface="Symbol" pitchFamily="18" charset="2"/>
                        </a:rPr>
                        <a:t>, </a:t>
                      </a:r>
                      <a:r>
                        <a:rPr kumimoji="0" lang="en-US" altLang="ko-KR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  <a:sym typeface="Symbol" pitchFamily="18" charset="2"/>
                        </a:rPr>
                        <a:t>+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  <a:sym typeface="Symbol" pitchFamily="18" charset="2"/>
                        </a:rPr>
                        <a:t>, 2</a:t>
                      </a:r>
                      <a:r>
                        <a:rPr kumimoji="0" lang="en-US" altLang="ko-KR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  <a:sym typeface="Symbol" pitchFamily="18" charset="2"/>
                        </a:rPr>
                        <a:t>+</a:t>
                      </a:r>
                      <a:endParaRPr kumimoji="0" lang="ru-RU" sz="18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</a:rPr>
                        <a:t>&gt; (0.01-4)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×10</a:t>
                      </a:r>
                      <a:r>
                        <a:rPr kumimoji="0" lang="en-US" altLang="ko-KR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20</a:t>
                      </a:r>
                      <a:endParaRPr kumimoji="0" lang="ru-RU" sz="18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HPGe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Symbol" pitchFamily="18" charset="2"/>
                        </a:rPr>
                        <a:t> spectrometry,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Symbol" pitchFamily="18" charset="2"/>
                        </a:rPr>
                        <a:t>NaI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Symbol" pitchFamily="18" charset="2"/>
                        </a:rPr>
                        <a:t>(</a:t>
                      </a:r>
                      <a:r>
                        <a:rPr kumimoji="0" lang="en-US" altLang="ko-K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Symbol" pitchFamily="18" charset="2"/>
                        </a:rPr>
                        <a:t>Tl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Symbol" pitchFamily="18" charset="2"/>
                        </a:rPr>
                        <a:t>)  spectrometry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Symbol" pitchFamily="18" charset="2"/>
                        </a:rPr>
                        <a:t>CdWO</a:t>
                      </a:r>
                      <a:r>
                        <a:rPr kumimoji="0" lang="en-US" altLang="ko-K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Symbol" pitchFamily="18" charset="2"/>
                        </a:rPr>
                        <a:t>4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Symbol" pitchFamily="18" charset="2"/>
                        </a:rPr>
                        <a:t>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</a:t>
                      </a:r>
                      <a:r>
                        <a:rPr kumimoji="0" lang="en-US" altLang="ko-K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scintillators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CdZnTe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semiconductor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</a:rPr>
                        <a:t>130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</a:rPr>
                        <a:t>Ba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</a:rPr>
                        <a:t>2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  <a:sym typeface="Symbol" pitchFamily="18" charset="2"/>
                        </a:rPr>
                        <a:t>, </a:t>
                      </a:r>
                      <a:r>
                        <a:rPr kumimoji="0" lang="en-US" altLang="ko-KR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  <a:sym typeface="Symbol" pitchFamily="18" charset="2"/>
                        </a:rPr>
                        <a:t>+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  <a:sym typeface="Symbol" pitchFamily="18" charset="2"/>
                        </a:rPr>
                        <a:t>, 2</a:t>
                      </a:r>
                      <a:r>
                        <a:rPr kumimoji="0" lang="en-US" altLang="ko-KR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  <a:sym typeface="Symbol" pitchFamily="18" charset="2"/>
                        </a:rPr>
                        <a:t>+</a:t>
                      </a:r>
                      <a:endParaRPr kumimoji="0" lang="ru-RU" sz="18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</a:rPr>
                        <a:t>&gt; 4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×10</a:t>
                      </a:r>
                      <a:r>
                        <a:rPr kumimoji="0" lang="en-US" altLang="ko-KR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21</a:t>
                      </a:r>
                      <a:br>
                        <a:rPr kumimoji="0" lang="en-US" altLang="ko-KR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</a:b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= (2.2 ± 0.5)</a:t>
                      </a:r>
                      <a:r>
                        <a:rPr kumimoji="0" lang="en-US" altLang="ko-KR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×10</a:t>
                      </a:r>
                      <a:r>
                        <a:rPr kumimoji="0" lang="en-US" altLang="ko-KR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21</a:t>
                      </a:r>
                      <a:endParaRPr kumimoji="0" lang="ru-RU" sz="18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Geochemical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Geochemical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132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Ba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2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Symbol" pitchFamily="18" charset="2"/>
                        </a:rPr>
                        <a:t></a:t>
                      </a:r>
                      <a:endParaRPr kumimoji="0" lang="ru-RU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&gt; 2.2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×10</a:t>
                      </a:r>
                      <a:r>
                        <a:rPr kumimoji="0" lang="en-US" altLang="ko-K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21</a:t>
                      </a:r>
                      <a:endParaRPr kumimoji="0" lang="ru-RU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Geochemical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93151" name="Text Box 159"/>
          <p:cNvSpPr txBox="1">
            <a:spLocks noChangeArrowheads="1"/>
          </p:cNvSpPr>
          <p:nvPr/>
        </p:nvSpPr>
        <p:spPr bwMode="auto">
          <a:xfrm>
            <a:off x="76200" y="6553200"/>
            <a:ext cx="906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dirty="0">
                <a:latin typeface="Bookman Old Style" pitchFamily="18" charset="0"/>
                <a:ea typeface="굴림" pitchFamily="50" charset="-127"/>
              </a:rPr>
              <a:t>F.A. Danevich 		Workshop on Double Beta Decay Search, SNU		15 Oct 2009</a:t>
            </a:r>
            <a:endParaRPr lang="ru-RU" sz="1200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964759"/>
            <a:ext cx="5606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</a:rPr>
              <a:t>Even </a:t>
            </a:r>
            <a:r>
              <a:rPr lang="en-US" altLang="ko-KR" sz="2000" dirty="0" smtClean="0">
                <a:solidFill>
                  <a:srgbClr val="FF0000"/>
                </a:solidFill>
                <a:latin typeface="Century" pitchFamily="18" charset="0"/>
              </a:rPr>
              <a:t>2</a:t>
            </a:r>
            <a:r>
              <a:rPr lang="en-US" altLang="ja-JP" sz="20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altLang="ja-JP" sz="2000" dirty="0" smtClean="0">
                <a:solidFill>
                  <a:srgbClr val="FF0000"/>
                </a:solidFill>
                <a:latin typeface="Arial Narrow" pitchFamily="34" charset="0"/>
              </a:rPr>
              <a:t>ECEC</a:t>
            </a:r>
            <a:r>
              <a:rPr lang="en-US" altLang="ja-JP" sz="2000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altLang="ko-KR" sz="2000" dirty="0" smtClean="0">
                <a:solidFill>
                  <a:srgbClr val="FF0000"/>
                </a:solidFill>
              </a:rPr>
              <a:t> Not detected for any nucleus !  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aseline="30000" dirty="0" smtClean="0"/>
              <a:t>106</a:t>
            </a:r>
            <a:r>
              <a:rPr lang="en-US" altLang="ko-KR" dirty="0" smtClean="0"/>
              <a:t>Cd EC/EC</a:t>
            </a:r>
            <a:endParaRPr lang="ko-KR" altLang="en-US" dirty="0"/>
          </a:p>
        </p:txBody>
      </p:sp>
      <p:pic>
        <p:nvPicPr>
          <p:cNvPr id="595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686752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476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ko-KR" b="1">
                <a:solidFill>
                  <a:schemeClr val="hlink"/>
                </a:solidFill>
              </a:rPr>
              <a:t>TGV II</a:t>
            </a:r>
            <a:endParaRPr lang="en-US" b="1">
              <a:solidFill>
                <a:schemeClr val="hlink"/>
              </a:solidFill>
            </a:endParaRPr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2627784" y="260648"/>
            <a:ext cx="5473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b="1" dirty="0">
                <a:solidFill>
                  <a:srgbClr val="FF3300"/>
                </a:solidFill>
                <a:latin typeface="Verdana" pitchFamily="34" charset="0"/>
              </a:rPr>
              <a:t>Location: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Modane</a:t>
            </a:r>
            <a:r>
              <a:rPr lang="en-US" dirty="0">
                <a:latin typeface="Verdana" pitchFamily="34" charset="0"/>
              </a:rPr>
              <a:t> Underground </a:t>
            </a:r>
          </a:p>
          <a:p>
            <a:pPr eaLnBrk="0" hangingPunct="0"/>
            <a:r>
              <a:rPr lang="en-US" dirty="0">
                <a:latin typeface="Verdana" pitchFamily="34" charset="0"/>
              </a:rPr>
              <a:t>                Laboratory (4800 </a:t>
            </a:r>
            <a:r>
              <a:rPr lang="en-US" dirty="0" err="1">
                <a:latin typeface="Verdana" pitchFamily="34" charset="0"/>
              </a:rPr>
              <a:t>m.w.e</a:t>
            </a:r>
            <a:r>
              <a:rPr lang="en-US" dirty="0">
                <a:latin typeface="Verdana" pitchFamily="34" charset="0"/>
              </a:rPr>
              <a:t>.)</a:t>
            </a:r>
            <a:endParaRPr lang="en-US" baseline="30000" dirty="0">
              <a:latin typeface="Verdana" pitchFamily="34" charset="0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0" y="1628800"/>
            <a:ext cx="7105650" cy="4176713"/>
            <a:chOff x="0" y="1844997"/>
            <a:chExt cx="7105650" cy="4176713"/>
          </a:xfrm>
        </p:grpSpPr>
        <p:pic>
          <p:nvPicPr>
            <p:cNvPr id="134174" name="Picture 30"/>
            <p:cNvPicPr>
              <a:picLocks noGrp="1" noChangeAspect="1" noChangeArrowheads="1"/>
            </p:cNvPicPr>
            <p:nvPr>
              <p:ph idx="1"/>
            </p:nvPr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0" y="1844997"/>
              <a:ext cx="4945062" cy="3886200"/>
            </a:xfrm>
            <a:noFill/>
            <a:ln/>
          </p:spPr>
        </p:pic>
        <p:sp>
          <p:nvSpPr>
            <p:cNvPr id="134168" name="AutoShape 24"/>
            <p:cNvSpPr>
              <a:spLocks noChangeArrowheads="1"/>
            </p:cNvSpPr>
            <p:nvPr/>
          </p:nvSpPr>
          <p:spPr bwMode="auto">
            <a:xfrm>
              <a:off x="5305425" y="2060897"/>
              <a:ext cx="1223962" cy="647700"/>
            </a:xfrm>
            <a:prstGeom prst="wedgeRoundRectCallout">
              <a:avLst>
                <a:gd name="adj1" fmla="val -231065"/>
                <a:gd name="adj2" fmla="val 87255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/>
              <a:r>
                <a:rPr lang="cs-CZ" altLang="ko-KR" sz="1600">
                  <a:latin typeface="Verdana" pitchFamily="34" charset="0"/>
                </a:rPr>
                <a:t>Copper</a:t>
              </a:r>
            </a:p>
            <a:p>
              <a:pPr algn="ctr" eaLnBrk="0" hangingPunct="0"/>
              <a:r>
                <a:rPr lang="cs-CZ" altLang="ko-KR" sz="1600">
                  <a:latin typeface="Verdana" pitchFamily="34" charset="0"/>
                </a:rPr>
                <a:t>&gt; 20 cm</a:t>
              </a:r>
            </a:p>
          </p:txBody>
        </p:sp>
        <p:sp>
          <p:nvSpPr>
            <p:cNvPr id="134170" name="AutoShape 26"/>
            <p:cNvSpPr>
              <a:spLocks noChangeArrowheads="1"/>
            </p:cNvSpPr>
            <p:nvPr/>
          </p:nvSpPr>
          <p:spPr bwMode="auto">
            <a:xfrm>
              <a:off x="5305425" y="3068960"/>
              <a:ext cx="1223962" cy="609600"/>
            </a:xfrm>
            <a:prstGeom prst="wedgeRoundRectCallout">
              <a:avLst>
                <a:gd name="adj1" fmla="val -203435"/>
                <a:gd name="adj2" fmla="val -44532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/>
              <a:r>
                <a:rPr lang="en-US" sz="1600">
                  <a:latin typeface="Verdana" pitchFamily="34" charset="0"/>
                </a:rPr>
                <a:t>Airtight box</a:t>
              </a:r>
              <a:endParaRPr lang="cs-CZ" altLang="ko-KR" sz="1600">
                <a:latin typeface="Verdana" pitchFamily="34" charset="0"/>
              </a:endParaRPr>
            </a:p>
          </p:txBody>
        </p:sp>
        <p:sp>
          <p:nvSpPr>
            <p:cNvPr id="134171" name="AutoShape 27"/>
            <p:cNvSpPr>
              <a:spLocks noChangeArrowheads="1"/>
            </p:cNvSpPr>
            <p:nvPr/>
          </p:nvSpPr>
          <p:spPr bwMode="auto">
            <a:xfrm>
              <a:off x="5305425" y="4077022"/>
              <a:ext cx="1223962" cy="609600"/>
            </a:xfrm>
            <a:prstGeom prst="wedgeRoundRectCallout">
              <a:avLst>
                <a:gd name="adj1" fmla="val -202009"/>
                <a:gd name="adj2" fmla="val 97134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/>
              <a:r>
                <a:rPr lang="en-US" sz="1600">
                  <a:latin typeface="Verdana" pitchFamily="34" charset="0"/>
                </a:rPr>
                <a:t>Lead &gt;10cm</a:t>
              </a:r>
              <a:endParaRPr lang="cs-CZ" altLang="ko-KR" sz="1600">
                <a:latin typeface="Verdana" pitchFamily="34" charset="0"/>
              </a:endParaRPr>
            </a:p>
          </p:txBody>
        </p:sp>
        <p:sp>
          <p:nvSpPr>
            <p:cNvPr id="134172" name="AutoShape 28"/>
            <p:cNvSpPr>
              <a:spLocks noChangeArrowheads="1"/>
            </p:cNvSpPr>
            <p:nvPr/>
          </p:nvSpPr>
          <p:spPr bwMode="auto">
            <a:xfrm>
              <a:off x="5233987" y="5085085"/>
              <a:ext cx="1871663" cy="936625"/>
            </a:xfrm>
            <a:prstGeom prst="wedgeRoundRectCallout">
              <a:avLst>
                <a:gd name="adj1" fmla="val -90630"/>
                <a:gd name="adj2" fmla="val -41523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/>
              <a:r>
                <a:rPr lang="en-US" sz="1600">
                  <a:latin typeface="Verdana" pitchFamily="34" charset="0"/>
                </a:rPr>
                <a:t>Boron filled polyethylene 16cm</a:t>
              </a:r>
              <a:endParaRPr lang="cs-CZ" altLang="ko-KR" sz="1600">
                <a:latin typeface="Verdana" pitchFamily="34" charset="0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971600" y="5877272"/>
            <a:ext cx="2016224" cy="980728"/>
            <a:chOff x="3419475" y="1916113"/>
            <a:chExt cx="3067050" cy="1584325"/>
          </a:xfrm>
        </p:grpSpPr>
        <p:sp>
          <p:nvSpPr>
            <p:cNvPr id="11" name="AutoShape 18"/>
            <p:cNvSpPr>
              <a:spLocks noChangeArrowheads="1"/>
            </p:cNvSpPr>
            <p:nvPr/>
          </p:nvSpPr>
          <p:spPr bwMode="auto">
            <a:xfrm>
              <a:off x="3419475" y="2708275"/>
              <a:ext cx="2592388" cy="792163"/>
            </a:xfrm>
            <a:prstGeom prst="ca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3419475" y="2420938"/>
              <a:ext cx="2592388" cy="504825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" name="AutoShape 16"/>
            <p:cNvSpPr>
              <a:spLocks noChangeArrowheads="1"/>
            </p:cNvSpPr>
            <p:nvPr/>
          </p:nvSpPr>
          <p:spPr bwMode="auto">
            <a:xfrm>
              <a:off x="3419475" y="1916113"/>
              <a:ext cx="2592388" cy="792162"/>
            </a:xfrm>
            <a:prstGeom prst="ca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3563938" y="1989138"/>
              <a:ext cx="2305050" cy="287337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3708400" y="2038350"/>
              <a:ext cx="2016125" cy="2016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" name="Text Box 24"/>
            <p:cNvSpPr txBox="1">
              <a:spLocks noChangeArrowheads="1"/>
            </p:cNvSpPr>
            <p:nvPr/>
          </p:nvSpPr>
          <p:spPr bwMode="auto">
            <a:xfrm>
              <a:off x="4284663" y="2349500"/>
              <a:ext cx="8032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altLang="ko-KR" sz="1600" b="1" dirty="0">
                  <a:solidFill>
                    <a:srgbClr val="5F5F5F"/>
                  </a:solidFill>
                  <a:latin typeface="Verdana" pitchFamily="34" charset="0"/>
                </a:rPr>
                <a:t>HPGe</a:t>
              </a:r>
              <a:endParaRPr lang="en-US" sz="1600" b="1" dirty="0">
                <a:solidFill>
                  <a:srgbClr val="5F5F5F"/>
                </a:solidFill>
                <a:latin typeface="Verdana" pitchFamily="34" charset="0"/>
              </a:endParaRPr>
            </a:p>
          </p:txBody>
        </p:sp>
        <p:sp>
          <p:nvSpPr>
            <p:cNvPr id="17" name="Text Box 25"/>
            <p:cNvSpPr txBox="1">
              <a:spLocks noChangeArrowheads="1"/>
            </p:cNvSpPr>
            <p:nvPr/>
          </p:nvSpPr>
          <p:spPr bwMode="auto">
            <a:xfrm>
              <a:off x="4284663" y="3141663"/>
              <a:ext cx="8032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altLang="ko-KR" sz="1600" b="1">
                  <a:solidFill>
                    <a:srgbClr val="5F5F5F"/>
                  </a:solidFill>
                  <a:latin typeface="Verdana" pitchFamily="34" charset="0"/>
                </a:rPr>
                <a:t>HPGe</a:t>
              </a:r>
              <a:endParaRPr lang="en-US" sz="1600" b="1">
                <a:solidFill>
                  <a:srgbClr val="5F5F5F"/>
                </a:solidFill>
                <a:latin typeface="Verdana" pitchFamily="34" charset="0"/>
              </a:endParaRPr>
            </a:p>
          </p:txBody>
        </p:sp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6011863" y="2492375"/>
              <a:ext cx="4746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altLang="ko-KR" sz="1600" b="1">
                  <a:solidFill>
                    <a:srgbClr val="0033CC"/>
                  </a:solidFill>
                  <a:latin typeface="Verdana" pitchFamily="34" charset="0"/>
                </a:rPr>
                <a:t>Cd</a:t>
              </a:r>
              <a:endParaRPr lang="en-US" sz="1600" b="1">
                <a:solidFill>
                  <a:srgbClr val="0033CC"/>
                </a:solidFill>
                <a:latin typeface="Verdana" pitchFamily="34" charset="0"/>
              </a:endParaRPr>
            </a:p>
          </p:txBody>
        </p:sp>
      </p:grpSp>
      <p:cxnSp>
        <p:nvCxnSpPr>
          <p:cNvPr id="21" name="직선 화살표 연결선 20"/>
          <p:cNvCxnSpPr/>
          <p:nvPr/>
        </p:nvCxnSpPr>
        <p:spPr>
          <a:xfrm rot="5400000" flipH="1" flipV="1">
            <a:off x="1115616" y="4509120"/>
            <a:ext cx="1944216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6295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1" y="3573017"/>
            <a:ext cx="912234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96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9144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69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7724775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37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ko-KR" dirty="0" smtClean="0"/>
              <a:t>β</a:t>
            </a:r>
            <a:r>
              <a:rPr lang="en-US" altLang="ko-KR" baseline="30000" dirty="0" smtClean="0"/>
              <a:t>+</a:t>
            </a:r>
            <a:r>
              <a:rPr lang="en-US" altLang="ko-KR" dirty="0" smtClean="0"/>
              <a:t>EC decay of </a:t>
            </a:r>
            <a:r>
              <a:rPr lang="en-US" altLang="ko-KR" baseline="30000" dirty="0" smtClean="0"/>
              <a:t>92</a:t>
            </a:r>
            <a:r>
              <a:rPr lang="en-US" altLang="ko-KR" dirty="0" smtClean="0"/>
              <a:t>Mo</a:t>
            </a:r>
            <a:endParaRPr lang="ko-KR" altLang="en-US" baseline="30000" dirty="0"/>
          </a:p>
        </p:txBody>
      </p:sp>
      <p:pic>
        <p:nvPicPr>
          <p:cNvPr id="3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70320"/>
            <a:ext cx="50006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날짜 개체 틀 3"/>
          <p:cNvSpPr>
            <a:spLocks noGrp="1"/>
          </p:cNvSpPr>
          <p:nvPr>
            <p:ph type="dt" sz="half" idx="4294967295"/>
          </p:nvPr>
        </p:nvSpPr>
        <p:spPr>
          <a:xfrm>
            <a:off x="6142038" y="6400800"/>
            <a:ext cx="3001962" cy="274638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2010-10-7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4294967295"/>
          </p:nvPr>
        </p:nvSpPr>
        <p:spPr>
          <a:xfrm>
            <a:off x="0" y="6400800"/>
            <a:ext cx="4211638" cy="274638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2nd AMORE Workshop</a:t>
            </a:r>
            <a:endParaRPr lang="ko-KR" altLang="en-US"/>
          </a:p>
        </p:txBody>
      </p:sp>
      <p:sp>
        <p:nvSpPr>
          <p:cNvPr id="21" name="슬라이드 번호 개체 틀 20"/>
          <p:cNvSpPr>
            <a:spLocks noGrp="1"/>
          </p:cNvSpPr>
          <p:nvPr>
            <p:ph type="sldNum" sz="quarter" idx="4294967295"/>
          </p:nvPr>
        </p:nvSpPr>
        <p:spPr>
          <a:xfrm>
            <a:off x="8680450" y="6515100"/>
            <a:ext cx="463550" cy="27305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fld id="{C666669A-F82E-4C9A-9580-8860B85543CE}" type="slidenum">
              <a:rPr lang="ko-KR" altLang="en-US" smtClean="0"/>
              <a:pPr/>
              <a:t>8</a:t>
            </a:fld>
            <a:endParaRPr lang="ko-KR" altLang="en-US"/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5292725" y="1239838"/>
            <a:ext cx="3238500" cy="3403608"/>
            <a:chOff x="3696" y="890"/>
            <a:chExt cx="1678" cy="1747"/>
          </a:xfrm>
        </p:grpSpPr>
        <p:sp>
          <p:nvSpPr>
            <p:cNvPr id="23" name="Oval 6"/>
            <p:cNvSpPr>
              <a:spLocks noChangeArrowheads="1"/>
            </p:cNvSpPr>
            <p:nvPr/>
          </p:nvSpPr>
          <p:spPr bwMode="auto">
            <a:xfrm>
              <a:off x="3696" y="890"/>
              <a:ext cx="1678" cy="154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4105" y="1344"/>
              <a:ext cx="857" cy="7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 b="0"/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auto">
            <a:xfrm flipV="1">
              <a:off x="4211" y="1537"/>
              <a:ext cx="91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 flipH="1" flipV="1">
              <a:off x="4241" y="1072"/>
              <a:ext cx="272" cy="5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" name="Line 17"/>
            <p:cNvSpPr>
              <a:spLocks noChangeShapeType="1"/>
            </p:cNvSpPr>
            <p:nvPr/>
          </p:nvSpPr>
          <p:spPr bwMode="auto">
            <a:xfrm>
              <a:off x="4513" y="1616"/>
              <a:ext cx="255" cy="49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4286" y="1480"/>
              <a:ext cx="141" cy="82"/>
            </a:xfrm>
            <a:custGeom>
              <a:avLst/>
              <a:gdLst>
                <a:gd name="T0" fmla="*/ 6 w 141"/>
                <a:gd name="T1" fmla="*/ 82 h 82"/>
                <a:gd name="T2" fmla="*/ 12 w 141"/>
                <a:gd name="T3" fmla="*/ 10 h 82"/>
                <a:gd name="T4" fmla="*/ 45 w 141"/>
                <a:gd name="T5" fmla="*/ 15 h 82"/>
                <a:gd name="T6" fmla="*/ 51 w 141"/>
                <a:gd name="T7" fmla="*/ 71 h 82"/>
                <a:gd name="T8" fmla="*/ 90 w 141"/>
                <a:gd name="T9" fmla="*/ 32 h 82"/>
                <a:gd name="T10" fmla="*/ 141 w 141"/>
                <a:gd name="T11" fmla="*/ 38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1"/>
                <a:gd name="T19" fmla="*/ 0 h 82"/>
                <a:gd name="T20" fmla="*/ 141 w 141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1" h="82">
                  <a:moveTo>
                    <a:pt x="6" y="82"/>
                  </a:moveTo>
                  <a:cubicBezTo>
                    <a:pt x="8" y="58"/>
                    <a:pt x="0" y="31"/>
                    <a:pt x="12" y="10"/>
                  </a:cubicBezTo>
                  <a:cubicBezTo>
                    <a:pt x="18" y="0"/>
                    <a:pt x="39" y="6"/>
                    <a:pt x="45" y="15"/>
                  </a:cubicBezTo>
                  <a:cubicBezTo>
                    <a:pt x="55" y="31"/>
                    <a:pt x="49" y="52"/>
                    <a:pt x="51" y="71"/>
                  </a:cubicBezTo>
                  <a:cubicBezTo>
                    <a:pt x="80" y="64"/>
                    <a:pt x="83" y="61"/>
                    <a:pt x="90" y="32"/>
                  </a:cubicBezTo>
                  <a:cubicBezTo>
                    <a:pt x="118" y="42"/>
                    <a:pt x="101" y="38"/>
                    <a:pt x="141" y="3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" name="AutoShape 21"/>
            <p:cNvSpPr>
              <a:spLocks noChangeArrowheads="1"/>
            </p:cNvSpPr>
            <p:nvPr/>
          </p:nvSpPr>
          <p:spPr bwMode="auto">
            <a:xfrm>
              <a:off x="4377" y="1434"/>
              <a:ext cx="91" cy="90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" name="Text Box 23"/>
            <p:cNvSpPr txBox="1">
              <a:spLocks noChangeArrowheads="1"/>
            </p:cNvSpPr>
            <p:nvPr/>
          </p:nvSpPr>
          <p:spPr bwMode="auto">
            <a:xfrm>
              <a:off x="4092" y="899"/>
              <a:ext cx="448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200" b="1" dirty="0">
                  <a:solidFill>
                    <a:srgbClr val="FF0000"/>
                  </a:solidFill>
                </a:rPr>
                <a:t>511keV </a:t>
              </a:r>
              <a:r>
                <a:rPr lang="el-GR" altLang="ko-KR" sz="1200" b="1" dirty="0">
                  <a:solidFill>
                    <a:srgbClr val="FF0000"/>
                  </a:solidFill>
                </a:rPr>
                <a:t>γ</a:t>
              </a:r>
            </a:p>
          </p:txBody>
        </p:sp>
        <p:sp>
          <p:nvSpPr>
            <p:cNvPr id="31" name="Text Box 24"/>
            <p:cNvSpPr txBox="1">
              <a:spLocks noChangeArrowheads="1"/>
            </p:cNvSpPr>
            <p:nvPr/>
          </p:nvSpPr>
          <p:spPr bwMode="auto">
            <a:xfrm>
              <a:off x="4649" y="2086"/>
              <a:ext cx="389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000" b="1" dirty="0">
                  <a:solidFill>
                    <a:srgbClr val="FF0000"/>
                  </a:solidFill>
                </a:rPr>
                <a:t>511keV </a:t>
              </a:r>
              <a:r>
                <a:rPr lang="el-GR" altLang="ko-KR" sz="1000" b="1" dirty="0">
                  <a:solidFill>
                    <a:srgbClr val="FF0000"/>
                  </a:solidFill>
                </a:rPr>
                <a:t>γ</a:t>
              </a:r>
            </a:p>
          </p:txBody>
        </p:sp>
        <p:sp>
          <p:nvSpPr>
            <p:cNvPr id="32" name="Text Box 25"/>
            <p:cNvSpPr txBox="1">
              <a:spLocks noChangeArrowheads="1"/>
            </p:cNvSpPr>
            <p:nvPr/>
          </p:nvSpPr>
          <p:spPr bwMode="auto">
            <a:xfrm>
              <a:off x="4286" y="1117"/>
              <a:ext cx="839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Gamma detector</a:t>
              </a:r>
            </a:p>
          </p:txBody>
        </p:sp>
        <p:sp>
          <p:nvSpPr>
            <p:cNvPr id="33" name="Text Box 37"/>
            <p:cNvSpPr txBox="1">
              <a:spLocks noChangeArrowheads="1"/>
            </p:cNvSpPr>
            <p:nvPr/>
          </p:nvSpPr>
          <p:spPr bwMode="auto">
            <a:xfrm>
              <a:off x="4150" y="1661"/>
              <a:ext cx="69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400" b="1" dirty="0">
                  <a:solidFill>
                    <a:srgbClr val="FF0000"/>
                  </a:solidFill>
                </a:rPr>
                <a:t>Active crystal</a:t>
              </a:r>
            </a:p>
            <a:p>
              <a:r>
                <a:rPr lang="en-US" altLang="ko-KR" sz="1400" b="1" dirty="0">
                  <a:solidFill>
                    <a:srgbClr val="FF0000"/>
                  </a:solidFill>
                </a:rPr>
                <a:t>with </a:t>
              </a:r>
              <a:r>
                <a:rPr lang="en-US" altLang="ko-KR" sz="1400" b="1" baseline="30000" dirty="0">
                  <a:solidFill>
                    <a:srgbClr val="FF0000"/>
                  </a:solidFill>
                </a:rPr>
                <a:t>92</a:t>
              </a:r>
              <a:r>
                <a:rPr lang="en-US" altLang="ko-KR" sz="1400" b="1" dirty="0">
                  <a:solidFill>
                    <a:srgbClr val="FF0000"/>
                  </a:solidFill>
                </a:rPr>
                <a:t>Mo</a:t>
              </a:r>
            </a:p>
          </p:txBody>
        </p:sp>
        <p:sp>
          <p:nvSpPr>
            <p:cNvPr id="34" name="Text Box 38"/>
            <p:cNvSpPr txBox="1">
              <a:spLocks noChangeArrowheads="1"/>
            </p:cNvSpPr>
            <p:nvPr/>
          </p:nvSpPr>
          <p:spPr bwMode="auto">
            <a:xfrm>
              <a:off x="4001" y="2436"/>
              <a:ext cx="1055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dirty="0"/>
                <a:t>Conceptual setup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00034" y="4985881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400" dirty="0" smtClean="0"/>
              <a:t>EC/</a:t>
            </a:r>
            <a:r>
              <a:rPr lang="el-GR" altLang="ko-KR" sz="2400" dirty="0" smtClean="0"/>
              <a:t>β</a:t>
            </a:r>
            <a:r>
              <a:rPr lang="en-US" altLang="ko-KR" sz="2400" baseline="30000" dirty="0" smtClean="0"/>
              <a:t>+ </a:t>
            </a:r>
            <a:r>
              <a:rPr lang="en-US" altLang="ko-KR" sz="2800" dirty="0" smtClean="0"/>
              <a:t>Q-value=628keV</a:t>
            </a:r>
            <a:r>
              <a:rPr lang="en-US" altLang="ko-KR" sz="2800" dirty="0" smtClean="0"/>
              <a:t>,  ECEC = 1,650keV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800" dirty="0" smtClean="0"/>
              <a:t>Abundance = </a:t>
            </a:r>
            <a:r>
              <a:rPr lang="en-US" altLang="ko-KR" sz="2800" baseline="30000" dirty="0" smtClean="0"/>
              <a:t>92</a:t>
            </a:r>
            <a:r>
              <a:rPr lang="en-US" altLang="ko-KR" sz="2800" dirty="0" smtClean="0"/>
              <a:t>Mo: 14.84%, </a:t>
            </a:r>
            <a:r>
              <a:rPr lang="en-US" altLang="ko-KR" sz="2800" baseline="30000" dirty="0" smtClean="0"/>
              <a:t>100</a:t>
            </a:r>
            <a:r>
              <a:rPr lang="en-US" altLang="ko-KR" sz="2800" dirty="0" smtClean="0"/>
              <a:t>Mo: 9.63%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400" dirty="0" smtClean="0">
                <a:solidFill>
                  <a:srgbClr val="FFC000"/>
                </a:solidFill>
              </a:rPr>
              <a:t>e</a:t>
            </a:r>
            <a:r>
              <a:rPr lang="en-US" altLang="ko-KR" sz="2400" baseline="30000" dirty="0" smtClean="0">
                <a:solidFill>
                  <a:srgbClr val="FFC000"/>
                </a:solidFill>
              </a:rPr>
              <a:t>+</a:t>
            </a:r>
            <a:r>
              <a:rPr lang="en-US" altLang="ko-KR" sz="2400" dirty="0" smtClean="0">
                <a:solidFill>
                  <a:srgbClr val="FFC000"/>
                </a:solidFill>
              </a:rPr>
              <a:t> stops in active(CaMoO</a:t>
            </a:r>
            <a:r>
              <a:rPr lang="en-US" altLang="ko-KR" sz="2400" baseline="-25000" dirty="0" smtClean="0">
                <a:solidFill>
                  <a:srgbClr val="FFC000"/>
                </a:solidFill>
              </a:rPr>
              <a:t>4</a:t>
            </a:r>
            <a:r>
              <a:rPr lang="en-US" altLang="ko-KR" sz="2400" dirty="0" smtClean="0">
                <a:solidFill>
                  <a:srgbClr val="FFC000"/>
                </a:solidFill>
              </a:rPr>
              <a:t>) Crystal.</a:t>
            </a:r>
          </a:p>
        </p:txBody>
      </p:sp>
      <p:sp>
        <p:nvSpPr>
          <p:cNvPr id="22" name="Text Box 40"/>
          <p:cNvSpPr txBox="1">
            <a:spLocks noChangeArrowheads="1"/>
          </p:cNvSpPr>
          <p:nvPr/>
        </p:nvSpPr>
        <p:spPr bwMode="auto">
          <a:xfrm>
            <a:off x="500034" y="4043281"/>
            <a:ext cx="632577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400" baseline="30000" dirty="0" smtClean="0"/>
              <a:t> 92</a:t>
            </a:r>
            <a:r>
              <a:rPr lang="en-US" altLang="ko-KR" sz="2400" dirty="0" smtClean="0"/>
              <a:t>Mo </a:t>
            </a:r>
            <a:r>
              <a:rPr lang="en-US" altLang="ko-KR" sz="2400" dirty="0"/>
              <a:t>nucleus  is </a:t>
            </a:r>
            <a:r>
              <a:rPr lang="en-US" altLang="ko-KR" sz="2400" dirty="0" smtClean="0"/>
              <a:t>EC/EC or EC/b+ isotope.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400" u="sng" dirty="0" smtClean="0"/>
              <a:t> (A,Z</a:t>
            </a:r>
            <a:r>
              <a:rPr lang="en-US" altLang="ko-KR" sz="2400" u="sng" dirty="0"/>
              <a:t>) + e</a:t>
            </a:r>
            <a:r>
              <a:rPr lang="en-US" altLang="ko-KR" sz="2400" u="sng" baseline="30000" dirty="0"/>
              <a:t>-</a:t>
            </a:r>
            <a:r>
              <a:rPr lang="en-US" altLang="ko-KR" sz="2400" u="sng" dirty="0"/>
              <a:t> -&gt; (</a:t>
            </a:r>
            <a:r>
              <a:rPr lang="en-US" altLang="ko-KR" sz="2400" u="sng" dirty="0" smtClean="0"/>
              <a:t>A,Z-2 </a:t>
            </a:r>
            <a:r>
              <a:rPr lang="en-US" altLang="ko-KR" sz="2400" u="sng" dirty="0"/>
              <a:t>) + e</a:t>
            </a:r>
            <a:r>
              <a:rPr lang="en-US" altLang="ko-KR" sz="2400" u="sng" baseline="30000" dirty="0"/>
              <a:t>+ </a:t>
            </a:r>
            <a:r>
              <a:rPr lang="en-US" altLang="ko-KR" sz="2400" u="sng" dirty="0"/>
              <a:t>+ </a:t>
            </a:r>
            <a:r>
              <a:rPr lang="en-US" altLang="ko-KR" sz="2400" u="sng" dirty="0">
                <a:solidFill>
                  <a:srgbClr val="FF0000"/>
                </a:solidFill>
              </a:rPr>
              <a:t>628keV</a:t>
            </a:r>
          </a:p>
          <a:p>
            <a:pPr>
              <a:buFont typeface="Arial" pitchFamily="34" charset="0"/>
              <a:buChar char="•"/>
            </a:pP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2628308718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Experimental setup at Y2L</a:t>
            </a:r>
          </a:p>
        </p:txBody>
      </p:sp>
      <p:sp>
        <p:nvSpPr>
          <p:cNvPr id="63" name="날짜 개체 틀 62"/>
          <p:cNvSpPr>
            <a:spLocks noGrp="1"/>
          </p:cNvSpPr>
          <p:nvPr>
            <p:ph type="dt" sz="half" idx="4294967295"/>
          </p:nvPr>
        </p:nvSpPr>
        <p:spPr>
          <a:xfrm>
            <a:off x="6142038" y="6400800"/>
            <a:ext cx="3001962" cy="274638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2010-10-7</a:t>
            </a:r>
            <a:endParaRPr lang="ko-KR" altLang="en-US"/>
          </a:p>
        </p:txBody>
      </p:sp>
      <p:sp>
        <p:nvSpPr>
          <p:cNvPr id="65" name="바닥글 개체 틀 64"/>
          <p:cNvSpPr>
            <a:spLocks noGrp="1"/>
          </p:cNvSpPr>
          <p:nvPr>
            <p:ph type="ftr" sz="quarter" idx="4294967295"/>
          </p:nvPr>
        </p:nvSpPr>
        <p:spPr>
          <a:xfrm>
            <a:off x="0" y="6400800"/>
            <a:ext cx="4211638" cy="274638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2nd AMORE Workshop</a:t>
            </a:r>
            <a:endParaRPr lang="ko-KR" altLang="en-US"/>
          </a:p>
        </p:txBody>
      </p:sp>
      <p:sp>
        <p:nvSpPr>
          <p:cNvPr id="64" name="슬라이드 번호 개체 틀 63"/>
          <p:cNvSpPr>
            <a:spLocks noGrp="1"/>
          </p:cNvSpPr>
          <p:nvPr>
            <p:ph type="sldNum" sz="quarter" idx="4294967295"/>
          </p:nvPr>
        </p:nvSpPr>
        <p:spPr>
          <a:xfrm>
            <a:off x="8678863" y="6515100"/>
            <a:ext cx="465137" cy="27305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fld id="{C666669A-F82E-4C9A-9580-8860B85543CE}" type="slidenum">
              <a:rPr lang="ko-KR" altLang="en-US" smtClean="0"/>
              <a:pPr/>
              <a:t>9</a:t>
            </a:fld>
            <a:endParaRPr lang="ko-KR" altLang="en-US"/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5076825" y="1125538"/>
            <a:ext cx="3679825" cy="2841625"/>
            <a:chOff x="1610" y="709"/>
            <a:chExt cx="2493" cy="2267"/>
          </a:xfrm>
        </p:grpSpPr>
        <p:sp>
          <p:nvSpPr>
            <p:cNvPr id="9232" name="Rectangle 4"/>
            <p:cNvSpPr>
              <a:spLocks noChangeArrowheads="1"/>
            </p:cNvSpPr>
            <p:nvPr/>
          </p:nvSpPr>
          <p:spPr bwMode="auto">
            <a:xfrm>
              <a:off x="3480" y="2419"/>
              <a:ext cx="623" cy="55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spcBef>
                  <a:spcPct val="20000"/>
                </a:spcBef>
              </a:pPr>
              <a:endParaRPr lang="ko-KR" altLang="ko-KR" sz="2800" b="0"/>
            </a:p>
          </p:txBody>
        </p:sp>
        <p:sp>
          <p:nvSpPr>
            <p:cNvPr id="9233" name="Rectangle 5"/>
            <p:cNvSpPr>
              <a:spLocks noChangeArrowheads="1"/>
            </p:cNvSpPr>
            <p:nvPr/>
          </p:nvSpPr>
          <p:spPr bwMode="auto">
            <a:xfrm>
              <a:off x="2857" y="2419"/>
              <a:ext cx="623" cy="55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spcBef>
                  <a:spcPct val="20000"/>
                </a:spcBef>
              </a:pPr>
              <a:endParaRPr lang="ko-KR" altLang="ko-KR" sz="2800" b="0"/>
            </a:p>
          </p:txBody>
        </p:sp>
        <p:sp>
          <p:nvSpPr>
            <p:cNvPr id="9234" name="Rectangle 6"/>
            <p:cNvSpPr>
              <a:spLocks noChangeArrowheads="1"/>
            </p:cNvSpPr>
            <p:nvPr/>
          </p:nvSpPr>
          <p:spPr bwMode="auto">
            <a:xfrm>
              <a:off x="2233" y="2419"/>
              <a:ext cx="624" cy="55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spcBef>
                  <a:spcPct val="20000"/>
                </a:spcBef>
              </a:pPr>
              <a:endParaRPr lang="ko-KR" altLang="ko-KR" sz="2800" b="0"/>
            </a:p>
          </p:txBody>
        </p:sp>
        <p:sp>
          <p:nvSpPr>
            <p:cNvPr id="9235" name="Rectangle 7"/>
            <p:cNvSpPr>
              <a:spLocks noChangeArrowheads="1"/>
            </p:cNvSpPr>
            <p:nvPr/>
          </p:nvSpPr>
          <p:spPr bwMode="auto">
            <a:xfrm>
              <a:off x="1610" y="2419"/>
              <a:ext cx="623" cy="55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spcBef>
                  <a:spcPct val="20000"/>
                </a:spcBef>
              </a:pPr>
              <a:endParaRPr lang="ko-KR" altLang="ko-KR" sz="2800" b="0"/>
            </a:p>
          </p:txBody>
        </p:sp>
        <p:sp>
          <p:nvSpPr>
            <p:cNvPr id="9236" name="Rectangle 8"/>
            <p:cNvSpPr>
              <a:spLocks noChangeArrowheads="1"/>
            </p:cNvSpPr>
            <p:nvPr/>
          </p:nvSpPr>
          <p:spPr bwMode="auto">
            <a:xfrm>
              <a:off x="3480" y="1860"/>
              <a:ext cx="623" cy="55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spcBef>
                  <a:spcPct val="20000"/>
                </a:spcBef>
              </a:pPr>
              <a:endParaRPr lang="ko-KR" altLang="ko-KR" sz="2800" b="0"/>
            </a:p>
          </p:txBody>
        </p:sp>
        <p:sp>
          <p:nvSpPr>
            <p:cNvPr id="9237" name="Rectangle 9"/>
            <p:cNvSpPr>
              <a:spLocks noChangeArrowheads="1"/>
            </p:cNvSpPr>
            <p:nvPr/>
          </p:nvSpPr>
          <p:spPr bwMode="auto">
            <a:xfrm>
              <a:off x="1610" y="1860"/>
              <a:ext cx="623" cy="55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spcBef>
                  <a:spcPct val="20000"/>
                </a:spcBef>
              </a:pPr>
              <a:endParaRPr lang="ko-KR" altLang="ko-KR" sz="2800" b="0"/>
            </a:p>
          </p:txBody>
        </p:sp>
        <p:sp>
          <p:nvSpPr>
            <p:cNvPr id="9238" name="Rectangle 10"/>
            <p:cNvSpPr>
              <a:spLocks noChangeArrowheads="1"/>
            </p:cNvSpPr>
            <p:nvPr/>
          </p:nvSpPr>
          <p:spPr bwMode="auto">
            <a:xfrm>
              <a:off x="3480" y="1303"/>
              <a:ext cx="623" cy="55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spcBef>
                  <a:spcPct val="20000"/>
                </a:spcBef>
              </a:pPr>
              <a:endParaRPr lang="ko-KR" altLang="ko-KR" sz="2800" b="0"/>
            </a:p>
          </p:txBody>
        </p:sp>
        <p:sp>
          <p:nvSpPr>
            <p:cNvPr id="9239" name="Rectangle 11"/>
            <p:cNvSpPr>
              <a:spLocks noChangeArrowheads="1"/>
            </p:cNvSpPr>
            <p:nvPr/>
          </p:nvSpPr>
          <p:spPr bwMode="auto">
            <a:xfrm>
              <a:off x="2233" y="1303"/>
              <a:ext cx="1247" cy="1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spcBef>
                  <a:spcPct val="20000"/>
                </a:spcBef>
              </a:pPr>
              <a:endParaRPr lang="ko-KR" altLang="ko-KR" sz="2800" b="0"/>
            </a:p>
          </p:txBody>
        </p:sp>
        <p:sp>
          <p:nvSpPr>
            <p:cNvPr id="9240" name="Rectangle 12"/>
            <p:cNvSpPr>
              <a:spLocks noChangeArrowheads="1"/>
            </p:cNvSpPr>
            <p:nvPr/>
          </p:nvSpPr>
          <p:spPr bwMode="auto">
            <a:xfrm>
              <a:off x="1610" y="1303"/>
              <a:ext cx="623" cy="55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spcBef>
                  <a:spcPct val="20000"/>
                </a:spcBef>
              </a:pPr>
              <a:endParaRPr lang="ko-KR" altLang="ko-KR" sz="2800" b="0"/>
            </a:p>
          </p:txBody>
        </p:sp>
        <p:sp>
          <p:nvSpPr>
            <p:cNvPr id="9241" name="Rectangle 13"/>
            <p:cNvSpPr>
              <a:spLocks noChangeArrowheads="1"/>
            </p:cNvSpPr>
            <p:nvPr/>
          </p:nvSpPr>
          <p:spPr bwMode="auto">
            <a:xfrm>
              <a:off x="3480" y="709"/>
              <a:ext cx="623" cy="59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spcBef>
                  <a:spcPct val="20000"/>
                </a:spcBef>
              </a:pPr>
              <a:endParaRPr lang="ko-KR" altLang="ko-KR" sz="2800" b="0"/>
            </a:p>
          </p:txBody>
        </p:sp>
        <p:sp>
          <p:nvSpPr>
            <p:cNvPr id="9242" name="Rectangle 14"/>
            <p:cNvSpPr>
              <a:spLocks noChangeArrowheads="1"/>
            </p:cNvSpPr>
            <p:nvPr/>
          </p:nvSpPr>
          <p:spPr bwMode="auto">
            <a:xfrm>
              <a:off x="2835" y="709"/>
              <a:ext cx="623" cy="59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spcBef>
                  <a:spcPct val="20000"/>
                </a:spcBef>
              </a:pPr>
              <a:endParaRPr lang="ko-KR" altLang="ko-KR" sz="2800" b="0"/>
            </a:p>
          </p:txBody>
        </p:sp>
        <p:sp>
          <p:nvSpPr>
            <p:cNvPr id="9243" name="Rectangle 15"/>
            <p:cNvSpPr>
              <a:spLocks noChangeArrowheads="1"/>
            </p:cNvSpPr>
            <p:nvPr/>
          </p:nvSpPr>
          <p:spPr bwMode="auto">
            <a:xfrm>
              <a:off x="2233" y="709"/>
              <a:ext cx="624" cy="59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spcBef>
                  <a:spcPct val="20000"/>
                </a:spcBef>
              </a:pPr>
              <a:endParaRPr lang="ko-KR" altLang="ko-KR" sz="2800" b="0"/>
            </a:p>
          </p:txBody>
        </p:sp>
        <p:sp>
          <p:nvSpPr>
            <p:cNvPr id="9244" name="Rectangle 16"/>
            <p:cNvSpPr>
              <a:spLocks noChangeArrowheads="1"/>
            </p:cNvSpPr>
            <p:nvPr/>
          </p:nvSpPr>
          <p:spPr bwMode="auto">
            <a:xfrm>
              <a:off x="1610" y="709"/>
              <a:ext cx="623" cy="59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spcBef>
                  <a:spcPct val="20000"/>
                </a:spcBef>
              </a:pPr>
              <a:endParaRPr lang="ko-KR" altLang="ko-KR" sz="2800" b="0"/>
            </a:p>
          </p:txBody>
        </p:sp>
        <p:sp>
          <p:nvSpPr>
            <p:cNvPr id="9245" name="Line 17"/>
            <p:cNvSpPr>
              <a:spLocks noChangeShapeType="1"/>
            </p:cNvSpPr>
            <p:nvPr/>
          </p:nvSpPr>
          <p:spPr bwMode="auto">
            <a:xfrm>
              <a:off x="1610" y="709"/>
              <a:ext cx="249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46" name="Line 18"/>
            <p:cNvSpPr>
              <a:spLocks noChangeShapeType="1"/>
            </p:cNvSpPr>
            <p:nvPr/>
          </p:nvSpPr>
          <p:spPr bwMode="auto">
            <a:xfrm>
              <a:off x="1610" y="1303"/>
              <a:ext cx="249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47" name="Line 19"/>
            <p:cNvSpPr>
              <a:spLocks noChangeShapeType="1"/>
            </p:cNvSpPr>
            <p:nvPr/>
          </p:nvSpPr>
          <p:spPr bwMode="auto">
            <a:xfrm>
              <a:off x="1610" y="1860"/>
              <a:ext cx="6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48" name="Line 20"/>
            <p:cNvSpPr>
              <a:spLocks noChangeShapeType="1"/>
            </p:cNvSpPr>
            <p:nvPr/>
          </p:nvSpPr>
          <p:spPr bwMode="auto">
            <a:xfrm>
              <a:off x="1610" y="2419"/>
              <a:ext cx="249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49" name="Line 21"/>
            <p:cNvSpPr>
              <a:spLocks noChangeShapeType="1"/>
            </p:cNvSpPr>
            <p:nvPr/>
          </p:nvSpPr>
          <p:spPr bwMode="auto">
            <a:xfrm>
              <a:off x="1610" y="2976"/>
              <a:ext cx="249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50" name="Line 22"/>
            <p:cNvSpPr>
              <a:spLocks noChangeShapeType="1"/>
            </p:cNvSpPr>
            <p:nvPr/>
          </p:nvSpPr>
          <p:spPr bwMode="auto">
            <a:xfrm>
              <a:off x="1610" y="709"/>
              <a:ext cx="0" cy="226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51" name="Line 23"/>
            <p:cNvSpPr>
              <a:spLocks noChangeShapeType="1"/>
            </p:cNvSpPr>
            <p:nvPr/>
          </p:nvSpPr>
          <p:spPr bwMode="auto">
            <a:xfrm>
              <a:off x="2233" y="709"/>
              <a:ext cx="0" cy="22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52" name="Line 24"/>
            <p:cNvSpPr>
              <a:spLocks noChangeShapeType="1"/>
            </p:cNvSpPr>
            <p:nvPr/>
          </p:nvSpPr>
          <p:spPr bwMode="auto">
            <a:xfrm>
              <a:off x="2857" y="709"/>
              <a:ext cx="0" cy="5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53" name="Line 25"/>
            <p:cNvSpPr>
              <a:spLocks noChangeShapeType="1"/>
            </p:cNvSpPr>
            <p:nvPr/>
          </p:nvSpPr>
          <p:spPr bwMode="auto">
            <a:xfrm>
              <a:off x="3480" y="709"/>
              <a:ext cx="0" cy="22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54" name="Line 26"/>
            <p:cNvSpPr>
              <a:spLocks noChangeShapeType="1"/>
            </p:cNvSpPr>
            <p:nvPr/>
          </p:nvSpPr>
          <p:spPr bwMode="auto">
            <a:xfrm>
              <a:off x="4103" y="709"/>
              <a:ext cx="0" cy="226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55" name="Line 27"/>
            <p:cNvSpPr>
              <a:spLocks noChangeShapeType="1"/>
            </p:cNvSpPr>
            <p:nvPr/>
          </p:nvSpPr>
          <p:spPr bwMode="auto">
            <a:xfrm>
              <a:off x="3480" y="1860"/>
              <a:ext cx="6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56" name="Line 28"/>
            <p:cNvSpPr>
              <a:spLocks noChangeShapeType="1"/>
            </p:cNvSpPr>
            <p:nvPr/>
          </p:nvSpPr>
          <p:spPr bwMode="auto">
            <a:xfrm>
              <a:off x="2857" y="2419"/>
              <a:ext cx="0" cy="5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57" name="Line 30"/>
            <p:cNvSpPr>
              <a:spLocks noChangeShapeType="1"/>
            </p:cNvSpPr>
            <p:nvPr/>
          </p:nvSpPr>
          <p:spPr bwMode="auto">
            <a:xfrm>
              <a:off x="2696" y="1933"/>
              <a:ext cx="3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58" name="Text Box 31"/>
            <p:cNvSpPr txBox="1">
              <a:spLocks noChangeArrowheads="1"/>
            </p:cNvSpPr>
            <p:nvPr/>
          </p:nvSpPr>
          <p:spPr bwMode="auto">
            <a:xfrm>
              <a:off x="1704" y="872"/>
              <a:ext cx="48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>
                  <a:solidFill>
                    <a:srgbClr val="FF0000"/>
                  </a:solidFill>
                </a:rPr>
                <a:t>CsI10</a:t>
              </a:r>
            </a:p>
          </p:txBody>
        </p:sp>
        <p:sp>
          <p:nvSpPr>
            <p:cNvPr id="9259" name="Text Box 32"/>
            <p:cNvSpPr txBox="1">
              <a:spLocks noChangeArrowheads="1"/>
            </p:cNvSpPr>
            <p:nvPr/>
          </p:nvSpPr>
          <p:spPr bwMode="auto">
            <a:xfrm>
              <a:off x="2381" y="872"/>
              <a:ext cx="40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>
                  <a:solidFill>
                    <a:srgbClr val="FF0000"/>
                  </a:solidFill>
                </a:rPr>
                <a:t>CsI9</a:t>
              </a:r>
            </a:p>
          </p:txBody>
        </p:sp>
        <p:sp>
          <p:nvSpPr>
            <p:cNvPr id="9260" name="Text Box 33"/>
            <p:cNvSpPr txBox="1">
              <a:spLocks noChangeArrowheads="1"/>
            </p:cNvSpPr>
            <p:nvPr/>
          </p:nvSpPr>
          <p:spPr bwMode="auto">
            <a:xfrm>
              <a:off x="2942" y="872"/>
              <a:ext cx="40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>
                  <a:solidFill>
                    <a:srgbClr val="FF0000"/>
                  </a:solidFill>
                </a:rPr>
                <a:t>CsI8</a:t>
              </a:r>
            </a:p>
          </p:txBody>
        </p:sp>
        <p:sp>
          <p:nvSpPr>
            <p:cNvPr id="9261" name="Text Box 34"/>
            <p:cNvSpPr txBox="1">
              <a:spLocks noChangeArrowheads="1"/>
            </p:cNvSpPr>
            <p:nvPr/>
          </p:nvSpPr>
          <p:spPr bwMode="auto">
            <a:xfrm>
              <a:off x="3591" y="872"/>
              <a:ext cx="40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>
                  <a:solidFill>
                    <a:srgbClr val="FF0000"/>
                  </a:solidFill>
                </a:rPr>
                <a:t>CsI7</a:t>
              </a:r>
            </a:p>
          </p:txBody>
        </p:sp>
        <p:sp>
          <p:nvSpPr>
            <p:cNvPr id="9262" name="Rectangle 35"/>
            <p:cNvSpPr>
              <a:spLocks noChangeArrowheads="1"/>
            </p:cNvSpPr>
            <p:nvPr/>
          </p:nvSpPr>
          <p:spPr bwMode="auto">
            <a:xfrm>
              <a:off x="2578" y="1660"/>
              <a:ext cx="577" cy="5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 altLang="ko-KR" sz="1200">
                <a:solidFill>
                  <a:srgbClr val="FF0000"/>
                </a:solidFill>
              </a:endParaRPr>
            </a:p>
            <a:p>
              <a:pPr algn="r"/>
              <a:endParaRPr lang="en-US" altLang="ko-KR" sz="1200">
                <a:solidFill>
                  <a:srgbClr val="FF0000"/>
                </a:solidFill>
              </a:endParaRPr>
            </a:p>
            <a:p>
              <a:pPr algn="r"/>
              <a:r>
                <a:rPr lang="en-US" altLang="ko-KR" sz="1200">
                  <a:solidFill>
                    <a:srgbClr val="FF0000"/>
                  </a:solidFill>
                </a:rPr>
                <a:t>CaMoO4</a:t>
              </a:r>
            </a:p>
          </p:txBody>
        </p:sp>
        <p:sp>
          <p:nvSpPr>
            <p:cNvPr id="9263" name="Line 36"/>
            <p:cNvSpPr>
              <a:spLocks noChangeShapeType="1"/>
            </p:cNvSpPr>
            <p:nvPr/>
          </p:nvSpPr>
          <p:spPr bwMode="auto">
            <a:xfrm flipH="1" flipV="1">
              <a:off x="2696" y="819"/>
              <a:ext cx="205" cy="87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64" name="Line 37"/>
            <p:cNvSpPr>
              <a:spLocks noChangeShapeType="1"/>
            </p:cNvSpPr>
            <p:nvPr/>
          </p:nvSpPr>
          <p:spPr bwMode="auto">
            <a:xfrm flipH="1" flipV="1">
              <a:off x="2901" y="1697"/>
              <a:ext cx="235" cy="95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65" name="Line 38"/>
            <p:cNvSpPr>
              <a:spLocks noChangeShapeType="1"/>
            </p:cNvSpPr>
            <p:nvPr/>
          </p:nvSpPr>
          <p:spPr bwMode="auto">
            <a:xfrm flipV="1">
              <a:off x="2784" y="1770"/>
              <a:ext cx="146" cy="1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66" name="AutoShape 39"/>
            <p:cNvSpPr>
              <a:spLocks noChangeArrowheads="1"/>
            </p:cNvSpPr>
            <p:nvPr/>
          </p:nvSpPr>
          <p:spPr bwMode="auto">
            <a:xfrm>
              <a:off x="2696" y="1806"/>
              <a:ext cx="176" cy="110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ko-KR" altLang="en-US"/>
            </a:p>
          </p:txBody>
        </p:sp>
        <p:sp>
          <p:nvSpPr>
            <p:cNvPr id="9267" name="Text Box 40"/>
            <p:cNvSpPr txBox="1">
              <a:spLocks noChangeArrowheads="1"/>
            </p:cNvSpPr>
            <p:nvPr/>
          </p:nvSpPr>
          <p:spPr bwMode="auto">
            <a:xfrm>
              <a:off x="1704" y="1456"/>
              <a:ext cx="48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>
                  <a:solidFill>
                    <a:srgbClr val="FF0000"/>
                  </a:solidFill>
                </a:rPr>
                <a:t>CsI11</a:t>
              </a:r>
            </a:p>
          </p:txBody>
        </p:sp>
        <p:sp>
          <p:nvSpPr>
            <p:cNvPr id="9268" name="Text Box 41"/>
            <p:cNvSpPr txBox="1">
              <a:spLocks noChangeArrowheads="1"/>
            </p:cNvSpPr>
            <p:nvPr/>
          </p:nvSpPr>
          <p:spPr bwMode="auto">
            <a:xfrm>
              <a:off x="1704" y="1993"/>
              <a:ext cx="48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>
                  <a:solidFill>
                    <a:srgbClr val="FF0000"/>
                  </a:solidFill>
                </a:rPr>
                <a:t>CsI12</a:t>
              </a:r>
            </a:p>
          </p:txBody>
        </p:sp>
        <p:sp>
          <p:nvSpPr>
            <p:cNvPr id="9269" name="Text Box 42"/>
            <p:cNvSpPr txBox="1">
              <a:spLocks noChangeArrowheads="1"/>
            </p:cNvSpPr>
            <p:nvPr/>
          </p:nvSpPr>
          <p:spPr bwMode="auto">
            <a:xfrm>
              <a:off x="1752" y="2564"/>
              <a:ext cx="406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>
                  <a:solidFill>
                    <a:srgbClr val="FF0000"/>
                  </a:solidFill>
                </a:rPr>
                <a:t>CsI1</a:t>
              </a:r>
            </a:p>
          </p:txBody>
        </p:sp>
        <p:sp>
          <p:nvSpPr>
            <p:cNvPr id="9270" name="Text Box 43"/>
            <p:cNvSpPr txBox="1">
              <a:spLocks noChangeArrowheads="1"/>
            </p:cNvSpPr>
            <p:nvPr/>
          </p:nvSpPr>
          <p:spPr bwMode="auto">
            <a:xfrm>
              <a:off x="2333" y="2547"/>
              <a:ext cx="406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>
                  <a:solidFill>
                    <a:srgbClr val="FF0000"/>
                  </a:solidFill>
                </a:rPr>
                <a:t>CsI2</a:t>
              </a:r>
            </a:p>
          </p:txBody>
        </p:sp>
        <p:sp>
          <p:nvSpPr>
            <p:cNvPr id="9271" name="Text Box 44"/>
            <p:cNvSpPr txBox="1">
              <a:spLocks noChangeArrowheads="1"/>
            </p:cNvSpPr>
            <p:nvPr/>
          </p:nvSpPr>
          <p:spPr bwMode="auto">
            <a:xfrm>
              <a:off x="2962" y="2547"/>
              <a:ext cx="40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>
                  <a:solidFill>
                    <a:srgbClr val="FF0000"/>
                  </a:solidFill>
                </a:rPr>
                <a:t>CsI3</a:t>
              </a:r>
            </a:p>
          </p:txBody>
        </p:sp>
        <p:sp>
          <p:nvSpPr>
            <p:cNvPr id="9272" name="Text Box 45"/>
            <p:cNvSpPr txBox="1">
              <a:spLocks noChangeArrowheads="1"/>
            </p:cNvSpPr>
            <p:nvPr/>
          </p:nvSpPr>
          <p:spPr bwMode="auto">
            <a:xfrm>
              <a:off x="3591" y="2547"/>
              <a:ext cx="40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>
                  <a:solidFill>
                    <a:srgbClr val="FF0000"/>
                  </a:solidFill>
                </a:rPr>
                <a:t>CsI4</a:t>
              </a:r>
            </a:p>
          </p:txBody>
        </p:sp>
        <p:sp>
          <p:nvSpPr>
            <p:cNvPr id="9273" name="Text Box 46"/>
            <p:cNvSpPr txBox="1">
              <a:spLocks noChangeArrowheads="1"/>
            </p:cNvSpPr>
            <p:nvPr/>
          </p:nvSpPr>
          <p:spPr bwMode="auto">
            <a:xfrm>
              <a:off x="3591" y="2041"/>
              <a:ext cx="40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>
                  <a:solidFill>
                    <a:srgbClr val="FF0000"/>
                  </a:solidFill>
                </a:rPr>
                <a:t>CsI5</a:t>
              </a:r>
            </a:p>
          </p:txBody>
        </p:sp>
        <p:sp>
          <p:nvSpPr>
            <p:cNvPr id="9274" name="Text Box 47"/>
            <p:cNvSpPr txBox="1">
              <a:spLocks noChangeArrowheads="1"/>
            </p:cNvSpPr>
            <p:nvPr/>
          </p:nvSpPr>
          <p:spPr bwMode="auto">
            <a:xfrm>
              <a:off x="3591" y="1456"/>
              <a:ext cx="40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>
                  <a:solidFill>
                    <a:srgbClr val="FF0000"/>
                  </a:solidFill>
                </a:rPr>
                <a:t>CsI6</a:t>
              </a:r>
            </a:p>
          </p:txBody>
        </p:sp>
        <p:sp>
          <p:nvSpPr>
            <p:cNvPr id="9275" name="Text Box 49"/>
            <p:cNvSpPr txBox="1">
              <a:spLocks noChangeArrowheads="1"/>
            </p:cNvSpPr>
            <p:nvPr/>
          </p:nvSpPr>
          <p:spPr bwMode="auto">
            <a:xfrm>
              <a:off x="2925" y="1661"/>
              <a:ext cx="299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ko-KR" b="0"/>
                <a:t>e</a:t>
              </a:r>
              <a:r>
                <a:rPr lang="en-US" altLang="ko-KR" sz="2400" b="0" baseline="30000"/>
                <a:t>+</a:t>
              </a:r>
            </a:p>
          </p:txBody>
        </p:sp>
        <p:sp>
          <p:nvSpPr>
            <p:cNvPr id="9276" name="Text Box 50"/>
            <p:cNvSpPr txBox="1">
              <a:spLocks noChangeArrowheads="1"/>
            </p:cNvSpPr>
            <p:nvPr/>
          </p:nvSpPr>
          <p:spPr bwMode="auto">
            <a:xfrm>
              <a:off x="2431" y="1292"/>
              <a:ext cx="529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400"/>
                <a:t>511keV</a:t>
              </a:r>
            </a:p>
          </p:txBody>
        </p:sp>
        <p:sp>
          <p:nvSpPr>
            <p:cNvPr id="9277" name="Text Box 51"/>
            <p:cNvSpPr txBox="1">
              <a:spLocks noChangeArrowheads="1"/>
            </p:cNvSpPr>
            <p:nvPr/>
          </p:nvSpPr>
          <p:spPr bwMode="auto">
            <a:xfrm>
              <a:off x="3037" y="2278"/>
              <a:ext cx="529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400"/>
                <a:t>511keV</a:t>
              </a:r>
            </a:p>
          </p:txBody>
        </p:sp>
        <p:sp>
          <p:nvSpPr>
            <p:cNvPr id="9278" name="Text Box 52"/>
            <p:cNvSpPr txBox="1">
              <a:spLocks noChangeArrowheads="1"/>
            </p:cNvSpPr>
            <p:nvPr/>
          </p:nvSpPr>
          <p:spPr bwMode="auto">
            <a:xfrm>
              <a:off x="1882" y="1628"/>
              <a:ext cx="934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200" dirty="0"/>
                <a:t>628keV(Q-value)</a:t>
              </a:r>
            </a:p>
          </p:txBody>
        </p:sp>
      </p:grpSp>
      <p:sp>
        <p:nvSpPr>
          <p:cNvPr id="9220" name="Text Box 55"/>
          <p:cNvSpPr txBox="1">
            <a:spLocks noChangeArrowheads="1"/>
          </p:cNvSpPr>
          <p:nvPr/>
        </p:nvSpPr>
        <p:spPr bwMode="auto">
          <a:xfrm>
            <a:off x="107950" y="4365625"/>
            <a:ext cx="86756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ko-KR" sz="2000" dirty="0"/>
              <a:t> </a:t>
            </a:r>
            <a:r>
              <a:rPr lang="en-US" altLang="ko-KR" sz="2000" dirty="0" err="1"/>
              <a:t>CsI</a:t>
            </a:r>
            <a:r>
              <a:rPr lang="en-US" altLang="ko-KR" sz="2000" dirty="0"/>
              <a:t> detectors surround the CaMoO4 crystal</a:t>
            </a:r>
          </a:p>
          <a:p>
            <a:pPr>
              <a:buFontTx/>
              <a:buChar char="•"/>
            </a:pPr>
            <a:r>
              <a:rPr lang="en-US" altLang="ko-KR" sz="2000" dirty="0"/>
              <a:t> 511keV signal is a opposite direction for momentum conservation.</a:t>
            </a:r>
          </a:p>
          <a:p>
            <a:r>
              <a:rPr lang="en-US" altLang="ko-KR" sz="2000" dirty="0"/>
              <a:t>(back to back cut)</a:t>
            </a:r>
          </a:p>
          <a:p>
            <a:pPr>
              <a:buFontTx/>
              <a:buChar char="•"/>
            </a:pPr>
            <a:r>
              <a:rPr lang="en-US" altLang="ko-KR" sz="2000" dirty="0"/>
              <a:t> CaMoO4 is surrounded by 14 </a:t>
            </a:r>
            <a:r>
              <a:rPr lang="en-US" altLang="ko-KR" sz="2000" dirty="0" err="1"/>
              <a:t>CsI</a:t>
            </a:r>
            <a:r>
              <a:rPr lang="en-US" altLang="ko-KR" sz="2000" dirty="0"/>
              <a:t> crystals &amp; 14 </a:t>
            </a:r>
            <a:r>
              <a:rPr lang="en-US" altLang="ko-KR" sz="2000" dirty="0" err="1"/>
              <a:t>PMTs.</a:t>
            </a:r>
            <a:endParaRPr lang="en-US" altLang="ko-KR" sz="2000" dirty="0"/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41275" y="1125538"/>
            <a:ext cx="2370138" cy="2087562"/>
            <a:chOff x="340" y="935"/>
            <a:chExt cx="3697" cy="2773"/>
          </a:xfrm>
        </p:grpSpPr>
        <p:pic>
          <p:nvPicPr>
            <p:cNvPr id="9225" name="Picture 58" descr="DSC0010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" y="935"/>
              <a:ext cx="3697" cy="2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6" name="Oval 59"/>
            <p:cNvSpPr>
              <a:spLocks noChangeArrowheads="1"/>
            </p:cNvSpPr>
            <p:nvPr/>
          </p:nvSpPr>
          <p:spPr bwMode="auto">
            <a:xfrm>
              <a:off x="1565" y="1616"/>
              <a:ext cx="363" cy="3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b="0"/>
                <a:t>pmt</a:t>
              </a:r>
            </a:p>
          </p:txBody>
        </p:sp>
        <p:sp>
          <p:nvSpPr>
            <p:cNvPr id="9227" name="Oval 60"/>
            <p:cNvSpPr>
              <a:spLocks noChangeArrowheads="1"/>
            </p:cNvSpPr>
            <p:nvPr/>
          </p:nvSpPr>
          <p:spPr bwMode="auto">
            <a:xfrm>
              <a:off x="2608" y="1616"/>
              <a:ext cx="363" cy="3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228" name="Oval 61"/>
            <p:cNvSpPr>
              <a:spLocks noChangeArrowheads="1"/>
            </p:cNvSpPr>
            <p:nvPr/>
          </p:nvSpPr>
          <p:spPr bwMode="auto">
            <a:xfrm>
              <a:off x="2880" y="2342"/>
              <a:ext cx="363" cy="3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229" name="Oval 62"/>
            <p:cNvSpPr>
              <a:spLocks noChangeArrowheads="1"/>
            </p:cNvSpPr>
            <p:nvPr/>
          </p:nvSpPr>
          <p:spPr bwMode="auto">
            <a:xfrm>
              <a:off x="2653" y="3249"/>
              <a:ext cx="363" cy="3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230" name="Oval 63"/>
            <p:cNvSpPr>
              <a:spLocks noChangeArrowheads="1"/>
            </p:cNvSpPr>
            <p:nvPr/>
          </p:nvSpPr>
          <p:spPr bwMode="auto">
            <a:xfrm>
              <a:off x="1565" y="3203"/>
              <a:ext cx="363" cy="3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231" name="Oval 64"/>
            <p:cNvSpPr>
              <a:spLocks noChangeArrowheads="1"/>
            </p:cNvSpPr>
            <p:nvPr/>
          </p:nvSpPr>
          <p:spPr bwMode="auto">
            <a:xfrm>
              <a:off x="1292" y="2432"/>
              <a:ext cx="363" cy="3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pic>
        <p:nvPicPr>
          <p:cNvPr id="9222" name="Picture 65" descr="DSC001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1125538"/>
            <a:ext cx="23749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66"/>
          <p:cNvSpPr>
            <a:spLocks noChangeArrowheads="1"/>
          </p:cNvSpPr>
          <p:nvPr/>
        </p:nvSpPr>
        <p:spPr bwMode="auto">
          <a:xfrm>
            <a:off x="1187450" y="5606646"/>
            <a:ext cx="6840538" cy="8227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 dirty="0">
                <a:solidFill>
                  <a:srgbClr val="0000FF"/>
                </a:solidFill>
              </a:rPr>
              <a:t>     </a:t>
            </a:r>
            <a:r>
              <a:rPr lang="en-US" altLang="ko-KR" sz="2000" dirty="0" err="1">
                <a:solidFill>
                  <a:srgbClr val="FFC000"/>
                </a:solidFill>
              </a:rPr>
              <a:t>CsI</a:t>
            </a:r>
            <a:r>
              <a:rPr lang="en-US" altLang="ko-KR" sz="2000" dirty="0">
                <a:solidFill>
                  <a:srgbClr val="FFC000"/>
                </a:solidFill>
              </a:rPr>
              <a:t>   </a:t>
            </a:r>
            <a:r>
              <a:rPr lang="en-US" altLang="ko-KR" sz="2000" dirty="0">
                <a:solidFill>
                  <a:srgbClr val="0000FF"/>
                </a:solidFill>
              </a:rPr>
              <a:t>                         </a:t>
            </a:r>
            <a:r>
              <a:rPr lang="en-US" altLang="ko-KR" sz="2000" dirty="0">
                <a:solidFill>
                  <a:srgbClr val="FFC000"/>
                </a:solidFill>
              </a:rPr>
              <a:t>CaMoO4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ko-KR" dirty="0"/>
              <a:t>6.5x5.5x30cm</a:t>
            </a:r>
            <a:r>
              <a:rPr lang="en-US" altLang="ko-KR" sz="1600" dirty="0"/>
              <a:t>(12)       </a:t>
            </a:r>
            <a:r>
              <a:rPr lang="en-US" altLang="ko-KR" dirty="0"/>
              <a:t>-</a:t>
            </a:r>
            <a:r>
              <a:rPr lang="en-US" altLang="ko-KR" sz="1600" dirty="0"/>
              <a:t>   </a:t>
            </a:r>
            <a:r>
              <a:rPr lang="en-US" altLang="ko-KR" dirty="0"/>
              <a:t>2.2x2.2x6cm (2)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ko-KR" dirty="0"/>
              <a:t>9x9x6cm(#13 &amp; #14) -   255g  </a:t>
            </a:r>
          </a:p>
        </p:txBody>
      </p:sp>
      <p:sp>
        <p:nvSpPr>
          <p:cNvPr id="9224" name="Text Box 68"/>
          <p:cNvSpPr txBox="1">
            <a:spLocks noChangeArrowheads="1"/>
          </p:cNvSpPr>
          <p:nvPr/>
        </p:nvSpPr>
        <p:spPr bwMode="auto">
          <a:xfrm>
            <a:off x="0" y="3716338"/>
            <a:ext cx="5429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ko-KR" dirty="0"/>
              <a:t> PMTs &amp; </a:t>
            </a:r>
            <a:r>
              <a:rPr lang="en-US" altLang="ko-KR" dirty="0" err="1"/>
              <a:t>CsI</a:t>
            </a:r>
            <a:r>
              <a:rPr lang="en-US" altLang="ko-KR" dirty="0"/>
              <a:t> crystals are crossly  connected.</a:t>
            </a:r>
          </a:p>
          <a:p>
            <a:pPr>
              <a:buFontTx/>
              <a:buChar char="•"/>
            </a:pPr>
            <a:r>
              <a:rPr lang="en-US" altLang="ko-KR" dirty="0"/>
              <a:t> Lead shielding(10 cm)</a:t>
            </a:r>
          </a:p>
        </p:txBody>
      </p:sp>
    </p:spTree>
    <p:extLst>
      <p:ext uri="{BB962C8B-B14F-4D97-AF65-F5344CB8AC3E}">
        <p14:creationId xmlns:p14="http://schemas.microsoft.com/office/powerpoint/2010/main" val="3102725848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35973</TotalTime>
  <Words>1311</Words>
  <Application>Microsoft Office PowerPoint</Application>
  <PresentationFormat>화면 슬라이드 쇼(4:3)</PresentationFormat>
  <Paragraphs>321</Paragraphs>
  <Slides>28</Slides>
  <Notes>9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가을</vt:lpstr>
      <vt:lpstr>EC/b+ Experiment with CaMoO4 crystal.</vt:lpstr>
      <vt:lpstr>Motivation of EC/EC</vt:lpstr>
      <vt:lpstr>Some best 2, +, 2+ experiments</vt:lpstr>
      <vt:lpstr>106Cd EC/EC</vt:lpstr>
      <vt:lpstr>TGV II</vt:lpstr>
      <vt:lpstr>PowerPoint 프레젠테이션</vt:lpstr>
      <vt:lpstr>PowerPoint 프레젠테이션</vt:lpstr>
      <vt:lpstr>β+EC decay of 92Mo</vt:lpstr>
      <vt:lpstr>Experimental setup at Y2L</vt:lpstr>
      <vt:lpstr>Background spectrum  of CaMoO4 detector measured at Y2L</vt:lpstr>
      <vt:lpstr>Background simulation</vt:lpstr>
      <vt:lpstr>Background simulation &amp; gaussian  fit result </vt:lpstr>
      <vt:lpstr>Optimizing CaMoO4+HPGe</vt:lpstr>
      <vt:lpstr>Simulation for Mo92 EC b+ Decay</vt:lpstr>
      <vt:lpstr>EC/ b+ w/ HPGe</vt:lpstr>
      <vt:lpstr>New HPGe detector Setup</vt:lpstr>
      <vt:lpstr>B.G comparison of ORTEC and CANBERRA</vt:lpstr>
      <vt:lpstr>DAQ setup</vt:lpstr>
      <vt:lpstr>Hamamatsu 3” Metal PMT</vt:lpstr>
      <vt:lpstr>Typical Signals from FADC</vt:lpstr>
      <vt:lpstr>Energy Calibration</vt:lpstr>
      <vt:lpstr>Rates</vt:lpstr>
      <vt:lpstr>PowerPoint 프레젠테이션</vt:lpstr>
      <vt:lpstr>PowerPoint 프레젠테이션</vt:lpstr>
      <vt:lpstr>PowerPoint 프레젠테이션</vt:lpstr>
      <vt:lpstr>Conclusion &amp; summary</vt:lpstr>
      <vt:lpstr>Resolution of CaMoO4 crystal</vt:lpstr>
      <vt:lpstr>PowerPoint 프레젠테이션</vt:lpstr>
    </vt:vector>
  </TitlesOfParts>
  <Company>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김영덕</dc:creator>
  <cp:lastModifiedBy>김영덕</cp:lastModifiedBy>
  <cp:revision>221</cp:revision>
  <dcterms:created xsi:type="dcterms:W3CDTF">2002-12-06T06:27:18Z</dcterms:created>
  <dcterms:modified xsi:type="dcterms:W3CDTF">2011-10-28T08:32:41Z</dcterms:modified>
</cp:coreProperties>
</file>