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22"/>
  </p:notesMasterIdLst>
  <p:handoutMasterIdLst>
    <p:handoutMasterId r:id="rId23"/>
  </p:handoutMasterIdLst>
  <p:sldIdLst>
    <p:sldId id="256" r:id="rId2"/>
    <p:sldId id="307" r:id="rId3"/>
    <p:sldId id="258" r:id="rId4"/>
    <p:sldId id="260" r:id="rId5"/>
    <p:sldId id="302" r:id="rId6"/>
    <p:sldId id="261" r:id="rId7"/>
    <p:sldId id="308" r:id="rId8"/>
    <p:sldId id="301" r:id="rId9"/>
    <p:sldId id="309" r:id="rId10"/>
    <p:sldId id="310" r:id="rId11"/>
    <p:sldId id="311" r:id="rId12"/>
    <p:sldId id="312" r:id="rId13"/>
    <p:sldId id="313" r:id="rId14"/>
    <p:sldId id="314" r:id="rId15"/>
    <p:sldId id="317" r:id="rId16"/>
    <p:sldId id="318" r:id="rId17"/>
    <p:sldId id="321" r:id="rId18"/>
    <p:sldId id="288" r:id="rId19"/>
    <p:sldId id="315" r:id="rId20"/>
    <p:sldId id="319" r:id="rId21"/>
  </p:sldIdLst>
  <p:sldSz cx="9144000" cy="6858000" type="screen4x3"/>
  <p:notesSz cx="7102475" cy="102346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F0CB0"/>
    <a:srgbClr val="5C5C5C"/>
    <a:srgbClr val="CC00CC"/>
    <a:srgbClr val="FF0000"/>
    <a:srgbClr val="800000"/>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548" autoAdjust="0"/>
    <p:restoredTop sz="92077" autoAdjust="0"/>
  </p:normalViewPr>
  <p:slideViewPr>
    <p:cSldViewPr>
      <p:cViewPr>
        <p:scale>
          <a:sx n="80" d="100"/>
          <a:sy n="80" d="100"/>
        </p:scale>
        <p:origin x="-8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337A064F-7D3B-446B-BE71-842DC78216D9}" type="datetimeFigureOut">
              <a:rPr lang="ru-RU" smtClean="0"/>
              <a:pPr/>
              <a:t>28.10.2011</a:t>
            </a:fld>
            <a:endParaRPr lang="ru-RU"/>
          </a:p>
        </p:txBody>
      </p:sp>
      <p:sp>
        <p:nvSpPr>
          <p:cNvPr id="4" name="Нижний колонтитул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022725" y="9721850"/>
            <a:ext cx="3078163" cy="511175"/>
          </a:xfrm>
          <a:prstGeom prst="rect">
            <a:avLst/>
          </a:prstGeom>
        </p:spPr>
        <p:txBody>
          <a:bodyPr vert="horz" lIns="91440" tIns="45720" rIns="91440" bIns="45720" rtlCol="0" anchor="b"/>
          <a:lstStyle>
            <a:lvl1pPr algn="r">
              <a:defRPr sz="1200"/>
            </a:lvl1pPr>
          </a:lstStyle>
          <a:p>
            <a:fld id="{45868D9A-3F76-4974-9248-4C8E16C9374F}" type="slidenum">
              <a:rPr lang="ru-RU" smtClean="0"/>
              <a:pPr/>
              <a:t>‹#›</a:t>
            </a:fld>
            <a:endParaRPr lang="ru-RU"/>
          </a:p>
        </p:txBody>
      </p:sp>
    </p:spTree>
    <p:extLst>
      <p:ext uri="{BB962C8B-B14F-4D97-AF65-F5344CB8AC3E}">
        <p14:creationId xmlns:p14="http://schemas.microsoft.com/office/powerpoint/2010/main" val="90083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2"/>
            <a:ext cx="3078163"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defRPr sz="1300">
                <a:latin typeface="Arial" pitchFamily="34" charset="0"/>
                <a:cs typeface="Arial" pitchFamily="34" charset="0"/>
              </a:defRPr>
            </a:lvl1pPr>
          </a:lstStyle>
          <a:p>
            <a:pPr>
              <a:defRPr/>
            </a:pPr>
            <a:endParaRPr lang="ru-RU"/>
          </a:p>
        </p:txBody>
      </p:sp>
      <p:sp>
        <p:nvSpPr>
          <p:cNvPr id="182275" name="Rectangle 3"/>
          <p:cNvSpPr>
            <a:spLocks noGrp="1" noChangeArrowheads="1"/>
          </p:cNvSpPr>
          <p:nvPr>
            <p:ph type="dt" idx="1"/>
          </p:nvPr>
        </p:nvSpPr>
        <p:spPr bwMode="auto">
          <a:xfrm>
            <a:off x="4022726" y="2"/>
            <a:ext cx="3078163"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a:defRPr sz="1300">
                <a:latin typeface="Arial" pitchFamily="34" charset="0"/>
                <a:cs typeface="Arial" pitchFamily="34" charset="0"/>
              </a:defRPr>
            </a:lvl1pPr>
          </a:lstStyle>
          <a:p>
            <a:pPr>
              <a:defRPr/>
            </a:pPr>
            <a:endParaRPr lang="ru-RU"/>
          </a:p>
        </p:txBody>
      </p:sp>
      <p:sp>
        <p:nvSpPr>
          <p:cNvPr id="25604"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7" name="Rectangle 5"/>
          <p:cNvSpPr>
            <a:spLocks noGrp="1" noChangeArrowheads="1"/>
          </p:cNvSpPr>
          <p:nvPr>
            <p:ph type="body" sz="quarter" idx="3"/>
          </p:nvPr>
        </p:nvSpPr>
        <p:spPr bwMode="auto">
          <a:xfrm>
            <a:off x="709614" y="4860925"/>
            <a:ext cx="5683250" cy="4605338"/>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82278" name="Rectangle 6"/>
          <p:cNvSpPr>
            <a:spLocks noGrp="1" noChangeArrowheads="1"/>
          </p:cNvSpPr>
          <p:nvPr>
            <p:ph type="ftr" sz="quarter" idx="4"/>
          </p:nvPr>
        </p:nvSpPr>
        <p:spPr bwMode="auto">
          <a:xfrm>
            <a:off x="1" y="9721852"/>
            <a:ext cx="3078163"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defRPr sz="1300">
                <a:latin typeface="Arial" pitchFamily="34" charset="0"/>
                <a:cs typeface="Arial" pitchFamily="34" charset="0"/>
              </a:defRPr>
            </a:lvl1pPr>
          </a:lstStyle>
          <a:p>
            <a:pPr>
              <a:defRPr/>
            </a:pPr>
            <a:endParaRPr lang="ru-RU"/>
          </a:p>
        </p:txBody>
      </p:sp>
      <p:sp>
        <p:nvSpPr>
          <p:cNvPr id="182279" name="Rectangle 7"/>
          <p:cNvSpPr>
            <a:spLocks noGrp="1" noChangeArrowheads="1"/>
          </p:cNvSpPr>
          <p:nvPr>
            <p:ph type="sldNum" sz="quarter" idx="5"/>
          </p:nvPr>
        </p:nvSpPr>
        <p:spPr bwMode="auto">
          <a:xfrm>
            <a:off x="4022726" y="9721852"/>
            <a:ext cx="3078163"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a:defRPr sz="1300">
                <a:latin typeface="Arial" pitchFamily="34" charset="0"/>
                <a:cs typeface="Arial" pitchFamily="34" charset="0"/>
              </a:defRPr>
            </a:lvl1pPr>
          </a:lstStyle>
          <a:p>
            <a:pPr>
              <a:defRPr/>
            </a:pPr>
            <a:fld id="{923DD8CB-9DC9-4B93-A53C-5B31DE4E3454}" type="slidenum">
              <a:rPr lang="ru-RU"/>
              <a:pPr>
                <a:defRPr/>
              </a:pPr>
              <a:t>‹#›</a:t>
            </a:fld>
            <a:endParaRPr lang="ru-RU"/>
          </a:p>
        </p:txBody>
      </p:sp>
    </p:spTree>
    <p:extLst>
      <p:ext uri="{BB962C8B-B14F-4D97-AF65-F5344CB8AC3E}">
        <p14:creationId xmlns:p14="http://schemas.microsoft.com/office/powerpoint/2010/main" val="1610014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lgn="ctr">
              <a:spcBef>
                <a:spcPct val="20000"/>
              </a:spcBef>
              <a:buClr>
                <a:schemeClr val="accent1"/>
              </a:buClr>
              <a:buSzPct val="65000"/>
              <a:buFont typeface="Wingdings" pitchFamily="2" charset="2"/>
              <a:buNone/>
            </a:pPr>
            <a:r>
              <a:rPr lang="en-US" sz="1200" i="1" dirty="0" smtClean="0">
                <a:solidFill>
                  <a:schemeClr val="bg1"/>
                </a:solidFill>
                <a:latin typeface="Century Gothic" pitchFamily="34" charset="0"/>
              </a:rPr>
              <a:t>Vladimir Kazalov</a:t>
            </a:r>
          </a:p>
          <a:p>
            <a:pPr marL="342900" indent="-342900" algn="ctr">
              <a:spcBef>
                <a:spcPct val="20000"/>
              </a:spcBef>
              <a:buClr>
                <a:schemeClr val="accent1"/>
              </a:buClr>
              <a:buSzPct val="65000"/>
              <a:buFont typeface="Wingdings" pitchFamily="2" charset="2"/>
              <a:buNone/>
            </a:pPr>
            <a:r>
              <a:rPr lang="en-US" sz="1200" i="1" dirty="0" err="1" smtClean="0">
                <a:solidFill>
                  <a:schemeClr val="bg1"/>
                </a:solidFill>
                <a:latin typeface="Century Gothic" pitchFamily="34" charset="0"/>
              </a:rPr>
              <a:t>Baksan</a:t>
            </a:r>
            <a:r>
              <a:rPr lang="en-US" sz="1200" i="1" dirty="0" smtClean="0">
                <a:solidFill>
                  <a:schemeClr val="bg1"/>
                </a:solidFill>
                <a:latin typeface="Century Gothic" pitchFamily="34" charset="0"/>
              </a:rPr>
              <a:t> Neutrino Observatory</a:t>
            </a:r>
          </a:p>
          <a:p>
            <a:pPr marL="342900" indent="-342900" algn="ctr">
              <a:spcBef>
                <a:spcPct val="20000"/>
              </a:spcBef>
              <a:buClr>
                <a:schemeClr val="accent1"/>
              </a:buClr>
              <a:buSzPct val="65000"/>
              <a:buFont typeface="Wingdings" pitchFamily="2" charset="2"/>
              <a:buNone/>
            </a:pPr>
            <a:r>
              <a:rPr lang="en-US" sz="1200" i="1" dirty="0" smtClean="0">
                <a:solidFill>
                  <a:schemeClr val="bg1"/>
                </a:solidFill>
                <a:latin typeface="Century Gothic" pitchFamily="34" charset="0"/>
              </a:rPr>
              <a:t>INR RAS</a:t>
            </a:r>
            <a:endParaRPr lang="ru-RU" sz="1200" i="1" dirty="0" smtClean="0">
              <a:solidFill>
                <a:schemeClr val="bg1"/>
              </a:solidFill>
              <a:latin typeface="Century Gothic" pitchFamily="34" charset="0"/>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a:t>
            </a:fld>
            <a:endParaRPr lang="ru-RU"/>
          </a:p>
        </p:txBody>
      </p:sp>
    </p:spTree>
    <p:extLst>
      <p:ext uri="{BB962C8B-B14F-4D97-AF65-F5344CB8AC3E}">
        <p14:creationId xmlns:p14="http://schemas.microsoft.com/office/powerpoint/2010/main" val="250308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On the  slide spectrum from 109Cd </a:t>
            </a:r>
            <a:r>
              <a:rPr lang="en-US" sz="1200" kern="1200" dirty="0" err="1" smtClean="0">
                <a:solidFill>
                  <a:schemeClr val="tx1"/>
                </a:solidFill>
                <a:effectLst/>
                <a:latin typeface="Arial" pitchFamily="34" charset="0"/>
                <a:ea typeface="+mn-ea"/>
                <a:cs typeface="+mn-cs"/>
              </a:rPr>
              <a:t>calibr</a:t>
            </a:r>
            <a:r>
              <a:rPr lang="en-US" sz="1200" kern="1200" dirty="0" smtClean="0">
                <a:solidFill>
                  <a:schemeClr val="tx1"/>
                </a:solidFill>
                <a:effectLst/>
                <a:latin typeface="Arial" pitchFamily="34" charset="0"/>
                <a:ea typeface="+mn-ea"/>
                <a:cs typeface="+mn-cs"/>
              </a:rPr>
              <a:t>. source and Amplitude distributions of energy deposits of  individual components   for two-point events from…</a:t>
            </a:r>
            <a:r>
              <a:rPr lang="en-US" sz="1200" b="1" i="1" u="sng"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Determining the parameters of individual components in a compound event, it is possible to perform energy calibration in the energy range-under-investigation and determine the energy resolution of single-point components which form multipoint event. The energy distributions of individual components of two-point events from the </a:t>
            </a:r>
            <a:r>
              <a:rPr lang="en-US" sz="1200" kern="1200" baseline="30000" dirty="0" smtClean="0">
                <a:solidFill>
                  <a:schemeClr val="tx1"/>
                </a:solidFill>
                <a:effectLst/>
                <a:latin typeface="Arial" pitchFamily="34" charset="0"/>
                <a:ea typeface="+mn-ea"/>
                <a:cs typeface="+mn-cs"/>
              </a:rPr>
              <a:t>81</a:t>
            </a:r>
            <a:r>
              <a:rPr lang="en-US" sz="1200" kern="1200" dirty="0" smtClean="0">
                <a:solidFill>
                  <a:schemeClr val="tx1"/>
                </a:solidFill>
                <a:effectLst/>
                <a:latin typeface="Arial" pitchFamily="34" charset="0"/>
                <a:ea typeface="+mn-ea"/>
                <a:cs typeface="+mn-cs"/>
              </a:rPr>
              <a:t>Kr and </a:t>
            </a:r>
            <a:r>
              <a:rPr lang="en-US" sz="1200" kern="1200" baseline="30000" dirty="0" smtClean="0">
                <a:solidFill>
                  <a:schemeClr val="tx1"/>
                </a:solidFill>
                <a:effectLst/>
                <a:latin typeface="Arial" pitchFamily="34" charset="0"/>
                <a:ea typeface="+mn-ea"/>
                <a:cs typeface="+mn-cs"/>
              </a:rPr>
              <a:t>109</a:t>
            </a:r>
            <a:r>
              <a:rPr lang="en-US" sz="1200" kern="1200" dirty="0" smtClean="0">
                <a:solidFill>
                  <a:schemeClr val="tx1"/>
                </a:solidFill>
                <a:effectLst/>
                <a:latin typeface="Arial" pitchFamily="34" charset="0"/>
                <a:ea typeface="+mn-ea"/>
                <a:cs typeface="+mn-cs"/>
              </a:rPr>
              <a:t>Cd sources are shown in Slaid.13 and 14, respectively</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13</a:t>
            </a:fld>
            <a:endParaRPr lang="ru-RU"/>
          </a:p>
        </p:txBody>
      </p:sp>
    </p:spTree>
    <p:extLst>
      <p:ext uri="{BB962C8B-B14F-4D97-AF65-F5344CB8AC3E}">
        <p14:creationId xmlns:p14="http://schemas.microsoft.com/office/powerpoint/2010/main" val="306802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Fig. 5(</a:t>
            </a:r>
            <a:r>
              <a:rPr lang="en-US" sz="1200" i="1" kern="1200" dirty="0" smtClean="0">
                <a:solidFill>
                  <a:schemeClr val="tx1"/>
                </a:solidFill>
                <a:effectLst/>
                <a:latin typeface="Arial" pitchFamily="34" charset="0"/>
                <a:ea typeface="+mn-ea"/>
                <a:cs typeface="+mn-cs"/>
              </a:rPr>
              <a:t>a</a:t>
            </a:r>
            <a:r>
              <a:rPr lang="en-US" sz="1200" kern="1200" dirty="0" smtClean="0">
                <a:solidFill>
                  <a:schemeClr val="tx1"/>
                </a:solidFill>
                <a:effectLst/>
                <a:latin typeface="Arial" pitchFamily="34" charset="0"/>
                <a:ea typeface="+mn-ea"/>
                <a:cs typeface="+mn-cs"/>
              </a:rPr>
              <a:t>) shows the total spectra of </a:t>
            </a:r>
            <a:r>
              <a:rPr lang="en-US" sz="1200" i="1" kern="1200" dirty="0" smtClean="0">
                <a:solidFill>
                  <a:schemeClr val="tx1"/>
                </a:solidFill>
                <a:effectLst/>
                <a:latin typeface="Arial" pitchFamily="34" charset="0"/>
                <a:ea typeface="+mn-ea"/>
                <a:cs typeface="+mn-cs"/>
              </a:rPr>
              <a:t>M</a:t>
            </a:r>
            <a:r>
              <a:rPr lang="en-US" sz="1200" kern="1200" dirty="0" smtClean="0">
                <a:solidFill>
                  <a:schemeClr val="tx1"/>
                </a:solidFill>
                <a:effectLst/>
                <a:latin typeface="Arial" pitchFamily="34" charset="0"/>
                <a:ea typeface="+mn-ea"/>
                <a:cs typeface="+mn-cs"/>
              </a:rPr>
              <a:t>1 amplitudes, normalized for 1000 h, obtained for the background of LPC filled with krypton enriched in 78Kr (total collection time is 8400 h; spectrum "</a:t>
            </a:r>
            <a:r>
              <a:rPr lang="en-US" sz="1200" i="1" kern="12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dark line), and with natural krypton (total collection time is 5000 ; spectrum "</a:t>
            </a:r>
            <a:r>
              <a:rPr lang="en-US" sz="1200" i="1" kern="12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 light line). Comparison of these spectra shows that the background of the counter filled with krypton enriched in 78Kr exceeds the background with natural krypton at energy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18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The shape of difference (subtracted) spectrum in the range of 20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100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is described reasonably well by the model spectrum composed of β-spectra due to 85Kr and 14C decay in proportion 1:17. Background counting rates in this range are 56.3 h</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and 47.2 h</a:t>
            </a:r>
            <a:r>
              <a:rPr lang="en-US" sz="1200" kern="1200" baseline="30000" dirty="0" smtClean="0">
                <a:solidFill>
                  <a:schemeClr val="tx1"/>
                </a:solidFill>
                <a:effectLst/>
                <a:latin typeface="Arial" pitchFamily="34" charset="0"/>
                <a:ea typeface="+mn-ea"/>
                <a:cs typeface="+mn-cs"/>
              </a:rPr>
              <a:t>-1 </a:t>
            </a:r>
            <a:r>
              <a:rPr lang="en-US" sz="1200" kern="1200" dirty="0" smtClean="0">
                <a:solidFill>
                  <a:schemeClr val="tx1"/>
                </a:solidFill>
                <a:effectLst/>
                <a:latin typeface="Arial" pitchFamily="34" charset="0"/>
                <a:ea typeface="+mn-ea"/>
                <a:cs typeface="+mn-cs"/>
              </a:rPr>
              <a:t>for filled with 78Kr and </a:t>
            </a:r>
            <a:r>
              <a:rPr lang="en-US" sz="1200" i="1" kern="1200" dirty="0" err="1" smtClean="0">
                <a:solidFill>
                  <a:schemeClr val="tx1"/>
                </a:solidFill>
                <a:effectLst/>
                <a:latin typeface="Arial" pitchFamily="34" charset="0"/>
                <a:ea typeface="+mn-ea"/>
                <a:cs typeface="+mn-cs"/>
              </a:rPr>
              <a:t>nat</a:t>
            </a:r>
            <a:r>
              <a:rPr lang="en-US" sz="1200" kern="1200" dirty="0" err="1" smtClean="0">
                <a:solidFill>
                  <a:schemeClr val="tx1"/>
                </a:solidFill>
                <a:effectLst/>
                <a:latin typeface="Arial" pitchFamily="34" charset="0"/>
                <a:ea typeface="+mn-ea"/>
                <a:cs typeface="+mn-cs"/>
              </a:rPr>
              <a:t>Kr</a:t>
            </a:r>
            <a:r>
              <a:rPr lang="en-US" sz="1200" kern="1200" dirty="0" smtClean="0">
                <a:solidFill>
                  <a:schemeClr val="tx1"/>
                </a:solidFill>
                <a:effectLst/>
                <a:latin typeface="Arial" pitchFamily="34" charset="0"/>
                <a:ea typeface="+mn-ea"/>
                <a:cs typeface="+mn-cs"/>
              </a:rPr>
              <a:t>, respectively. Difference in</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85Kr isotope activities in the samples is due to its different residual value achieved during the isotopic purification. 14C isotope comes into the krypton gas during the</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continuous usage of the counter, supposedly as a result</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of slow sublimation of organic molecules (ethyl alcohol</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and acetone were used to clean the details at the time of</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mounting the detector) from the surface of the body of</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the counter. </a:t>
            </a:r>
            <a:r>
              <a:rPr lang="en-US" sz="1200" kern="1200" dirty="0" err="1" smtClean="0">
                <a:solidFill>
                  <a:schemeClr val="tx1"/>
                </a:solidFill>
                <a:effectLst/>
                <a:latin typeface="Arial" pitchFamily="34" charset="0"/>
                <a:ea typeface="+mn-ea"/>
                <a:cs typeface="+mn-cs"/>
              </a:rPr>
              <a:t>Overactivity</a:t>
            </a:r>
            <a:r>
              <a:rPr lang="en-US" sz="1200" kern="1200" dirty="0" smtClean="0">
                <a:solidFill>
                  <a:schemeClr val="tx1"/>
                </a:solidFill>
                <a:effectLst/>
                <a:latin typeface="Arial" pitchFamily="34" charset="0"/>
                <a:ea typeface="+mn-ea"/>
                <a:cs typeface="+mn-cs"/>
              </a:rPr>
              <a:t> of 14C in the enriched krypton</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is due to the fact that this sample was measured first</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and the main portion of this organic </a:t>
            </a:r>
            <a:r>
              <a:rPr lang="en-US" sz="1200" kern="1200" dirty="0" err="1" smtClean="0">
                <a:solidFill>
                  <a:schemeClr val="tx1"/>
                </a:solidFill>
                <a:effectLst/>
                <a:latin typeface="Arial" pitchFamily="34" charset="0"/>
                <a:ea typeface="+mn-ea"/>
                <a:cs typeface="+mn-cs"/>
              </a:rPr>
              <a:t>vapour</a:t>
            </a:r>
            <a:r>
              <a:rPr lang="en-US" sz="1200" kern="1200" dirty="0" smtClean="0">
                <a:solidFill>
                  <a:schemeClr val="tx1"/>
                </a:solidFill>
                <a:effectLst/>
                <a:latin typeface="Arial" pitchFamily="34" charset="0"/>
                <a:ea typeface="+mn-ea"/>
                <a:cs typeface="+mn-cs"/>
              </a:rPr>
              <a:t> penetrated</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into it. Actually, all the events in the operating energy</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range produced by </a:t>
            </a:r>
            <a:r>
              <a:rPr lang="en-US" sz="1200" i="1" kern="1200" dirty="0" smtClean="0">
                <a:solidFill>
                  <a:schemeClr val="tx1"/>
                </a:solidFill>
                <a:effectLst/>
                <a:latin typeface="Arial" pitchFamily="34" charset="0"/>
                <a:ea typeface="+mn-ea"/>
                <a:cs typeface="+mn-cs"/>
              </a:rPr>
              <a:t>β-</a:t>
            </a:r>
            <a:r>
              <a:rPr lang="en-US" sz="1200" kern="1200" dirty="0" smtClean="0">
                <a:solidFill>
                  <a:schemeClr val="tx1"/>
                </a:solidFill>
                <a:effectLst/>
                <a:latin typeface="Arial" pitchFamily="34" charset="0"/>
                <a:ea typeface="+mn-ea"/>
                <a:cs typeface="+mn-cs"/>
              </a:rPr>
              <a:t>particles absorption can be considered as single-point ones. Except for those event where</a:t>
            </a:r>
            <a:r>
              <a:rPr lang="en-US" sz="1200" kern="1200" baseline="300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rPr>
              <a:t>β</a:t>
            </a:r>
            <a:r>
              <a:rPr lang="en-US" sz="1200" kern="1200" dirty="0" smtClean="0">
                <a:solidFill>
                  <a:schemeClr val="tx1"/>
                </a:solidFill>
                <a:effectLst/>
                <a:latin typeface="Arial" pitchFamily="34" charset="0"/>
                <a:ea typeface="+mn-ea"/>
                <a:cs typeface="+mn-cs"/>
              </a:rPr>
              <a:t>-particles have lost partially their energy through generating bremsstrahlung photon.</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At energies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18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the counting rate of events in spectrum "</a:t>
            </a:r>
            <a:r>
              <a:rPr lang="en-US" sz="1200" i="1" kern="1200" dirty="0" smtClean="0">
                <a:solidFill>
                  <a:schemeClr val="tx1"/>
                </a:solidFill>
                <a:effectLst/>
                <a:latin typeface="Arial" pitchFamily="34" charset="0"/>
                <a:ea typeface="+mn-ea"/>
                <a:cs typeface="+mn-cs"/>
              </a:rPr>
              <a:t>2 </a:t>
            </a:r>
            <a:r>
              <a:rPr lang="en-US" sz="1200" kern="1200" dirty="0" smtClean="0">
                <a:solidFill>
                  <a:schemeClr val="tx1"/>
                </a:solidFill>
                <a:effectLst/>
                <a:latin typeface="Arial" pitchFamily="34" charset="0"/>
                <a:ea typeface="+mn-ea"/>
                <a:cs typeface="+mn-cs"/>
              </a:rPr>
              <a:t>" is much higher than in spectrum "</a:t>
            </a:r>
            <a:r>
              <a:rPr lang="en-US" sz="1200" i="1" kern="1200" dirty="0" smtClean="0">
                <a:solidFill>
                  <a:schemeClr val="tx1"/>
                </a:solidFill>
                <a:effectLst/>
                <a:latin typeface="Arial" pitchFamily="34" charset="0"/>
                <a:ea typeface="+mn-ea"/>
                <a:cs typeface="+mn-cs"/>
              </a:rPr>
              <a:t>1 </a:t>
            </a:r>
            <a:r>
              <a:rPr lang="en-US" sz="1200" kern="1200" dirty="0" smtClean="0">
                <a:solidFill>
                  <a:schemeClr val="tx1"/>
                </a:solidFill>
                <a:effectLst/>
                <a:latin typeface="Arial" pitchFamily="34" charset="0"/>
                <a:ea typeface="+mn-ea"/>
                <a:cs typeface="+mn-cs"/>
              </a:rPr>
              <a:t>". This is due to the presence, in the original atmospheric krypton, of </a:t>
            </a:r>
            <a:r>
              <a:rPr lang="en-US" sz="1200" kern="1200" dirty="0" err="1" smtClean="0">
                <a:solidFill>
                  <a:schemeClr val="tx1"/>
                </a:solidFill>
                <a:effectLst/>
                <a:latin typeface="Arial" pitchFamily="34" charset="0"/>
                <a:ea typeface="+mn-ea"/>
                <a:cs typeface="+mn-cs"/>
              </a:rPr>
              <a:t>cosmogeneous</a:t>
            </a:r>
            <a:r>
              <a:rPr lang="en-US" sz="1200" kern="1200" dirty="0" smtClean="0">
                <a:solidFill>
                  <a:schemeClr val="tx1"/>
                </a:solidFill>
                <a:effectLst/>
                <a:latin typeface="Arial" pitchFamily="34" charset="0"/>
                <a:ea typeface="+mn-ea"/>
                <a:cs typeface="+mn-cs"/>
              </a:rPr>
              <a:t> radioactive isotope 81Kr (T1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 = 2</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29 </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105 </a:t>
            </a:r>
            <a:r>
              <a:rPr lang="en-US" sz="1200" kern="1200" dirty="0" err="1" smtClean="0">
                <a:solidFill>
                  <a:schemeClr val="tx1"/>
                </a:solidFill>
                <a:effectLst/>
                <a:latin typeface="Arial" pitchFamily="34" charset="0"/>
                <a:ea typeface="+mn-ea"/>
                <a:cs typeface="+mn-cs"/>
              </a:rPr>
              <a:t>yrs</a:t>
            </a:r>
            <a:r>
              <a:rPr lang="en-US" sz="1200" kern="1200" dirty="0" smtClean="0">
                <a:solidFill>
                  <a:schemeClr val="tx1"/>
                </a:solidFill>
                <a:effectLst/>
                <a:latin typeface="Arial" pitchFamily="34" charset="0"/>
                <a:ea typeface="+mn-ea"/>
                <a:cs typeface="+mn-cs"/>
              </a:rPr>
              <a:t>) with volume activity of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 min</a:t>
            </a:r>
            <a:r>
              <a:rPr lang="en-US" sz="1200" kern="1200" baseline="30000" dirty="0" smtClean="0">
                <a:solidFill>
                  <a:schemeClr val="tx1"/>
                </a:solidFill>
                <a:effectLst/>
                <a:latin typeface="Arial" pitchFamily="34" charset="0"/>
                <a:ea typeface="+mn-ea"/>
                <a:cs typeface="+mn-cs"/>
              </a:rPr>
              <a:t>-1 </a:t>
            </a:r>
            <a:r>
              <a:rPr lang="en-US" sz="1200" i="1" kern="1200" dirty="0" smtClean="0">
                <a:solidFill>
                  <a:schemeClr val="tx1"/>
                </a:solidFill>
                <a:effectLst/>
                <a:latin typeface="Arial" pitchFamily="34" charset="0"/>
                <a:ea typeface="+mn-ea"/>
                <a:cs typeface="+mn-cs"/>
              </a:rPr>
              <a:t>-</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Kr; the </a:t>
            </a:r>
            <a:r>
              <a:rPr lang="en-US" sz="1200" kern="1200" dirty="0" err="1" smtClean="0">
                <a:solidFill>
                  <a:schemeClr val="tx1"/>
                </a:solidFill>
                <a:effectLst/>
                <a:latin typeface="Arial" pitchFamily="34" charset="0"/>
                <a:ea typeface="+mn-ea"/>
                <a:cs typeface="+mn-cs"/>
              </a:rPr>
              <a:t>signi¯cant</a:t>
            </a:r>
            <a:r>
              <a:rPr lang="en-US" sz="1200" kern="1200" dirty="0" smtClean="0">
                <a:solidFill>
                  <a:schemeClr val="tx1"/>
                </a:solidFill>
                <a:effectLst/>
                <a:latin typeface="Arial" pitchFamily="34" charset="0"/>
                <a:ea typeface="+mn-ea"/>
                <a:cs typeface="+mn-cs"/>
              </a:rPr>
              <a:t> part of which</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comes into the sample of natural krypton during the pro-</a:t>
            </a:r>
            <a:r>
              <a:rPr lang="en-US" sz="1200" kern="1200" dirty="0" err="1" smtClean="0">
                <a:solidFill>
                  <a:schemeClr val="tx1"/>
                </a:solidFill>
                <a:effectLst/>
                <a:latin typeface="Arial" pitchFamily="34" charset="0"/>
                <a:ea typeface="+mn-ea"/>
                <a:cs typeface="+mn-cs"/>
              </a:rPr>
              <a:t>cess</a:t>
            </a:r>
            <a:r>
              <a:rPr lang="en-US" sz="1200" kern="1200" dirty="0" smtClean="0">
                <a:solidFill>
                  <a:schemeClr val="tx1"/>
                </a:solidFill>
                <a:effectLst/>
                <a:latin typeface="Arial" pitchFamily="34" charset="0"/>
                <a:ea typeface="+mn-ea"/>
                <a:cs typeface="+mn-cs"/>
              </a:rPr>
              <a:t> of its production. 81Kr decays by electronic capture</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producing 81Br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87.5% [24]).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yields</a:t>
            </a:r>
            <a:r>
              <a:rPr lang="en-US" sz="1200" kern="1200" baseline="300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13.5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energy release. One can see the peak of this line in spectrum "</a:t>
            </a:r>
            <a:r>
              <a:rPr lang="en-US" sz="1200" i="1" kern="1200" dirty="0" smtClean="0">
                <a:solidFill>
                  <a:schemeClr val="tx1"/>
                </a:solidFill>
                <a:effectLst/>
                <a:latin typeface="Arial" pitchFamily="34" charset="0"/>
                <a:ea typeface="+mn-ea"/>
                <a:cs typeface="+mn-cs"/>
              </a:rPr>
              <a:t>2 </a:t>
            </a:r>
            <a:r>
              <a:rPr lang="en-US" sz="1200" kern="1200" dirty="0" smtClean="0">
                <a:solidFill>
                  <a:schemeClr val="tx1"/>
                </a:solidFill>
                <a:effectLst/>
                <a:latin typeface="Arial" pitchFamily="34" charset="0"/>
                <a:ea typeface="+mn-ea"/>
                <a:cs typeface="+mn-cs"/>
              </a:rPr>
              <a:t>". The resolution of the peak (FWHM) is 15.3%. Counting rate of events in (13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5</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energy range is 220 h</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 which corresponds to the volume activity of 81Kr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10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01) min</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l</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Kr.</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The selected spectra are plotted in Fig. 6. They show that there are similar peaks in both spectra in the energy region of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26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corresponding to the sought-for effect energy region. To find their nature the study of the distribution of the number of background events of various types along the anode wire has been performed.</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15</a:t>
            </a:fld>
            <a:endParaRPr lang="ru-RU"/>
          </a:p>
        </p:txBody>
      </p:sp>
    </p:spTree>
    <p:extLst>
      <p:ext uri="{BB962C8B-B14F-4D97-AF65-F5344CB8AC3E}">
        <p14:creationId xmlns:p14="http://schemas.microsoft.com/office/powerpoint/2010/main" val="271569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To find their nature the study of the distribution of the number of background events of various types along the anode wire has been performed. This distribution was plotted using the dependence of the relative amplitude of the first after-pulse on the distance between the point of origin of the main pulse and the middle point of the length of the anode wire. This distance defines the solid angle viewing the inner surface of the copper cathode cylinder. The solid angle through which the working surface of the cathode is viewed from the middle point of the anode wire and from the end points of the working length of the anode wire is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9</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and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2</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 respectively [Fig. ]. The density of distribution of the solid angle for the points uniformly distributed along the anode wire is presented in Fig. 7(</a:t>
            </a:r>
            <a:r>
              <a:rPr lang="en-US" sz="1200" i="1" kern="1200" dirty="0" smtClean="0">
                <a:solidFill>
                  <a:schemeClr val="tx1"/>
                </a:solidFill>
                <a:effectLst/>
                <a:latin typeface="Arial" pitchFamily="34" charset="0"/>
                <a:ea typeface="+mn-ea"/>
                <a:cs typeface="+mn-cs"/>
              </a:rPr>
              <a:t>b</a:t>
            </a:r>
            <a:r>
              <a:rPr lang="en-US" sz="1200" kern="1200" dirty="0" smtClean="0">
                <a:solidFill>
                  <a:schemeClr val="tx1"/>
                </a:solidFill>
                <a:effectLst/>
                <a:latin typeface="Arial" pitchFamily="34" charset="0"/>
                <a:ea typeface="+mn-ea"/>
                <a:cs typeface="+mn-cs"/>
              </a:rPr>
              <a:t>). There is a dependence of the relative number of photoelectrons, knocked out of the copper surface by the photons produced in the gas amplification of the primary ionization, on the value of the solid angle. First after-pulse is produced as a consequence of gas amplification of secondary photoelectrons generated on the cathode within the working length of the anode wire. It is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parameter, equal to the ratio of after-pulse and pulse amplitudes,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rPr>
              <a:t>M</a:t>
            </a:r>
            <a:r>
              <a:rPr lang="en-US" sz="1200" kern="1200" dirty="0" smtClean="0">
                <a:solidFill>
                  <a:schemeClr val="tx1"/>
                </a:solidFill>
                <a:effectLst/>
                <a:latin typeface="Arial" pitchFamily="34" charset="0"/>
                <a:ea typeface="+mn-ea"/>
                <a:cs typeface="+mn-cs"/>
              </a:rPr>
              <a:t>2/</a:t>
            </a:r>
            <a:r>
              <a:rPr lang="en-US" sz="1200" i="1" kern="1200" dirty="0" smtClean="0">
                <a:solidFill>
                  <a:schemeClr val="tx1"/>
                </a:solidFill>
                <a:effectLst/>
                <a:latin typeface="Arial" pitchFamily="34" charset="0"/>
                <a:ea typeface="+mn-ea"/>
                <a:cs typeface="+mn-cs"/>
              </a:rPr>
              <a:t> M</a:t>
            </a:r>
            <a:r>
              <a:rPr lang="en-US" sz="1200" kern="1200" dirty="0" smtClean="0">
                <a:solidFill>
                  <a:schemeClr val="tx1"/>
                </a:solidFill>
                <a:effectLst/>
                <a:latin typeface="Arial" pitchFamily="34" charset="0"/>
                <a:ea typeface="+mn-ea"/>
                <a:cs typeface="+mn-cs"/>
              </a:rPr>
              <a:t>1)</a:t>
            </a:r>
            <a:r>
              <a:rPr lang="en-US" sz="1200" i="1" kern="1200" dirty="0" smtClean="0">
                <a:solidFill>
                  <a:schemeClr val="tx1"/>
                </a:solidFill>
                <a:effectLst/>
                <a:latin typeface="Arial" pitchFamily="34" charset="0"/>
                <a:ea typeface="+mn-ea"/>
                <a:cs typeface="+mn-cs"/>
              </a:rPr>
              <a:t>=M</a:t>
            </a:r>
            <a:r>
              <a:rPr lang="en-US" sz="1200" kern="1200" dirty="0" smtClean="0">
                <a:solidFill>
                  <a:schemeClr val="tx1"/>
                </a:solidFill>
                <a:effectLst/>
                <a:latin typeface="Arial" pitchFamily="34" charset="0"/>
                <a:ea typeface="+mn-ea"/>
                <a:cs typeface="+mn-cs"/>
              </a:rPr>
              <a:t>1, accurate to the precision set by energy resolution of pulse and after-pulse, that determines the coordinate of the primary event with respect to the middle point of the anode wire. To calibrate the counter with respect to this parameter</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one needs a radioactive source uniformly distributed over the LPC volume. </a:t>
            </a:r>
            <a:r>
              <a:rPr lang="en-US" sz="1200" kern="1200" baseline="30000" dirty="0" smtClean="0">
                <a:solidFill>
                  <a:schemeClr val="tx1"/>
                </a:solidFill>
                <a:effectLst/>
                <a:latin typeface="Arial" pitchFamily="34" charset="0"/>
                <a:ea typeface="+mn-ea"/>
                <a:cs typeface="+mn-cs"/>
              </a:rPr>
              <a:t>81</a:t>
            </a:r>
            <a:r>
              <a:rPr lang="en-US" sz="1200" kern="1200" dirty="0" smtClean="0">
                <a:solidFill>
                  <a:schemeClr val="tx1"/>
                </a:solidFill>
                <a:effectLst/>
                <a:latin typeface="Arial" pitchFamily="34" charset="0"/>
                <a:ea typeface="+mn-ea"/>
                <a:cs typeface="+mn-cs"/>
              </a:rPr>
              <a:t>Kr is well suited for this task. Alpha-particle can ionize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-shells of krypton atoms, and in this case the characteristic photons would have energy of 12.6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These photons can penetrate into the </a:t>
            </a:r>
            <a:r>
              <a:rPr lang="en-US" sz="1200" kern="1200" dirty="0" err="1" smtClean="0">
                <a:solidFill>
                  <a:schemeClr val="tx1"/>
                </a:solidFill>
                <a:effectLst/>
                <a:latin typeface="Arial" pitchFamily="34" charset="0"/>
                <a:ea typeface="+mn-ea"/>
                <a:cs typeface="+mn-cs"/>
              </a:rPr>
              <a:t>fiducial</a:t>
            </a:r>
            <a:r>
              <a:rPr lang="en-US" sz="1200" kern="1200" dirty="0" smtClean="0">
                <a:solidFill>
                  <a:schemeClr val="tx1"/>
                </a:solidFill>
                <a:effectLst/>
                <a:latin typeface="Arial" pitchFamily="34" charset="0"/>
                <a:ea typeface="+mn-ea"/>
                <a:cs typeface="+mn-cs"/>
              </a:rPr>
              <a:t> volume of LPC where gas amplification occurs. Registration of two photons gives two points. The third point is produced</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by ionization of alpha-particle collected in the ionization mode. Discarding pulses with </a:t>
            </a:r>
            <a:r>
              <a:rPr lang="en-US" sz="1200" i="1"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&lt; </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225 one can completely eliminate such events from 'three-point' spectra. </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16</a:t>
            </a:fld>
            <a:endParaRPr lang="ru-RU"/>
          </a:p>
        </p:txBody>
      </p:sp>
    </p:spTree>
    <p:extLst>
      <p:ext uri="{BB962C8B-B14F-4D97-AF65-F5344CB8AC3E}">
        <p14:creationId xmlns:p14="http://schemas.microsoft.com/office/powerpoint/2010/main" val="199667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In Fig. 9 shaded-to-zero the bar graph (78Kr) and the linear bar (</a:t>
            </a:r>
            <a:r>
              <a:rPr lang="en-US" sz="1200" i="1" kern="1200" dirty="0" err="1" smtClean="0">
                <a:solidFill>
                  <a:schemeClr val="tx1"/>
                </a:solidFill>
                <a:effectLst/>
                <a:latin typeface="Arial" pitchFamily="34" charset="0"/>
                <a:ea typeface="+mn-ea"/>
                <a:cs typeface="+mn-cs"/>
              </a:rPr>
              <a:t>nat</a:t>
            </a:r>
            <a:r>
              <a:rPr lang="en-US" sz="1200" kern="1200" dirty="0" err="1" smtClean="0">
                <a:solidFill>
                  <a:schemeClr val="tx1"/>
                </a:solidFill>
                <a:effectLst/>
                <a:latin typeface="Arial" pitchFamily="34" charset="0"/>
                <a:ea typeface="+mn-ea"/>
                <a:cs typeface="+mn-cs"/>
              </a:rPr>
              <a:t>Kr</a:t>
            </a:r>
            <a:r>
              <a:rPr lang="en-US" sz="1200" kern="1200" dirty="0" smtClean="0">
                <a:solidFill>
                  <a:schemeClr val="tx1"/>
                </a:solidFill>
                <a:effectLst/>
                <a:latin typeface="Arial" pitchFamily="34" charset="0"/>
                <a:ea typeface="+mn-ea"/>
                <a:cs typeface="+mn-cs"/>
              </a:rPr>
              <a:t>) are three-point spectra's selected under condition of </a:t>
            </a:r>
            <a:r>
              <a:rPr lang="en-US" sz="1200" i="1"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225 from spectra's in Fig. 6. The background in energy region of (25,3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in these spectra is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1 =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and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2 =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respectively, which gives count rate of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for </a:t>
            </a:r>
            <a:r>
              <a:rPr lang="en-US" sz="1200" kern="1200" baseline="30000" dirty="0" smtClean="0">
                <a:solidFill>
                  <a:schemeClr val="tx1"/>
                </a:solidFill>
                <a:effectLst/>
                <a:latin typeface="Arial" pitchFamily="34" charset="0"/>
                <a:ea typeface="+mn-ea"/>
                <a:cs typeface="+mn-cs"/>
              </a:rPr>
              <a:t>78</a:t>
            </a:r>
            <a:r>
              <a:rPr lang="en-US" sz="1200" kern="1200" dirty="0" smtClean="0">
                <a:solidFill>
                  <a:schemeClr val="tx1"/>
                </a:solidFill>
                <a:effectLst/>
                <a:latin typeface="Arial" pitchFamily="34" charset="0"/>
                <a:ea typeface="+mn-ea"/>
                <a:cs typeface="+mn-cs"/>
              </a:rPr>
              <a:t>Kr to be </a:t>
            </a:r>
            <a:r>
              <a:rPr lang="en-US" sz="1200" i="1" kern="1200" dirty="0" err="1" smtClean="0">
                <a:solidFill>
                  <a:schemeClr val="tx1"/>
                </a:solidFill>
                <a:effectLst/>
                <a:latin typeface="Arial" pitchFamily="34" charset="0"/>
                <a:ea typeface="+mn-ea"/>
                <a:cs typeface="+mn-cs"/>
              </a:rPr>
              <a:t>nexp</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1 </a:t>
            </a:r>
            <a:r>
              <a:rPr lang="en-US" sz="1200" i="1" kern="1200" dirty="0" smtClean="0">
                <a:solidFill>
                  <a:schemeClr val="tx1"/>
                </a:solidFill>
                <a:effectLst/>
                <a:latin typeface="Arial" pitchFamily="34" charset="0"/>
                <a:ea typeface="+mn-ea"/>
                <a:cs typeface="+mn-cs"/>
              </a:rPr>
              <a:t>- n</a:t>
            </a:r>
            <a:r>
              <a:rPr lang="en-US" sz="1200" kern="1200" dirty="0" smtClean="0">
                <a:solidFill>
                  <a:schemeClr val="tx1"/>
                </a:solidFill>
                <a:effectLst/>
                <a:latin typeface="Arial" pitchFamily="34" charset="0"/>
                <a:ea typeface="+mn-ea"/>
                <a:cs typeface="+mn-cs"/>
              </a:rPr>
              <a:t>2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The obtained positive value does not exceed two standard deviations and in this case limit on the expected effect only was set for 90% C.L.: </a:t>
            </a:r>
            <a:r>
              <a:rPr lang="en-US" sz="1200" i="1" kern="1200" dirty="0" err="1" smtClean="0">
                <a:solidFill>
                  <a:schemeClr val="tx1"/>
                </a:solidFill>
                <a:effectLst/>
                <a:latin typeface="Arial" pitchFamily="34" charset="0"/>
                <a:ea typeface="+mn-ea"/>
                <a:cs typeface="+mn-cs"/>
              </a:rPr>
              <a:t>nexp</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Half-life limit has been calculated using formula T1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a:t>
            </a:r>
            <a:r>
              <a:rPr lang="en-US" sz="1200" i="1" kern="1200" dirty="0" smtClean="0">
                <a:solidFill>
                  <a:schemeClr val="tx1"/>
                </a:solidFill>
                <a:effectLst/>
                <a:latin typeface="Arial" pitchFamily="34" charset="0"/>
                <a:ea typeface="+mn-ea"/>
                <a:cs typeface="+mn-cs"/>
              </a:rPr>
              <a:t>¸=</a:t>
            </a:r>
            <a:r>
              <a:rPr lang="en-US" sz="1200" i="1" kern="1200" dirty="0" err="1" smtClean="0">
                <a:solidFill>
                  <a:schemeClr val="tx1"/>
                </a:solidFill>
                <a:effectLst/>
                <a:latin typeface="Arial" pitchFamily="34" charset="0"/>
                <a:ea typeface="+mn-ea"/>
                <a:cs typeface="+mn-cs"/>
              </a:rPr>
              <a:t>nexp</a:t>
            </a:r>
            <a:r>
              <a:rPr lang="en-US" sz="1200" kern="1200" dirty="0" smtClean="0">
                <a:solidFill>
                  <a:schemeClr val="tx1"/>
                </a:solidFill>
                <a:effectLst/>
                <a:latin typeface="Arial" pitchFamily="34" charset="0"/>
                <a:ea typeface="+mn-ea"/>
                <a:cs typeface="+mn-cs"/>
              </a:rPr>
              <a:t>, where </a:t>
            </a:r>
            <a:r>
              <a:rPr lang="en-US" sz="1200" i="1" kern="1200" dirty="0" smtClean="0">
                <a:solidFill>
                  <a:schemeClr val="tx1"/>
                </a:solidFill>
                <a:effectLst/>
                <a:latin typeface="Arial" pitchFamily="34" charset="0"/>
                <a:ea typeface="+mn-ea"/>
                <a:cs typeface="+mn-cs"/>
              </a:rPr>
              <a:t>N </a:t>
            </a:r>
            <a:r>
              <a:rPr lang="en-US" sz="1200" kern="1200" dirty="0" smtClean="0">
                <a:solidFill>
                  <a:schemeClr val="tx1"/>
                </a:solidFill>
                <a:effectLst/>
                <a:latin typeface="Arial" pitchFamily="34" charset="0"/>
                <a:ea typeface="+mn-ea"/>
                <a:cs typeface="+mn-cs"/>
              </a:rPr>
              <a:t>= 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08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1024 is the number of 78Kr atoms in the working volume of the counter,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3 =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355 is a portion of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-captures accompanied by the emission of two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X-rays; </a:t>
            </a:r>
            <a:r>
              <a:rPr lang="en-US" sz="1200" i="1" kern="1200" dirty="0" smtClean="0">
                <a:solidFill>
                  <a:schemeClr val="tx1"/>
                </a:solidFill>
                <a:effectLst/>
                <a:latin typeface="Arial" pitchFamily="34" charset="0"/>
                <a:ea typeface="+mn-ea"/>
                <a:cs typeface="+mn-cs"/>
              </a:rPr>
              <a:t>"p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809 is the probability of two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-photon absorption in the working volume; </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 =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422 is the selection efficiency for three-point events due to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in 78Kr;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985 is the portion of events with two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-photon that could be registered as distinct three-point events;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840 is the useful event selection coefficient for a given threshold with respect to </a:t>
            </a:r>
            <a:r>
              <a:rPr lang="en-US" sz="1200"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 The result obtained is …..</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17</a:t>
            </a:fld>
            <a:endParaRPr lang="ru-RU"/>
          </a:p>
        </p:txBody>
      </p:sp>
    </p:spTree>
    <p:extLst>
      <p:ext uri="{BB962C8B-B14F-4D97-AF65-F5344CB8AC3E}">
        <p14:creationId xmlns:p14="http://schemas.microsoft.com/office/powerpoint/2010/main" val="334054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In Fig. 9 shaded-to-zero the bar graph (78Kr) and the linear bar (</a:t>
            </a:r>
            <a:r>
              <a:rPr lang="en-US" sz="1200" i="1" kern="1200" dirty="0" err="1" smtClean="0">
                <a:solidFill>
                  <a:schemeClr val="tx1"/>
                </a:solidFill>
                <a:effectLst/>
                <a:latin typeface="Arial" pitchFamily="34" charset="0"/>
                <a:ea typeface="+mn-ea"/>
                <a:cs typeface="+mn-cs"/>
              </a:rPr>
              <a:t>nat</a:t>
            </a:r>
            <a:r>
              <a:rPr lang="en-US" sz="1200" kern="1200" dirty="0" err="1" smtClean="0">
                <a:solidFill>
                  <a:schemeClr val="tx1"/>
                </a:solidFill>
                <a:effectLst/>
                <a:latin typeface="Arial" pitchFamily="34" charset="0"/>
                <a:ea typeface="+mn-ea"/>
                <a:cs typeface="+mn-cs"/>
              </a:rPr>
              <a:t>Kr</a:t>
            </a:r>
            <a:r>
              <a:rPr lang="en-US" sz="1200" kern="1200" dirty="0" smtClean="0">
                <a:solidFill>
                  <a:schemeClr val="tx1"/>
                </a:solidFill>
                <a:effectLst/>
                <a:latin typeface="Arial" pitchFamily="34" charset="0"/>
                <a:ea typeface="+mn-ea"/>
                <a:cs typeface="+mn-cs"/>
              </a:rPr>
              <a:t>) are three-point spectra's selected under condition of </a:t>
            </a:r>
            <a:r>
              <a:rPr lang="en-US" sz="1200" i="1"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225 from spectra's in Fig. 6. The background in energy region of (25,3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in these spectra is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1 =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and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2 =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respectively, which gives count rate of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for </a:t>
            </a:r>
            <a:r>
              <a:rPr lang="en-US" sz="1200" kern="1200" baseline="30000" dirty="0" smtClean="0">
                <a:solidFill>
                  <a:schemeClr val="tx1"/>
                </a:solidFill>
                <a:effectLst/>
                <a:latin typeface="Arial" pitchFamily="34" charset="0"/>
                <a:ea typeface="+mn-ea"/>
                <a:cs typeface="+mn-cs"/>
              </a:rPr>
              <a:t>78</a:t>
            </a:r>
            <a:r>
              <a:rPr lang="en-US" sz="1200" kern="1200" dirty="0" smtClean="0">
                <a:solidFill>
                  <a:schemeClr val="tx1"/>
                </a:solidFill>
                <a:effectLst/>
                <a:latin typeface="Arial" pitchFamily="34" charset="0"/>
                <a:ea typeface="+mn-ea"/>
                <a:cs typeface="+mn-cs"/>
              </a:rPr>
              <a:t>Kr to be </a:t>
            </a:r>
            <a:r>
              <a:rPr lang="en-US" sz="1200" i="1" kern="1200" dirty="0" err="1" smtClean="0">
                <a:solidFill>
                  <a:schemeClr val="tx1"/>
                </a:solidFill>
                <a:effectLst/>
                <a:latin typeface="Arial" pitchFamily="34" charset="0"/>
                <a:ea typeface="+mn-ea"/>
                <a:cs typeface="+mn-cs"/>
              </a:rPr>
              <a:t>nexp</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rPr>
              <a:t>n</a:t>
            </a:r>
            <a:r>
              <a:rPr lang="en-US" sz="1200" kern="1200" dirty="0" smtClean="0">
                <a:solidFill>
                  <a:schemeClr val="tx1"/>
                </a:solidFill>
                <a:effectLst/>
                <a:latin typeface="Arial" pitchFamily="34" charset="0"/>
                <a:ea typeface="+mn-ea"/>
                <a:cs typeface="+mn-cs"/>
              </a:rPr>
              <a:t>1 </a:t>
            </a:r>
            <a:r>
              <a:rPr lang="en-US" sz="1200" i="1" kern="1200" dirty="0" smtClean="0">
                <a:solidFill>
                  <a:schemeClr val="tx1"/>
                </a:solidFill>
                <a:effectLst/>
                <a:latin typeface="Arial" pitchFamily="34" charset="0"/>
                <a:ea typeface="+mn-ea"/>
                <a:cs typeface="+mn-cs"/>
              </a:rPr>
              <a:t>- n</a:t>
            </a:r>
            <a:r>
              <a:rPr lang="en-US" sz="1200" kern="1200" dirty="0" smtClean="0">
                <a:solidFill>
                  <a:schemeClr val="tx1"/>
                </a:solidFill>
                <a:effectLst/>
                <a:latin typeface="Arial" pitchFamily="34" charset="0"/>
                <a:ea typeface="+mn-ea"/>
                <a:cs typeface="+mn-cs"/>
              </a:rPr>
              <a:t>2 = (……)yr</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The obtained positive value does not exceed two standard deviations and in this case limit on the expected effect only was set for 90% C.L.: </a:t>
            </a:r>
            <a:r>
              <a:rPr lang="en-US" sz="1200" i="1" kern="1200" dirty="0" err="1" smtClean="0">
                <a:solidFill>
                  <a:schemeClr val="tx1"/>
                </a:solidFill>
                <a:effectLst/>
                <a:latin typeface="Arial" pitchFamily="34" charset="0"/>
                <a:ea typeface="+mn-ea"/>
                <a:cs typeface="+mn-cs"/>
              </a:rPr>
              <a:t>nexp</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Half-life limit has been calculated using formula T1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a:t>
            </a:r>
            <a:r>
              <a:rPr lang="en-US" sz="1200" i="1" kern="1200" dirty="0" smtClean="0">
                <a:solidFill>
                  <a:schemeClr val="tx1"/>
                </a:solidFill>
                <a:effectLst/>
                <a:latin typeface="Arial" pitchFamily="34" charset="0"/>
                <a:ea typeface="+mn-ea"/>
                <a:cs typeface="+mn-cs"/>
              </a:rPr>
              <a:t>¸=</a:t>
            </a:r>
            <a:r>
              <a:rPr lang="en-US" sz="1200" i="1" kern="1200" dirty="0" err="1" smtClean="0">
                <a:solidFill>
                  <a:schemeClr val="tx1"/>
                </a:solidFill>
                <a:effectLst/>
                <a:latin typeface="Arial" pitchFamily="34" charset="0"/>
                <a:ea typeface="+mn-ea"/>
                <a:cs typeface="+mn-cs"/>
              </a:rPr>
              <a:t>nexp</a:t>
            </a:r>
            <a:r>
              <a:rPr lang="en-US" sz="1200" kern="1200" dirty="0" smtClean="0">
                <a:solidFill>
                  <a:schemeClr val="tx1"/>
                </a:solidFill>
                <a:effectLst/>
                <a:latin typeface="Arial" pitchFamily="34" charset="0"/>
                <a:ea typeface="+mn-ea"/>
                <a:cs typeface="+mn-cs"/>
              </a:rPr>
              <a:t>, where </a:t>
            </a:r>
            <a:r>
              <a:rPr lang="en-US" sz="1200" i="1" kern="1200" dirty="0" smtClean="0">
                <a:solidFill>
                  <a:schemeClr val="tx1"/>
                </a:solidFill>
                <a:effectLst/>
                <a:latin typeface="Arial" pitchFamily="34" charset="0"/>
                <a:ea typeface="+mn-ea"/>
                <a:cs typeface="+mn-cs"/>
              </a:rPr>
              <a:t>N </a:t>
            </a:r>
            <a:r>
              <a:rPr lang="en-US" sz="1200" kern="1200" dirty="0" smtClean="0">
                <a:solidFill>
                  <a:schemeClr val="tx1"/>
                </a:solidFill>
                <a:effectLst/>
                <a:latin typeface="Arial" pitchFamily="34" charset="0"/>
                <a:ea typeface="+mn-ea"/>
                <a:cs typeface="+mn-cs"/>
              </a:rPr>
              <a:t>= 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08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1024 is the number of 78Kr atoms in the working volume of the counter,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3 =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355 is a portion of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-captures accompanied by the emission of two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X-rays; </a:t>
            </a:r>
            <a:r>
              <a:rPr lang="en-US" sz="1200" i="1" kern="1200" dirty="0" smtClean="0">
                <a:solidFill>
                  <a:schemeClr val="tx1"/>
                </a:solidFill>
                <a:effectLst/>
                <a:latin typeface="Arial" pitchFamily="34" charset="0"/>
                <a:ea typeface="+mn-ea"/>
                <a:cs typeface="+mn-cs"/>
              </a:rPr>
              <a:t>"p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809 is the probability of two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-photon absorption in the working volume; </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 =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422 is the selection efficiency for three-point events due to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in 78Kr;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985 is the portion of events with two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-photon that could be registered as distinct three-point events; </a:t>
            </a:r>
            <a:r>
              <a:rPr lang="en-US" sz="1200" i="1" kern="1200" dirty="0" smtClean="0">
                <a:solidFill>
                  <a:schemeClr val="tx1"/>
                </a:solidFill>
                <a:effectLst/>
                <a:latin typeface="Arial" pitchFamily="34" charset="0"/>
                <a:ea typeface="+mn-ea"/>
                <a:cs typeface="+mn-cs"/>
              </a:rPr>
              <a:t>k¸ </a:t>
            </a:r>
            <a:r>
              <a:rPr lang="en-US" sz="1200" kern="1200" dirty="0" smtClean="0">
                <a:solidFill>
                  <a:schemeClr val="tx1"/>
                </a:solidFill>
                <a:effectLst/>
                <a:latin typeface="Arial" pitchFamily="34" charset="0"/>
                <a:ea typeface="+mn-ea"/>
                <a:cs typeface="+mn-cs"/>
              </a:rPr>
              <a:t>= 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840 is the useful event selection coefficient for a given threshold with respect to </a:t>
            </a:r>
            <a:r>
              <a:rPr lang="en-US" sz="1200"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 The result obtained is …..</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18</a:t>
            </a:fld>
            <a:endParaRPr lang="ru-RU"/>
          </a:p>
        </p:txBody>
      </p:sp>
    </p:spTree>
    <p:extLst>
      <p:ext uri="{BB962C8B-B14F-4D97-AF65-F5344CB8AC3E}">
        <p14:creationId xmlns:p14="http://schemas.microsoft.com/office/powerpoint/2010/main" val="407611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Arial" pitchFamily="34" charset="0"/>
                <a:ea typeface="+mn-ea"/>
                <a:cs typeface="Arial" pitchFamily="34" charset="0"/>
              </a:rPr>
              <a:t>Theoretical calculations based on different models give the following half-life times for this process in 78Kr: 3,7·10</a:t>
            </a:r>
            <a:r>
              <a:rPr lang="en-US" sz="900" kern="1200" baseline="30000" dirty="0" smtClean="0">
                <a:solidFill>
                  <a:schemeClr val="tx1"/>
                </a:solidFill>
                <a:effectLst/>
                <a:latin typeface="Arial" pitchFamily="34" charset="0"/>
                <a:ea typeface="+mn-ea"/>
                <a:cs typeface="Arial" pitchFamily="34" charset="0"/>
              </a:rPr>
              <a:t>21</a:t>
            </a:r>
            <a:r>
              <a:rPr lang="en-US" sz="900" kern="1200" dirty="0" smtClean="0">
                <a:solidFill>
                  <a:schemeClr val="tx1"/>
                </a:solidFill>
                <a:effectLst/>
                <a:latin typeface="Arial" pitchFamily="34" charset="0"/>
                <a:ea typeface="+mn-ea"/>
                <a:cs typeface="Arial" pitchFamily="34" charset="0"/>
              </a:rPr>
              <a:t> years; 4</a:t>
            </a:r>
            <a:r>
              <a:rPr lang="en-US" sz="900" i="1" kern="1200" dirty="0" smtClean="0">
                <a:solidFill>
                  <a:schemeClr val="tx1"/>
                </a:solidFill>
                <a:effectLst/>
                <a:latin typeface="Arial" pitchFamily="34" charset="0"/>
                <a:ea typeface="+mn-ea"/>
                <a:cs typeface="Arial" pitchFamily="34" charset="0"/>
              </a:rPr>
              <a:t>,</a:t>
            </a:r>
            <a:r>
              <a:rPr lang="en-US" sz="900" kern="1200" dirty="0" smtClean="0">
                <a:solidFill>
                  <a:schemeClr val="tx1"/>
                </a:solidFill>
                <a:effectLst/>
                <a:latin typeface="Arial" pitchFamily="34" charset="0"/>
                <a:ea typeface="+mn-ea"/>
                <a:cs typeface="Arial" pitchFamily="34" charset="0"/>
              </a:rPr>
              <a:t>7·10</a:t>
            </a:r>
            <a:r>
              <a:rPr lang="en-US" sz="900" kern="1200" baseline="30000" dirty="0" smtClean="0">
                <a:solidFill>
                  <a:schemeClr val="tx1"/>
                </a:solidFill>
                <a:effectLst/>
                <a:latin typeface="Arial" pitchFamily="34" charset="0"/>
                <a:ea typeface="+mn-ea"/>
                <a:cs typeface="Arial" pitchFamily="34" charset="0"/>
              </a:rPr>
              <a:t>22</a:t>
            </a:r>
            <a:r>
              <a:rPr lang="en-US" sz="900" kern="1200" dirty="0" smtClean="0">
                <a:solidFill>
                  <a:schemeClr val="tx1"/>
                </a:solidFill>
                <a:effectLst/>
                <a:latin typeface="Arial" pitchFamily="34" charset="0"/>
                <a:ea typeface="+mn-ea"/>
                <a:cs typeface="Arial" pitchFamily="34" charset="0"/>
              </a:rPr>
              <a:t> years; 7,9·10</a:t>
            </a:r>
            <a:r>
              <a:rPr lang="en-US" sz="900" kern="1200" baseline="30000" dirty="0" smtClean="0">
                <a:solidFill>
                  <a:schemeClr val="tx1"/>
                </a:solidFill>
                <a:effectLst/>
                <a:latin typeface="Arial" pitchFamily="34" charset="0"/>
                <a:ea typeface="+mn-ea"/>
                <a:cs typeface="Arial" pitchFamily="34" charset="0"/>
              </a:rPr>
              <a:t>23</a:t>
            </a:r>
            <a:r>
              <a:rPr lang="en-US" sz="900" kern="1200" dirty="0" smtClean="0">
                <a:solidFill>
                  <a:schemeClr val="tx1"/>
                </a:solidFill>
                <a:effectLst/>
                <a:latin typeface="Arial" pitchFamily="34" charset="0"/>
                <a:ea typeface="+mn-ea"/>
                <a:cs typeface="Arial" pitchFamily="34" charset="0"/>
              </a:rPr>
              <a:t> years. The last two values were obtained from the estimation of half-life time in 78Kr with regard to the total number of 2</a:t>
            </a:r>
            <a:r>
              <a:rPr lang="en-US" sz="900" i="1" kern="1200" dirty="0" smtClean="0">
                <a:solidFill>
                  <a:schemeClr val="tx1"/>
                </a:solidFill>
                <a:effectLst/>
                <a:latin typeface="Arial" pitchFamily="34" charset="0"/>
                <a:ea typeface="+mn-ea"/>
                <a:cs typeface="Arial" pitchFamily="34" charset="0"/>
              </a:rPr>
              <a:t>e</a:t>
            </a:r>
            <a:r>
              <a:rPr lang="en-US" sz="900" kern="1200" dirty="0" smtClean="0">
                <a:solidFill>
                  <a:schemeClr val="tx1"/>
                </a:solidFill>
                <a:effectLst/>
                <a:latin typeface="Arial" pitchFamily="34" charset="0"/>
                <a:ea typeface="+mn-ea"/>
                <a:cs typeface="Arial" pitchFamily="34" charset="0"/>
              </a:rPr>
              <a:t>(2</a:t>
            </a:r>
            <a:r>
              <a:rPr lang="en-US" sz="900" i="1" kern="1200" dirty="0" smtClean="0">
                <a:solidFill>
                  <a:schemeClr val="tx1"/>
                </a:solidFill>
                <a:effectLst/>
                <a:latin typeface="Arial" pitchFamily="34" charset="0"/>
                <a:ea typeface="+mn-ea"/>
                <a:cs typeface="Arial" pitchFamily="34" charset="0"/>
              </a:rPr>
              <a:t>ν</a:t>
            </a:r>
            <a:r>
              <a:rPr lang="en-US" sz="900" kern="1200" dirty="0" smtClean="0">
                <a:solidFill>
                  <a:schemeClr val="tx1"/>
                </a:solidFill>
                <a:effectLst/>
                <a:latin typeface="Arial" pitchFamily="34" charset="0"/>
                <a:ea typeface="+mn-ea"/>
                <a:cs typeface="Arial" pitchFamily="34" charset="0"/>
              </a:rPr>
              <a:t>)-captures where 78.6% of events is due to 2</a:t>
            </a:r>
            <a:r>
              <a:rPr lang="en-US" sz="900" i="1" kern="1200" dirty="0" smtClean="0">
                <a:solidFill>
                  <a:schemeClr val="tx1"/>
                </a:solidFill>
                <a:effectLst/>
                <a:latin typeface="Arial" pitchFamily="34" charset="0"/>
                <a:ea typeface="+mn-ea"/>
                <a:cs typeface="Arial" pitchFamily="34" charset="0"/>
              </a:rPr>
              <a:t>K</a:t>
            </a:r>
            <a:r>
              <a:rPr lang="en-US" sz="900" kern="1200" dirty="0" smtClean="0">
                <a:solidFill>
                  <a:schemeClr val="tx1"/>
                </a:solidFill>
                <a:effectLst/>
                <a:latin typeface="Arial" pitchFamily="34" charset="0"/>
                <a:ea typeface="+mn-ea"/>
                <a:cs typeface="Arial" pitchFamily="34" charset="0"/>
              </a:rPr>
              <a:t>(2</a:t>
            </a:r>
            <a:r>
              <a:rPr lang="en-US" sz="900" i="1" kern="1200" dirty="0" smtClean="0">
                <a:solidFill>
                  <a:schemeClr val="tx1"/>
                </a:solidFill>
                <a:effectLst/>
                <a:latin typeface="Arial" pitchFamily="34" charset="0"/>
                <a:ea typeface="+mn-ea"/>
                <a:cs typeface="Arial" pitchFamily="34" charset="0"/>
              </a:rPr>
              <a:t>ν</a:t>
            </a:r>
            <a:r>
              <a:rPr lang="en-US" sz="900" kern="1200" dirty="0" smtClean="0">
                <a:solidFill>
                  <a:schemeClr val="tx1"/>
                </a:solidFill>
                <a:effectLst/>
                <a:latin typeface="Arial" pitchFamily="34" charset="0"/>
                <a:ea typeface="+mn-ea"/>
                <a:cs typeface="Arial" pitchFamily="34" charset="0"/>
              </a:rPr>
              <a:t>)-capture. Comparison of experimental and theoretical values shows that the sensitivity of the measurements has exceeded the lower limit of theoretical calculations. This fact allows us to test the approach carried out in model. The technique to search for 2</a:t>
            </a:r>
            <a:r>
              <a:rPr lang="en-US" sz="900" i="1" kern="1200" dirty="0" smtClean="0">
                <a:solidFill>
                  <a:schemeClr val="tx1"/>
                </a:solidFill>
                <a:effectLst/>
                <a:latin typeface="Arial" pitchFamily="34" charset="0"/>
                <a:ea typeface="+mn-ea"/>
                <a:cs typeface="Arial" pitchFamily="34" charset="0"/>
              </a:rPr>
              <a:t>K</a:t>
            </a:r>
            <a:r>
              <a:rPr lang="en-US" sz="900" kern="1200" dirty="0" smtClean="0">
                <a:solidFill>
                  <a:schemeClr val="tx1"/>
                </a:solidFill>
                <a:effectLst/>
                <a:latin typeface="Arial" pitchFamily="34" charset="0"/>
                <a:ea typeface="+mn-ea"/>
                <a:cs typeface="Arial" pitchFamily="34" charset="0"/>
              </a:rPr>
              <a:t>-capture used in our research is based on the following considerations.</a:t>
            </a:r>
            <a:endParaRPr lang="ru-RU" sz="900" kern="1200" dirty="0" smtClean="0">
              <a:solidFill>
                <a:schemeClr val="tx1"/>
              </a:solidFill>
              <a:effectLst/>
              <a:latin typeface="Arial" pitchFamily="34" charset="0"/>
              <a:ea typeface="+mn-ea"/>
              <a:cs typeface="Arial" pitchFamily="34" charset="0"/>
            </a:endParaRPr>
          </a:p>
          <a:p>
            <a:r>
              <a:rPr lang="en-US" sz="900" dirty="0" smtClean="0">
                <a:latin typeface="Arial" pitchFamily="34" charset="0"/>
                <a:cs typeface="Arial" pitchFamily="34" charset="0"/>
              </a:rPr>
              <a:t>----</a:t>
            </a:r>
          </a:p>
          <a:p>
            <a:pPr algn="just"/>
            <a:r>
              <a:rPr lang="en-US" sz="900" i="1" dirty="0" smtClean="0">
                <a:solidFill>
                  <a:schemeClr val="accent2">
                    <a:lumMod val="75000"/>
                  </a:schemeClr>
                </a:solidFill>
                <a:latin typeface="Arial" pitchFamily="34" charset="0"/>
                <a:cs typeface="Arial" pitchFamily="34" charset="0"/>
              </a:rPr>
              <a:t>The main modern achievements in studying processes of double beta decay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-decay) can be attributed to detection of its two-neutrino mode. This process has been discovered in as many as ten nuclei. The data obtained for the two-neutrino mode offer a chance to directly compare different models of the nuclear structure, which form the basis for calculations of nuclear matrix elements </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M</a:t>
            </a:r>
            <a:r>
              <a:rPr lang="en-US" sz="900" baseline="30000" dirty="0" smtClean="0">
                <a:solidFill>
                  <a:schemeClr val="accent2">
                    <a:lumMod val="75000"/>
                  </a:schemeClr>
                </a:solidFill>
                <a:latin typeface="Arial" pitchFamily="34" charset="0"/>
                <a:cs typeface="Arial" pitchFamily="34" charset="0"/>
              </a:rPr>
              <a:t>2ν</a:t>
            </a:r>
            <a:r>
              <a:rPr lang="en-US" sz="900" dirty="0" smtClean="0">
                <a:solidFill>
                  <a:schemeClr val="accent2">
                    <a:lumMod val="75000"/>
                  </a:schemeClr>
                </a:solidFill>
                <a:latin typeface="Arial" pitchFamily="34" charset="0"/>
                <a:cs typeface="Arial" pitchFamily="34" charset="0"/>
                <a:sym typeface="Symbol"/>
              </a:rPr>
              <a:t></a:t>
            </a:r>
            <a:r>
              <a:rPr lang="en-US" sz="900" i="1" dirty="0" smtClean="0">
                <a:solidFill>
                  <a:schemeClr val="accent2">
                    <a:lumMod val="75000"/>
                  </a:schemeClr>
                </a:solidFill>
                <a:latin typeface="Arial" pitchFamily="34" charset="0"/>
                <a:cs typeface="Arial" pitchFamily="34" charset="0"/>
              </a:rPr>
              <a:t>, and to select the optimal one. Though direct correlation between the values of nuclear matrix elements for the two-neutrino and </a:t>
            </a:r>
            <a:r>
              <a:rPr lang="en-US" sz="900" i="1" dirty="0" err="1" smtClean="0">
                <a:solidFill>
                  <a:schemeClr val="accent2">
                    <a:lumMod val="75000"/>
                  </a:schemeClr>
                </a:solidFill>
                <a:latin typeface="Arial" pitchFamily="34" charset="0"/>
                <a:cs typeface="Arial" pitchFamily="34" charset="0"/>
              </a:rPr>
              <a:t>neutrinoless</a:t>
            </a:r>
            <a:r>
              <a:rPr lang="en-US" sz="900" i="1" dirty="0" smtClean="0">
                <a:solidFill>
                  <a:schemeClr val="accent2">
                    <a:lumMod val="75000"/>
                  </a:schemeClr>
                </a:solidFill>
                <a:latin typeface="Arial" pitchFamily="34" charset="0"/>
                <a:cs typeface="Arial" pitchFamily="34" charset="0"/>
              </a:rPr>
              <a:t> modes of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 decay is absent lacking, the methods for calculating </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M</a:t>
            </a:r>
            <a:r>
              <a:rPr lang="en-US" sz="900" baseline="30000" dirty="0" smtClean="0">
                <a:solidFill>
                  <a:schemeClr val="accent2">
                    <a:lumMod val="75000"/>
                  </a:schemeClr>
                </a:solidFill>
                <a:latin typeface="Arial" pitchFamily="34" charset="0"/>
                <a:cs typeface="Arial" pitchFamily="34" charset="0"/>
              </a:rPr>
              <a:t>2ν</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 </a:t>
            </a:r>
            <a:r>
              <a:rPr lang="en-US" sz="900" i="1" dirty="0" smtClean="0">
                <a:solidFill>
                  <a:schemeClr val="accent2">
                    <a:lumMod val="75000"/>
                  </a:schemeClr>
                </a:solidFill>
                <a:latin typeface="Arial" pitchFamily="34" charset="0"/>
                <a:cs typeface="Arial" pitchFamily="34" charset="0"/>
              </a:rPr>
              <a:t>and </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M</a:t>
            </a:r>
            <a:r>
              <a:rPr lang="en-US" sz="900" baseline="30000" dirty="0" smtClean="0">
                <a:solidFill>
                  <a:schemeClr val="accent2">
                    <a:lumMod val="75000"/>
                  </a:schemeClr>
                </a:solidFill>
                <a:latin typeface="Arial" pitchFamily="34" charset="0"/>
                <a:cs typeface="Arial" pitchFamily="34" charset="0"/>
              </a:rPr>
              <a:t>0ν</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 </a:t>
            </a:r>
            <a:r>
              <a:rPr lang="en-US" sz="900" i="1" dirty="0" smtClean="0">
                <a:solidFill>
                  <a:schemeClr val="accent2">
                    <a:lumMod val="75000"/>
                  </a:schemeClr>
                </a:solidFill>
                <a:latin typeface="Arial" pitchFamily="34" charset="0"/>
                <a:cs typeface="Arial" pitchFamily="34" charset="0"/>
              </a:rPr>
              <a:t>are very close, and a chance possibility to estimate their accuracy in calculating </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M</a:t>
            </a:r>
            <a:r>
              <a:rPr lang="en-US" sz="900" baseline="30000" dirty="0" smtClean="0">
                <a:solidFill>
                  <a:schemeClr val="accent2">
                    <a:lumMod val="75000"/>
                  </a:schemeClr>
                </a:solidFill>
                <a:latin typeface="Arial" pitchFamily="34" charset="0"/>
                <a:cs typeface="Arial" pitchFamily="34" charset="0"/>
              </a:rPr>
              <a:t>0ν</a:t>
            </a:r>
            <a:r>
              <a:rPr lang="en-US" sz="900" dirty="0" smtClean="0">
                <a:solidFill>
                  <a:schemeClr val="accent2">
                    <a:lumMod val="75000"/>
                  </a:schemeClr>
                </a:solidFill>
                <a:latin typeface="Arial" pitchFamily="34" charset="0"/>
                <a:cs typeface="Arial" pitchFamily="34" charset="0"/>
                <a:sym typeface="Symbol"/>
              </a:rPr>
              <a:t></a:t>
            </a:r>
            <a:r>
              <a:rPr lang="en-US" sz="900" dirty="0" smtClean="0">
                <a:solidFill>
                  <a:schemeClr val="accent2">
                    <a:lumMod val="75000"/>
                  </a:schemeClr>
                </a:solidFill>
                <a:latin typeface="Arial" pitchFamily="34" charset="0"/>
                <a:cs typeface="Arial" pitchFamily="34" charset="0"/>
              </a:rPr>
              <a:t> </a:t>
            </a:r>
            <a:r>
              <a:rPr lang="en-US" sz="900" i="1" dirty="0" smtClean="0">
                <a:solidFill>
                  <a:schemeClr val="accent2">
                    <a:lumMod val="75000"/>
                  </a:schemeClr>
                </a:solidFill>
                <a:latin typeface="Arial" pitchFamily="34" charset="0"/>
                <a:cs typeface="Arial" pitchFamily="34" charset="0"/>
              </a:rPr>
              <a:t>appears only when comparing experimental data and theoretical results calculations for the probability of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(2ν) decay.</a:t>
            </a:r>
            <a:endParaRPr lang="ru-RU" sz="900" i="1" dirty="0" smtClean="0">
              <a:solidFill>
                <a:schemeClr val="accent2">
                  <a:lumMod val="75000"/>
                </a:schemeClr>
              </a:solidFill>
              <a:latin typeface="Arial" pitchFamily="34" charset="0"/>
              <a:cs typeface="Arial" pitchFamily="34" charset="0"/>
            </a:endParaRPr>
          </a:p>
          <a:p>
            <a:pPr algn="just"/>
            <a:r>
              <a:rPr lang="en-US" sz="900" i="1" dirty="0" smtClean="0">
                <a:solidFill>
                  <a:schemeClr val="accent2">
                    <a:lumMod val="75000"/>
                  </a:schemeClr>
                </a:solidFill>
                <a:latin typeface="Arial" pitchFamily="34" charset="0"/>
                <a:cs typeface="Arial" pitchFamily="34" charset="0"/>
              </a:rPr>
              <a:t>It can be expected that acquisition of experimental data on the other types of 2β transitions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,Kβ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,and 2K processes) will make it possible to considerably increase the quality of calculations for both 2ν and 0ν decays. Much efforts have been currently made in searching for these processes in spite of the fact that the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(2ν) and Kβ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(2ν) modes are strongly suppressed relative to 2β</a:t>
            </a:r>
            <a:r>
              <a:rPr lang="en-US" sz="900" i="1" baseline="30000" dirty="0" smtClean="0">
                <a:solidFill>
                  <a:schemeClr val="accent2">
                    <a:lumMod val="75000"/>
                  </a:schemeClr>
                </a:solidFill>
                <a:latin typeface="Arial" pitchFamily="34" charset="0"/>
                <a:cs typeface="Arial" pitchFamily="34" charset="0"/>
              </a:rPr>
              <a:t>-</a:t>
            </a:r>
            <a:r>
              <a:rPr lang="en-US" sz="900" i="1" dirty="0" smtClean="0">
                <a:solidFill>
                  <a:schemeClr val="accent2">
                    <a:lumMod val="75000"/>
                  </a:schemeClr>
                </a:solidFill>
                <a:latin typeface="Arial" pitchFamily="34" charset="0"/>
                <a:cs typeface="Arial" pitchFamily="34" charset="0"/>
              </a:rPr>
              <a:t>(2ν) decay due to the Coulomb barrier for positrons, and a substantially lower kinetic energy attainable in such transitions. Positrons are absent in the final state of the 2K(2ν) decay, and the kinetic energy of the transition may be rather high (up to 2.8 MeV), which dictates determines an increased probability of a decay. However, this process is also difficult to detect, since it is only characteristic radiation that is detectable in it.</a:t>
            </a:r>
            <a:endParaRPr lang="ru-RU" sz="900" dirty="0" smtClean="0">
              <a:latin typeface="Arial" pitchFamily="34" charset="0"/>
              <a:cs typeface="Arial" pitchFamily="34" charset="0"/>
            </a:endParaRPr>
          </a:p>
          <a:p>
            <a:endParaRPr lang="ru-RU" sz="900"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3</a:t>
            </a:fld>
            <a:endParaRPr lang="ru-RU"/>
          </a:p>
        </p:txBody>
      </p:sp>
    </p:spTree>
    <p:extLst>
      <p:ext uri="{BB962C8B-B14F-4D97-AF65-F5344CB8AC3E}">
        <p14:creationId xmlns:p14="http://schemas.microsoft.com/office/powerpoint/2010/main" val="210657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When two electrons are captured from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 in 78Kr daughter atom of 78Se</a:t>
            </a:r>
            <a:r>
              <a:rPr lang="en-US" sz="1200" i="1" kern="1200" baseline="30000" dirty="0" smtClean="0">
                <a:solidFill>
                  <a:schemeClr val="tx1"/>
                </a:solidFill>
                <a:effectLst/>
                <a:latin typeface="Arial" pitchFamily="34" charset="0"/>
                <a:ea typeface="+mn-ea"/>
                <a:cs typeface="+mn-cs"/>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is formed with two vacancies on the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 The technique to search for this reaction is based on the assumption that the energies of characteristic photons and the probability that they will be emitted when double vacancy is filled are the same as the respective values of the case when two single vacancies of the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 in two singly ionized Se</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atoms are filled. In such a case, the total registered energy is 2</a:t>
            </a:r>
            <a:r>
              <a:rPr lang="en-US" sz="1200" i="1" kern="1200" dirty="0" smtClean="0">
                <a:solidFill>
                  <a:schemeClr val="tx1"/>
                </a:solidFill>
                <a:effectLst/>
                <a:latin typeface="Arial" pitchFamily="34" charset="0"/>
                <a:ea typeface="+mn-ea"/>
                <a:cs typeface="+mn-cs"/>
              </a:rPr>
              <a:t>K</a:t>
            </a:r>
            <a:r>
              <a:rPr lang="en-US" sz="1200" i="1" kern="1200" baseline="-25000" dirty="0" smtClean="0">
                <a:solidFill>
                  <a:schemeClr val="tx1"/>
                </a:solidFill>
                <a:effectLst/>
                <a:latin typeface="Arial" pitchFamily="34" charset="0"/>
                <a:ea typeface="+mn-ea"/>
                <a:cs typeface="+mn-cs"/>
              </a:rPr>
              <a:t>ab</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 25</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where </a:t>
            </a:r>
            <a:r>
              <a:rPr lang="en-US" sz="1200" i="1" kern="1200" dirty="0" err="1" smtClean="0">
                <a:solidFill>
                  <a:schemeClr val="tx1"/>
                </a:solidFill>
                <a:effectLst/>
                <a:latin typeface="Arial" pitchFamily="34" charset="0"/>
                <a:ea typeface="+mn-ea"/>
                <a:cs typeface="+mn-cs"/>
              </a:rPr>
              <a:t>K</a:t>
            </a:r>
            <a:r>
              <a:rPr lang="en-US" sz="1200" i="1" kern="1200" baseline="-25000" dirty="0" err="1" smtClean="0">
                <a:solidFill>
                  <a:schemeClr val="tx1"/>
                </a:solidFill>
                <a:effectLst/>
                <a:latin typeface="Arial" pitchFamily="34" charset="0"/>
                <a:ea typeface="+mn-ea"/>
                <a:cs typeface="+mn-cs"/>
              </a:rPr>
              <a:t>ab</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is the binding energy of a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-electron in a Se atom (12.65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The fluorescence yield upon filling a single vacancy of the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 in Se is 0.596. The energies and relative intensities of the characteristic lines in the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-series are </a:t>
            </a:r>
            <a:r>
              <a:rPr lang="en-US" sz="1200" i="1" kern="1200" dirty="0" smtClean="0">
                <a:solidFill>
                  <a:schemeClr val="tx1"/>
                </a:solidFill>
                <a:effectLst/>
                <a:latin typeface="Arial" pitchFamily="34" charset="0"/>
                <a:ea typeface="+mn-ea"/>
                <a:cs typeface="+mn-cs"/>
              </a:rPr>
              <a:t>K</a:t>
            </a:r>
            <a:r>
              <a:rPr lang="en-US" sz="1200" i="1" kern="1200" baseline="-25000" dirty="0" smtClean="0">
                <a:solidFill>
                  <a:schemeClr val="tx1"/>
                </a:solidFill>
                <a:effectLst/>
                <a:latin typeface="Arial" pitchFamily="34" charset="0"/>
                <a:ea typeface="+mn-ea"/>
                <a:cs typeface="+mn-cs"/>
              </a:rPr>
              <a:t>α</a:t>
            </a:r>
            <a:r>
              <a:rPr lang="en-US" sz="1200" kern="1200" baseline="-25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 11</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22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(100%), </a:t>
            </a:r>
            <a:r>
              <a:rPr lang="en-US" sz="1200" i="1" kern="1200" dirty="0" smtClean="0">
                <a:solidFill>
                  <a:schemeClr val="tx1"/>
                </a:solidFill>
                <a:effectLst/>
                <a:latin typeface="Arial" pitchFamily="34" charset="0"/>
                <a:ea typeface="+mn-ea"/>
                <a:cs typeface="+mn-cs"/>
              </a:rPr>
              <a:t>K</a:t>
            </a:r>
            <a:r>
              <a:rPr lang="en-US" sz="1200" i="1" kern="1200" baseline="-25000" dirty="0" smtClean="0">
                <a:solidFill>
                  <a:schemeClr val="tx1"/>
                </a:solidFill>
                <a:effectLst/>
                <a:latin typeface="Arial" pitchFamily="34" charset="0"/>
                <a:ea typeface="+mn-ea"/>
                <a:cs typeface="+mn-cs"/>
              </a:rPr>
              <a:t>α</a:t>
            </a:r>
            <a:r>
              <a:rPr lang="en-US" sz="1200" kern="1200" baseline="-250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 = 11,18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(52%), </a:t>
            </a:r>
            <a:r>
              <a:rPr lang="en-US" sz="1200" i="1" kern="1200" dirty="0" smtClean="0">
                <a:solidFill>
                  <a:schemeClr val="tx1"/>
                </a:solidFill>
                <a:effectLst/>
                <a:latin typeface="Arial" pitchFamily="34" charset="0"/>
                <a:ea typeface="+mn-ea"/>
                <a:cs typeface="+mn-cs"/>
              </a:rPr>
              <a:t>K</a:t>
            </a:r>
            <a:r>
              <a:rPr lang="en-US" sz="1200" i="1" kern="1200" baseline="-25000" dirty="0" smtClean="0">
                <a:solidFill>
                  <a:schemeClr val="tx1"/>
                </a:solidFill>
                <a:effectLst/>
                <a:latin typeface="Arial" pitchFamily="34" charset="0"/>
                <a:ea typeface="+mn-ea"/>
                <a:cs typeface="+mn-cs"/>
              </a:rPr>
              <a:t>β</a:t>
            </a:r>
            <a:r>
              <a:rPr lang="en-US" sz="1200" kern="1200" baseline="-25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 = 12</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49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(21%), and </a:t>
            </a:r>
            <a:r>
              <a:rPr lang="en-US" sz="1200" i="1" kern="1200" dirty="0" smtClean="0">
                <a:solidFill>
                  <a:schemeClr val="tx1"/>
                </a:solidFill>
                <a:effectLst/>
                <a:latin typeface="Arial" pitchFamily="34" charset="0"/>
                <a:ea typeface="+mn-ea"/>
                <a:cs typeface="+mn-cs"/>
              </a:rPr>
              <a:t>K</a:t>
            </a:r>
            <a:r>
              <a:rPr lang="en-US" sz="1200" i="1" kern="1200" baseline="-25000" dirty="0" smtClean="0">
                <a:solidFill>
                  <a:schemeClr val="tx1"/>
                </a:solidFill>
                <a:effectLst/>
                <a:latin typeface="Arial" pitchFamily="34" charset="0"/>
                <a:ea typeface="+mn-ea"/>
                <a:cs typeface="+mn-cs"/>
              </a:rPr>
              <a:t>β</a:t>
            </a:r>
            <a:r>
              <a:rPr lang="en-US" sz="1200" kern="1200" baseline="-250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 = 12</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65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(1%). The probability of </a:t>
            </a:r>
            <a:r>
              <a:rPr lang="en-US" sz="1200" kern="1200" dirty="0" err="1" smtClean="0">
                <a:solidFill>
                  <a:schemeClr val="tx1"/>
                </a:solidFill>
                <a:effectLst/>
                <a:latin typeface="Arial" pitchFamily="34" charset="0"/>
                <a:ea typeface="+mn-ea"/>
                <a:cs typeface="+mn-cs"/>
              </a:rPr>
              <a:t>deexcitation</a:t>
            </a:r>
            <a:r>
              <a:rPr lang="en-US" sz="1200" kern="1200" dirty="0" smtClean="0">
                <a:solidFill>
                  <a:schemeClr val="tx1"/>
                </a:solidFill>
                <a:effectLst/>
                <a:latin typeface="Arial" pitchFamily="34" charset="0"/>
                <a:ea typeface="+mn-ea"/>
                <a:cs typeface="+mn-cs"/>
              </a:rPr>
              <a:t> of a doubly ionized </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-shell through the emission of Auger electrons (</a:t>
            </a:r>
            <a:r>
              <a:rPr lang="en-US" sz="1200" i="1" kern="1200" dirty="0" err="1" smtClean="0">
                <a:solidFill>
                  <a:schemeClr val="tx1"/>
                </a:solidFill>
                <a:effectLst/>
                <a:latin typeface="Arial" pitchFamily="34" charset="0"/>
                <a:ea typeface="+mn-ea"/>
                <a:cs typeface="+mn-cs"/>
              </a:rPr>
              <a:t>ea</a:t>
            </a:r>
            <a:r>
              <a:rPr lang="en-US" sz="1200" i="1" kern="1200" dirty="0" smtClean="0">
                <a:solidFill>
                  <a:schemeClr val="tx1"/>
                </a:solidFill>
                <a:effectLst/>
                <a:latin typeface="Arial" pitchFamily="34" charset="0"/>
                <a:ea typeface="+mn-ea"/>
                <a:cs typeface="+mn-cs"/>
              </a:rPr>
              <a:t>; </a:t>
            </a:r>
            <a:r>
              <a:rPr lang="en-US" sz="1200" i="1" kern="1200" dirty="0" err="1" smtClean="0">
                <a:solidFill>
                  <a:schemeClr val="tx1"/>
                </a:solidFill>
                <a:effectLst/>
                <a:latin typeface="Arial" pitchFamily="34" charset="0"/>
                <a:ea typeface="+mn-ea"/>
                <a:cs typeface="+mn-cs"/>
              </a:rPr>
              <a:t>ea</a:t>
            </a:r>
            <a:r>
              <a:rPr lang="en-US" sz="1200" kern="1200" dirty="0" smtClean="0">
                <a:solidFill>
                  <a:schemeClr val="tx1"/>
                </a:solidFill>
                <a:effectLst/>
                <a:latin typeface="Arial" pitchFamily="34" charset="0"/>
                <a:ea typeface="+mn-ea"/>
                <a:cs typeface="+mn-cs"/>
              </a:rPr>
              <a:t>) only, or through a single characteristic quantum and an Auger electron (</a:t>
            </a:r>
            <a:r>
              <a:rPr lang="en-US" sz="1200" i="1" kern="1200" dirty="0" smtClean="0">
                <a:solidFill>
                  <a:schemeClr val="tx1"/>
                </a:solidFill>
                <a:effectLst/>
                <a:latin typeface="Arial" pitchFamily="34" charset="0"/>
                <a:ea typeface="+mn-ea"/>
                <a:cs typeface="+mn-cs"/>
              </a:rPr>
              <a:t>K; </a:t>
            </a:r>
            <a:r>
              <a:rPr lang="en-US" sz="1200" i="1" kern="1200" dirty="0" err="1" smtClean="0">
                <a:solidFill>
                  <a:schemeClr val="tx1"/>
                </a:solidFill>
                <a:effectLst/>
                <a:latin typeface="Arial" pitchFamily="34" charset="0"/>
                <a:ea typeface="+mn-ea"/>
                <a:cs typeface="+mn-cs"/>
              </a:rPr>
              <a:t>ea</a:t>
            </a:r>
            <a:r>
              <a:rPr lang="en-US" sz="1200" kern="1200" dirty="0" smtClean="0">
                <a:solidFill>
                  <a:schemeClr val="tx1"/>
                </a:solidFill>
                <a:effectLst/>
                <a:latin typeface="Arial" pitchFamily="34" charset="0"/>
                <a:ea typeface="+mn-ea"/>
                <a:cs typeface="+mn-cs"/>
              </a:rPr>
              <a:t>), or through two characteristic X-rays and low-energy Auger electrons (</a:t>
            </a:r>
            <a:r>
              <a:rPr lang="en-US" sz="1200" i="1" kern="1200" dirty="0" smtClean="0">
                <a:solidFill>
                  <a:schemeClr val="tx1"/>
                </a:solidFill>
                <a:effectLst/>
                <a:latin typeface="Arial" pitchFamily="34" charset="0"/>
                <a:ea typeface="+mn-ea"/>
                <a:cs typeface="+mn-cs"/>
              </a:rPr>
              <a:t>K;K; </a:t>
            </a:r>
            <a:r>
              <a:rPr lang="en-US" sz="1200" i="1" kern="1200" dirty="0" err="1" smtClean="0">
                <a:solidFill>
                  <a:schemeClr val="tx1"/>
                </a:solidFill>
                <a:effectLst/>
                <a:latin typeface="Arial" pitchFamily="34" charset="0"/>
                <a:ea typeface="+mn-ea"/>
                <a:cs typeface="+mn-cs"/>
              </a:rPr>
              <a:t>ea</a:t>
            </a:r>
            <a:r>
              <a:rPr lang="en-US" sz="1200" kern="1200" dirty="0" smtClean="0">
                <a:solidFill>
                  <a:schemeClr val="tx1"/>
                </a:solidFill>
                <a:effectLst/>
                <a:latin typeface="Arial" pitchFamily="34" charset="0"/>
                <a:ea typeface="+mn-ea"/>
                <a:cs typeface="+mn-cs"/>
              </a:rPr>
              <a:t>) is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1 = 0,163,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2 = 0,482 and </a:t>
            </a:r>
            <a:r>
              <a:rPr lang="en-US" sz="1200" i="1" kern="1200" dirty="0" smtClean="0">
                <a:solidFill>
                  <a:schemeClr val="tx1"/>
                </a:solidFill>
                <a:effectLst/>
                <a:latin typeface="Arial" pitchFamily="34" charset="0"/>
                <a:ea typeface="+mn-ea"/>
                <a:cs typeface="+mn-cs"/>
              </a:rPr>
              <a:t>p</a:t>
            </a:r>
            <a:r>
              <a:rPr lang="en-US" sz="1200" kern="1200" dirty="0" smtClean="0">
                <a:solidFill>
                  <a:schemeClr val="tx1"/>
                </a:solidFill>
                <a:effectLst/>
                <a:latin typeface="Arial" pitchFamily="34" charset="0"/>
                <a:ea typeface="+mn-ea"/>
                <a:cs typeface="+mn-cs"/>
              </a:rPr>
              <a:t>3 = 0,355,  respectively. A characteristic photon can pass a long distance in the gas from the point of its origin to the point of its absorption. For example, 10% of characteristic photons of 12.6 </a:t>
            </a:r>
            <a:r>
              <a:rPr lang="en-US" sz="1200" kern="1200" dirty="0" err="1" smtClean="0">
                <a:solidFill>
                  <a:schemeClr val="tx1"/>
                </a:solidFill>
                <a:effectLst/>
                <a:latin typeface="Arial" pitchFamily="34" charset="0"/>
                <a:ea typeface="+mn-ea"/>
                <a:cs typeface="+mn-cs"/>
              </a:rPr>
              <a:t>keV</a:t>
            </a:r>
            <a:r>
              <a:rPr lang="en-US" sz="1200" kern="1200" dirty="0" smtClean="0">
                <a:solidFill>
                  <a:schemeClr val="tx1"/>
                </a:solidFill>
                <a:effectLst/>
                <a:latin typeface="Arial" pitchFamily="34" charset="0"/>
                <a:ea typeface="+mn-ea"/>
                <a:cs typeface="+mn-cs"/>
              </a:rPr>
              <a:t> energy are absorbed on a length of 2.42 mm (</a:t>
            </a:r>
            <a:r>
              <a:rPr lang="en-US" sz="1200" i="1" kern="1200" dirty="0" err="1" smtClean="0">
                <a:solidFill>
                  <a:schemeClr val="tx1"/>
                </a:solidFill>
                <a:effectLst/>
                <a:latin typeface="Arial" pitchFamily="34" charset="0"/>
                <a:ea typeface="+mn-ea"/>
                <a:cs typeface="+mn-cs"/>
              </a:rPr>
              <a:t>P</a:t>
            </a:r>
            <a:r>
              <a:rPr lang="en-US" sz="1200" i="1" kern="1200" baseline="-25000" dirty="0" err="1" smtClean="0">
                <a:solidFill>
                  <a:schemeClr val="tx1"/>
                </a:solidFill>
                <a:effectLst/>
                <a:latin typeface="Arial" pitchFamily="34" charset="0"/>
                <a:ea typeface="+mn-ea"/>
                <a:cs typeface="+mn-cs"/>
              </a:rPr>
              <a:t>gas</a:t>
            </a:r>
            <a:r>
              <a:rPr lang="en-US" sz="1200" i="1" kern="1200" dirty="0" smtClean="0">
                <a:solidFill>
                  <a:schemeClr val="tx1"/>
                </a:solidFill>
                <a:effectLst/>
                <a:latin typeface="Arial" pitchFamily="34" charset="0"/>
                <a:ea typeface="+mn-ea"/>
                <a:cs typeface="+mn-cs"/>
              </a:rPr>
              <a:t> ~ </a:t>
            </a:r>
            <a:r>
              <a:rPr lang="en-US" sz="1200" kern="1200" dirty="0" smtClean="0">
                <a:solidFill>
                  <a:schemeClr val="tx1"/>
                </a:solidFill>
                <a:effectLst/>
                <a:latin typeface="Arial" pitchFamily="34" charset="0"/>
                <a:ea typeface="+mn-ea"/>
                <a:cs typeface="+mn-cs"/>
              </a:rPr>
              <a:t>4</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36 Bar). Auger electrons of the same energy will be absorbed on a length of 0.44 mm, which produce almost </a:t>
            </a:r>
            <a:r>
              <a:rPr lang="en-US" sz="1200" kern="1200" dirty="0" err="1" smtClean="0">
                <a:solidFill>
                  <a:schemeClr val="tx1"/>
                </a:solidFill>
                <a:effectLst/>
                <a:latin typeface="Arial" pitchFamily="34" charset="0"/>
                <a:ea typeface="+mn-ea"/>
                <a:cs typeface="+mn-cs"/>
              </a:rPr>
              <a:t>pointwise</a:t>
            </a:r>
            <a:r>
              <a:rPr lang="en-US" sz="1200" kern="1200" dirty="0" smtClean="0">
                <a:solidFill>
                  <a:schemeClr val="tx1"/>
                </a:solidFill>
                <a:effectLst/>
                <a:latin typeface="Arial" pitchFamily="34" charset="0"/>
                <a:ea typeface="+mn-ea"/>
                <a:cs typeface="+mn-cs"/>
              </a:rPr>
              <a:t> charge clusters of primary ionization in the gas. In the case of emission of two characteristic photons absorbed in a gas the energy release will be distributed between three </a:t>
            </a:r>
            <a:r>
              <a:rPr lang="en-US" sz="1200" kern="1200" dirty="0" err="1" smtClean="0">
                <a:solidFill>
                  <a:schemeClr val="tx1"/>
                </a:solidFill>
                <a:effectLst/>
                <a:latin typeface="Arial" pitchFamily="34" charset="0"/>
                <a:ea typeface="+mn-ea"/>
                <a:cs typeface="+mn-cs"/>
              </a:rPr>
              <a:t>pointwise</a:t>
            </a:r>
            <a:r>
              <a:rPr lang="en-US" sz="1200" kern="1200" dirty="0" smtClean="0">
                <a:solidFill>
                  <a:schemeClr val="tx1"/>
                </a:solidFill>
                <a:effectLst/>
                <a:latin typeface="Arial" pitchFamily="34" charset="0"/>
                <a:ea typeface="+mn-ea"/>
                <a:cs typeface="+mn-cs"/>
              </a:rPr>
              <a:t> regions. It is these events that have a number of unique features and are the subject of study in my report.</a:t>
            </a:r>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4</a:t>
            </a:fld>
            <a:endParaRPr lang="ru-RU"/>
          </a:p>
        </p:txBody>
      </p:sp>
    </p:spTree>
    <p:extLst>
      <p:ext uri="{BB962C8B-B14F-4D97-AF65-F5344CB8AC3E}">
        <p14:creationId xmlns:p14="http://schemas.microsoft.com/office/powerpoint/2010/main" val="392908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effectLst/>
                <a:latin typeface="Arial" pitchFamily="34" charset="0"/>
                <a:ea typeface="+mn-ea"/>
                <a:cs typeface="+mn-cs"/>
              </a:rPr>
              <a:t>To register this process a large proportional counter (LPC) with a casing of M1-grade copper has been used. The LPC is a cylinder with inner and outer diameters of 140 and 150 mm, respectively. A gold-plated tungsten wire of 10 </a:t>
            </a:r>
            <a:r>
              <a:rPr lang="en-US" sz="900" i="1" kern="1200" dirty="0" smtClean="0">
                <a:solidFill>
                  <a:schemeClr val="tx1"/>
                </a:solidFill>
                <a:effectLst/>
                <a:latin typeface="Arial" pitchFamily="34" charset="0"/>
                <a:ea typeface="+mn-ea"/>
                <a:cs typeface="+mn-cs"/>
                <a:sym typeface="Symbol"/>
              </a:rPr>
              <a:t></a:t>
            </a:r>
            <a:r>
              <a:rPr lang="en-US" sz="900" i="1" kern="1200" dirty="0" smtClean="0">
                <a:solidFill>
                  <a:schemeClr val="tx1"/>
                </a:solidFill>
                <a:effectLst/>
                <a:latin typeface="Arial" pitchFamily="34" charset="0"/>
                <a:ea typeface="+mn-ea"/>
                <a:cs typeface="+mn-cs"/>
              </a:rPr>
              <a:t>m</a:t>
            </a:r>
            <a:r>
              <a:rPr lang="en-US" sz="900" kern="1200" dirty="0" smtClean="0">
                <a:solidFill>
                  <a:schemeClr val="tx1"/>
                </a:solidFill>
                <a:effectLst/>
                <a:latin typeface="Arial" pitchFamily="34" charset="0"/>
                <a:ea typeface="+mn-ea"/>
                <a:cs typeface="+mn-cs"/>
              </a:rPr>
              <a:t> in diameter is stretched along the LPC axis and serves as an anode. The potential of +2400 V is applied to the wire, and the casing (the cathode) is grounded. Both ends of the anode are electrically connected to the to the corresponding end cap flanges via high-voltage pressure-sealed ceramic insulators with a central electrode taken from spark plugs. To reduce the influence of the edges on the operating characteristics of the counter, the end segments of the wire have been passed through the copper tubes (3 mm in diameter and of 38.5 mm length) electrically connected to the anode. Gas amplification is absent on these segments, and charge is collected in an ionization mode. Taking into account </a:t>
            </a:r>
            <a:r>
              <a:rPr lang="en-US" sz="900" kern="1200" dirty="0" err="1" smtClean="0">
                <a:solidFill>
                  <a:schemeClr val="tx1"/>
                </a:solidFill>
                <a:effectLst/>
                <a:latin typeface="Arial" pitchFamily="34" charset="0"/>
                <a:ea typeface="+mn-ea"/>
                <a:cs typeface="+mn-cs"/>
              </a:rPr>
              <a:t>teflon</a:t>
            </a:r>
            <a:r>
              <a:rPr lang="en-US" sz="900" kern="1200" dirty="0" smtClean="0">
                <a:solidFill>
                  <a:schemeClr val="tx1"/>
                </a:solidFill>
                <a:effectLst/>
                <a:latin typeface="Arial" pitchFamily="34" charset="0"/>
                <a:ea typeface="+mn-ea"/>
                <a:cs typeface="+mn-cs"/>
              </a:rPr>
              <a:t> insulator dimensions, the distance from the working region to the flange is 70 mm. The length of the LPC operating volume is 595 mm (the distance between the butt ends of the tubes), and the LPC operating volume is 9,159 L. The total capacitance of the counter and outlet insulator is </a:t>
            </a:r>
            <a:r>
              <a:rPr lang="en-US" sz="900" i="1" kern="1200" dirty="0" smtClean="0">
                <a:solidFill>
                  <a:schemeClr val="tx1"/>
                </a:solidFill>
                <a:effectLst/>
                <a:latin typeface="Arial" pitchFamily="34" charset="0"/>
                <a:ea typeface="+mn-ea"/>
                <a:cs typeface="+mn-cs"/>
              </a:rPr>
              <a:t>~ </a:t>
            </a:r>
            <a:r>
              <a:rPr lang="en-US" sz="900" kern="1200" dirty="0" smtClean="0">
                <a:solidFill>
                  <a:schemeClr val="tx1"/>
                </a:solidFill>
                <a:effectLst/>
                <a:latin typeface="Arial" pitchFamily="34" charset="0"/>
                <a:ea typeface="+mn-ea"/>
                <a:cs typeface="+mn-cs"/>
              </a:rPr>
              <a:t>30,6 </a:t>
            </a:r>
            <a:r>
              <a:rPr lang="en-US" sz="900" kern="1200" dirty="0" err="1" smtClean="0">
                <a:solidFill>
                  <a:schemeClr val="tx1"/>
                </a:solidFill>
                <a:effectLst/>
                <a:latin typeface="Arial" pitchFamily="34" charset="0"/>
                <a:ea typeface="+mn-ea"/>
                <a:cs typeface="+mn-cs"/>
              </a:rPr>
              <a:t>pF.</a:t>
            </a:r>
            <a:r>
              <a:rPr lang="en-US" sz="900" kern="1200" dirty="0" smtClean="0">
                <a:solidFill>
                  <a:schemeClr val="tx1"/>
                </a:solidFill>
                <a:effectLst/>
                <a:latin typeface="Arial" pitchFamily="34" charset="0"/>
                <a:ea typeface="+mn-ea"/>
                <a:cs typeface="+mn-cs"/>
              </a:rPr>
              <a:t> The total resistance of the anode and two output electrodes is </a:t>
            </a:r>
            <a:r>
              <a:rPr lang="en-US" sz="900" i="1" kern="1200" dirty="0" smtClean="0">
                <a:solidFill>
                  <a:schemeClr val="tx1"/>
                </a:solidFill>
                <a:effectLst/>
                <a:latin typeface="Arial" pitchFamily="34" charset="0"/>
                <a:ea typeface="+mn-ea"/>
                <a:cs typeface="+mn-cs"/>
              </a:rPr>
              <a:t>~ </a:t>
            </a:r>
            <a:r>
              <a:rPr lang="en-US" sz="900" kern="1200" dirty="0" smtClean="0">
                <a:solidFill>
                  <a:schemeClr val="tx1"/>
                </a:solidFill>
                <a:effectLst/>
                <a:latin typeface="Arial" pitchFamily="34" charset="0"/>
                <a:ea typeface="+mn-ea"/>
                <a:cs typeface="+mn-cs"/>
              </a:rPr>
              <a:t>600 Ohm. Indium wire was used to seal all detachable joints, and </a:t>
            </a:r>
            <a:r>
              <a:rPr lang="en-US" sz="900" kern="1200" dirty="0" err="1" smtClean="0">
                <a:solidFill>
                  <a:schemeClr val="tx1"/>
                </a:solidFill>
                <a:effectLst/>
                <a:latin typeface="Arial" pitchFamily="34" charset="0"/>
                <a:ea typeface="+mn-ea"/>
                <a:cs typeface="+mn-cs"/>
              </a:rPr>
              <a:t>teflon</a:t>
            </a:r>
            <a:r>
              <a:rPr lang="en-US" sz="900" kern="1200" dirty="0" smtClean="0">
                <a:solidFill>
                  <a:schemeClr val="tx1"/>
                </a:solidFill>
                <a:effectLst/>
                <a:latin typeface="Arial" pitchFamily="34" charset="0"/>
                <a:ea typeface="+mn-ea"/>
                <a:cs typeface="+mn-cs"/>
              </a:rPr>
              <a:t> gaskets were used to seal all nipple joints. The inner insulators are made of </a:t>
            </a:r>
            <a:r>
              <a:rPr lang="en-US" sz="900" kern="1200" dirty="0" err="1" smtClean="0">
                <a:solidFill>
                  <a:schemeClr val="tx1"/>
                </a:solidFill>
                <a:effectLst/>
                <a:latin typeface="Arial" pitchFamily="34" charset="0"/>
                <a:ea typeface="+mn-ea"/>
                <a:cs typeface="+mn-cs"/>
              </a:rPr>
              <a:t>teflon</a:t>
            </a:r>
            <a:r>
              <a:rPr lang="en-US" sz="900" kern="1200" dirty="0" smtClean="0">
                <a:solidFill>
                  <a:schemeClr val="tx1"/>
                </a:solidFill>
                <a:effectLst/>
                <a:latin typeface="Arial" pitchFamily="34" charset="0"/>
                <a:ea typeface="+mn-ea"/>
                <a:cs typeface="+mn-cs"/>
              </a:rPr>
              <a:t>, and their thickness was minimized to improve the degassing conditions during the vacuum treatment of the counter and to stabilize its operating characteristics. </a:t>
            </a:r>
            <a:endParaRPr lang="ru-RU" sz="900"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5</a:t>
            </a:fld>
            <a:endParaRPr lang="ru-RU"/>
          </a:p>
        </p:txBody>
      </p:sp>
    </p:spTree>
    <p:extLst>
      <p:ext uri="{BB962C8B-B14F-4D97-AF65-F5344CB8AC3E}">
        <p14:creationId xmlns:p14="http://schemas.microsoft.com/office/powerpoint/2010/main" val="209696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LPC was placed inside the shielding of 18 </a:t>
            </a:r>
            <a:r>
              <a:rPr lang="en-US" sz="1200" kern="1200" dirty="0" err="1" smtClean="0">
                <a:solidFill>
                  <a:schemeClr val="tx1"/>
                </a:solidFill>
                <a:effectLst/>
                <a:latin typeface="Arial" pitchFamily="34" charset="0"/>
                <a:ea typeface="+mn-ea"/>
                <a:cs typeface="+mn-cs"/>
              </a:rPr>
              <a:t>cmthick</a:t>
            </a:r>
            <a:r>
              <a:rPr lang="en-US" sz="1200" kern="1200" dirty="0" smtClean="0">
                <a:solidFill>
                  <a:schemeClr val="tx1"/>
                </a:solidFill>
                <a:effectLst/>
                <a:latin typeface="Arial" pitchFamily="34" charset="0"/>
                <a:ea typeface="+mn-ea"/>
                <a:cs typeface="+mn-cs"/>
              </a:rPr>
              <a:t> copper, 15 cm thick lead, and 8 cm thick borated polyethylene layers. The installation is located in one of the chambers of the underground laboratory of the Gallium Germanium Neutrino Telescope experiment at the </a:t>
            </a:r>
            <a:r>
              <a:rPr lang="en-US" sz="1200" kern="1200" dirty="0" err="1" smtClean="0">
                <a:solidFill>
                  <a:schemeClr val="tx1"/>
                </a:solidFill>
                <a:effectLst/>
                <a:latin typeface="Arial" pitchFamily="34" charset="0"/>
                <a:ea typeface="+mn-ea"/>
                <a:cs typeface="+mn-cs"/>
              </a:rPr>
              <a:t>Baksan</a:t>
            </a:r>
            <a:r>
              <a:rPr lang="en-US" sz="1200" kern="1200" dirty="0" smtClean="0">
                <a:solidFill>
                  <a:schemeClr val="tx1"/>
                </a:solidFill>
                <a:effectLst/>
                <a:latin typeface="Arial" pitchFamily="34" charset="0"/>
                <a:ea typeface="+mn-ea"/>
                <a:cs typeface="+mn-cs"/>
              </a:rPr>
              <a:t> Neutrino Observatory, INR RAS at a depth of 4700 </a:t>
            </a:r>
            <a:r>
              <a:rPr lang="en-US" sz="1200" kern="1200" dirty="0" err="1" smtClean="0">
                <a:solidFill>
                  <a:schemeClr val="tx1"/>
                </a:solidFill>
                <a:effectLst/>
                <a:latin typeface="Arial" pitchFamily="34" charset="0"/>
                <a:ea typeface="+mn-ea"/>
                <a:cs typeface="+mn-cs"/>
              </a:rPr>
              <a:t>m.w.e</a:t>
            </a:r>
            <a:r>
              <a:rPr lang="en-US" sz="1200" kern="1200" dirty="0" smtClean="0">
                <a:solidFill>
                  <a:schemeClr val="tx1"/>
                </a:solidFill>
                <a:effectLst/>
                <a:latin typeface="Arial" pitchFamily="34" charset="0"/>
                <a:ea typeface="+mn-ea"/>
                <a:cs typeface="+mn-cs"/>
              </a:rPr>
              <a:t>. where cosmic ray flux is lowered by </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10</a:t>
            </a:r>
            <a:r>
              <a:rPr lang="en-US" sz="1200" kern="1200" baseline="30000" dirty="0" smtClean="0">
                <a:solidFill>
                  <a:schemeClr val="tx1"/>
                </a:solidFill>
                <a:effectLst/>
                <a:latin typeface="Arial" pitchFamily="34" charset="0"/>
                <a:ea typeface="+mn-ea"/>
                <a:cs typeface="+mn-cs"/>
              </a:rPr>
              <a:t>7</a:t>
            </a:r>
            <a:r>
              <a:rPr lang="en-US" sz="1200" kern="1200" dirty="0" smtClean="0">
                <a:solidFill>
                  <a:schemeClr val="tx1"/>
                </a:solidFill>
                <a:effectLst/>
                <a:latin typeface="Arial" pitchFamily="34" charset="0"/>
                <a:ea typeface="+mn-ea"/>
                <a:cs typeface="+mn-cs"/>
              </a:rPr>
              <a:t> times down to the level of (3</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03 </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0</a:t>
            </a:r>
            <a:r>
              <a:rPr lang="en-US" sz="1200" i="1"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10) </a:t>
            </a:r>
            <a:r>
              <a:rPr lang="en-US" sz="1200" i="1" kern="1200" dirty="0" smtClean="0">
                <a:solidFill>
                  <a:schemeClr val="tx1"/>
                </a:solidFill>
                <a:effectLst/>
                <a:latin typeface="Arial" pitchFamily="34" charset="0"/>
                <a:ea typeface="+mn-ea"/>
                <a:cs typeface="+mn-cs"/>
                <a:sym typeface="Symbol"/>
              </a:rPr>
              <a:t></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10</a:t>
            </a:r>
            <a:r>
              <a:rPr lang="en-US" sz="1200" kern="1200" baseline="30000" dirty="0" smtClean="0">
                <a:solidFill>
                  <a:schemeClr val="tx1"/>
                </a:solidFill>
                <a:effectLst/>
                <a:latin typeface="Arial" pitchFamily="34" charset="0"/>
                <a:ea typeface="+mn-ea"/>
                <a:cs typeface="+mn-cs"/>
              </a:rPr>
              <a:t>-9</a:t>
            </a:r>
            <a:r>
              <a:rPr lang="en-US" sz="1200" kern="1200" dirty="0" smtClean="0">
                <a:solidFill>
                  <a:schemeClr val="tx1"/>
                </a:solidFill>
                <a:effectLst/>
                <a:latin typeface="Arial" pitchFamily="34" charset="0"/>
                <a:ea typeface="+mn-ea"/>
                <a:cs typeface="+mn-cs"/>
              </a:rPr>
              <a:t> cm</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2</a:t>
            </a:r>
            <a:r>
              <a:rPr lang="en-US" sz="1200" kern="1200" dirty="0" smtClean="0">
                <a:solidFill>
                  <a:schemeClr val="tx1"/>
                </a:solidFill>
                <a:effectLst/>
                <a:latin typeface="Arial" pitchFamily="34" charset="0"/>
                <a:ea typeface="+mn-ea"/>
                <a:cs typeface="+mn-cs"/>
              </a:rPr>
              <a:t>s</a:t>
            </a:r>
            <a:r>
              <a:rPr lang="en-US" sz="1200" i="1" kern="1200" baseline="30000" dirty="0" smtClean="0">
                <a:solidFill>
                  <a:schemeClr val="tx1"/>
                </a:solidFill>
                <a:effectLst/>
                <a:latin typeface="Arial" pitchFamily="34" charset="0"/>
                <a:ea typeface="+mn-ea"/>
                <a:cs typeface="+mn-cs"/>
              </a:rPr>
              <a:t>-</a:t>
            </a:r>
            <a:r>
              <a:rPr lang="en-US" sz="1200" kern="1200" baseline="30000" dirty="0" smtClean="0">
                <a:solidFill>
                  <a:schemeClr val="tx1"/>
                </a:solidFill>
                <a:effectLst/>
                <a:latin typeface="Arial" pitchFamily="34" charset="0"/>
                <a:ea typeface="+mn-ea"/>
                <a:cs typeface="+mn-cs"/>
              </a:rPr>
              <a:t>1</a:t>
            </a:r>
            <a:r>
              <a:rPr lang="en-US" sz="1200" kern="1200" dirty="0" smtClean="0">
                <a:solidFill>
                  <a:schemeClr val="tx1"/>
                </a:solidFill>
                <a:effectLst/>
                <a:latin typeface="Arial" pitchFamily="34" charset="0"/>
                <a:ea typeface="+mn-ea"/>
                <a:cs typeface="+mn-cs"/>
              </a:rPr>
              <a:t>.</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6</a:t>
            </a:fld>
            <a:endParaRPr lang="ru-RU"/>
          </a:p>
        </p:txBody>
      </p:sp>
    </p:spTree>
    <p:extLst>
      <p:ext uri="{BB962C8B-B14F-4D97-AF65-F5344CB8AC3E}">
        <p14:creationId xmlns:p14="http://schemas.microsoft.com/office/powerpoint/2010/main" val="157141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counter was filled with pure krypton gas up to 4.42 Bar having no quenching or accelerating gaseous additions. The krypton had been purified in Ni/SiO2 absorber from electronegative admixtures. Two samples of krypton were used in this work: one of 48.6 l volume enriched in </a:t>
            </a:r>
            <a:r>
              <a:rPr lang="en-US" sz="1200" kern="1200" baseline="30000" dirty="0" smtClean="0">
                <a:solidFill>
                  <a:schemeClr val="tx1"/>
                </a:solidFill>
                <a:effectLst/>
                <a:latin typeface="Arial" pitchFamily="34" charset="0"/>
                <a:ea typeface="+mn-ea"/>
                <a:cs typeface="+mn-cs"/>
              </a:rPr>
              <a:t>78</a:t>
            </a:r>
            <a:r>
              <a:rPr lang="en-US" sz="1200" kern="1200" dirty="0" smtClean="0">
                <a:solidFill>
                  <a:schemeClr val="tx1"/>
                </a:solidFill>
                <a:effectLst/>
                <a:latin typeface="Arial" pitchFamily="34" charset="0"/>
                <a:ea typeface="+mn-ea"/>
                <a:cs typeface="+mn-cs"/>
              </a:rPr>
              <a:t>Kr up to 99.8%  and natural krypton (100l ) left after </a:t>
            </a:r>
            <a:r>
              <a:rPr lang="en-US" sz="1200" kern="1200" baseline="30000" dirty="0" smtClean="0">
                <a:solidFill>
                  <a:schemeClr val="tx1"/>
                </a:solidFill>
                <a:effectLst/>
                <a:latin typeface="Arial" pitchFamily="34" charset="0"/>
                <a:ea typeface="+mn-ea"/>
                <a:cs typeface="+mn-cs"/>
              </a:rPr>
              <a:t>78</a:t>
            </a:r>
            <a:r>
              <a:rPr lang="en-US" sz="1200" kern="1200" dirty="0" smtClean="0">
                <a:solidFill>
                  <a:schemeClr val="tx1"/>
                </a:solidFill>
                <a:effectLst/>
                <a:latin typeface="Arial" pitchFamily="34" charset="0"/>
                <a:ea typeface="+mn-ea"/>
                <a:cs typeface="+mn-cs"/>
              </a:rPr>
              <a:t>Kr isotope extraction. Both samples have been specially cleared from radioactive </a:t>
            </a:r>
            <a:r>
              <a:rPr lang="en-US" sz="1200" kern="1200" baseline="30000" dirty="0" smtClean="0">
                <a:solidFill>
                  <a:schemeClr val="tx1"/>
                </a:solidFill>
                <a:effectLst/>
                <a:latin typeface="Arial" pitchFamily="34" charset="0"/>
                <a:ea typeface="+mn-ea"/>
                <a:cs typeface="+mn-cs"/>
              </a:rPr>
              <a:t>85</a:t>
            </a:r>
            <a:r>
              <a:rPr lang="en-US" sz="1200" kern="1200" dirty="0" smtClean="0">
                <a:solidFill>
                  <a:schemeClr val="tx1"/>
                </a:solidFill>
                <a:effectLst/>
                <a:latin typeface="Arial" pitchFamily="34" charset="0"/>
                <a:ea typeface="+mn-ea"/>
                <a:cs typeface="+mn-cs"/>
              </a:rPr>
              <a:t>Kr, present in atmospheric krypton.</a:t>
            </a:r>
            <a:endParaRPr lang="ru-RU" sz="1200" kern="1200" dirty="0" smtClean="0">
              <a:solidFill>
                <a:schemeClr val="tx1"/>
              </a:solidFill>
              <a:effectLst/>
              <a:latin typeface="Arial" pitchFamily="34" charset="0"/>
              <a:ea typeface="+mn-ea"/>
              <a:cs typeface="+mn-cs"/>
            </a:endParaRPr>
          </a:p>
          <a:p>
            <a:endParaRPr lang="ru-RU" dirty="0" smtClean="0">
              <a:latin typeface="Arial" charset="0"/>
            </a:endParaRPr>
          </a:p>
        </p:txBody>
      </p:sp>
      <p:sp>
        <p:nvSpPr>
          <p:cNvPr id="266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B12DAB-0434-40CB-B448-4E2F24919400}" type="slidenum">
              <a:rPr lang="ru-RU" smtClean="0"/>
              <a:pPr eaLnBrk="1" hangingPunct="1"/>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The detector signals were passed from the anode wire to the charge-sensitive amplifier (CSA) directly attached to the high-voltage insulator. The CSA parameters have been optimized for transmission a signal with minimum distortions, and information on the of primary-ionization charge spatial distribution in its projection to the counter radius was fully represented in the pulse shape. After amplification in an auxiliary amplifier the pulses were collected by the LA-n20-12PCI digital oscilloscope. The oscilloscope, integrated with personal computer, records the pulse waveform as the numerical vector digitized with a frequency of 6.25 </a:t>
            </a:r>
            <a:r>
              <a:rPr lang="en-US" sz="1200" kern="1200" dirty="0" err="1" smtClean="0">
                <a:solidFill>
                  <a:schemeClr val="tx1"/>
                </a:solidFill>
                <a:effectLst/>
                <a:latin typeface="Arial" pitchFamily="34" charset="0"/>
                <a:ea typeface="+mn-ea"/>
                <a:cs typeface="+mn-cs"/>
              </a:rPr>
              <a:t>MHz.</a:t>
            </a:r>
            <a:r>
              <a:rPr lang="en-US" sz="1200" kern="1200" dirty="0" smtClean="0">
                <a:solidFill>
                  <a:schemeClr val="tx1"/>
                </a:solidFill>
                <a:effectLst/>
                <a:latin typeface="Arial" pitchFamily="34" charset="0"/>
                <a:ea typeface="+mn-ea"/>
                <a:cs typeface="+mn-cs"/>
              </a:rPr>
              <a:t> The length of the scanning frame is 1024 points (163.8 </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s) with a resolution of 160 ns,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50</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s is "prehistory" and ~</a:t>
            </a:r>
            <a:r>
              <a:rPr lang="en-US" sz="1200" i="1"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114</a:t>
            </a:r>
            <a:r>
              <a:rPr lang="en-US" sz="1200" i="1" kern="1200" dirty="0" smtClean="0">
                <a:solidFill>
                  <a:schemeClr val="tx1"/>
                </a:solidFill>
                <a:effectLst/>
                <a:latin typeface="Arial" pitchFamily="34" charset="0"/>
                <a:ea typeface="+mn-ea"/>
                <a:cs typeface="+mn-cs"/>
                <a:sym typeface="Symbol"/>
              </a:rPr>
              <a:t></a:t>
            </a:r>
            <a:r>
              <a:rPr lang="en-US" sz="1200" kern="1200" dirty="0" smtClean="0">
                <a:solidFill>
                  <a:schemeClr val="tx1"/>
                </a:solidFill>
                <a:effectLst/>
                <a:latin typeface="Arial" pitchFamily="34" charset="0"/>
                <a:ea typeface="+mn-ea"/>
                <a:cs typeface="+mn-cs"/>
              </a:rPr>
              <a:t>s is "history".</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Processing of digitized pulses in "offline" mode is carried out using the technique developed in this work. This technique rejects pulses of non-ionized nature, determines the type of event and its relative coordinate along the anode wire, and finally selects useful events according to chosen characteristics.</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8</a:t>
            </a:fld>
            <a:endParaRPr lang="ru-RU"/>
          </a:p>
        </p:txBody>
      </p:sp>
    </p:spTree>
    <p:extLst>
      <p:ext uri="{BB962C8B-B14F-4D97-AF65-F5344CB8AC3E}">
        <p14:creationId xmlns:p14="http://schemas.microsoft.com/office/powerpoint/2010/main" val="354495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Fig.  illustrates a model version of a shape of a current pulse </a:t>
            </a:r>
            <a:r>
              <a:rPr lang="en-US" sz="1200" i="1" kern="1200" dirty="0" smtClean="0">
                <a:solidFill>
                  <a:schemeClr val="tx1"/>
                </a:solidFill>
                <a:effectLst/>
                <a:latin typeface="Arial" pitchFamily="34" charset="0"/>
                <a:ea typeface="+mn-ea"/>
                <a:cs typeface="+mn-cs"/>
              </a:rPr>
              <a:t>i</a:t>
            </a:r>
            <a:r>
              <a:rPr lang="en-US" sz="1200" kern="1200" dirty="0" smtClean="0">
                <a:solidFill>
                  <a:schemeClr val="tx1"/>
                </a:solidFill>
                <a:effectLst/>
                <a:latin typeface="Arial" pitchFamily="34" charset="0"/>
                <a:ea typeface="+mn-ea"/>
                <a:cs typeface="+mn-cs"/>
              </a:rPr>
              <a:t>(</a:t>
            </a:r>
            <a:r>
              <a:rPr lang="en-US" sz="1200" i="1" kern="1200" dirty="0" smtClean="0">
                <a:solidFill>
                  <a:schemeClr val="tx1"/>
                </a:solidFill>
                <a:effectLst/>
                <a:latin typeface="Arial" pitchFamily="34" charset="0"/>
                <a:ea typeface="+mn-ea"/>
                <a:cs typeface="+mn-cs"/>
              </a:rPr>
              <a:t>t</a:t>
            </a:r>
            <a:r>
              <a:rPr lang="en-US" sz="1200" kern="1200" dirty="0" smtClean="0">
                <a:solidFill>
                  <a:schemeClr val="tx1"/>
                </a:solidFill>
                <a:effectLst/>
                <a:latin typeface="Arial" pitchFamily="34" charset="0"/>
                <a:ea typeface="+mn-ea"/>
                <a:cs typeface="+mn-cs"/>
              </a:rPr>
              <a:t>): (</a:t>
            </a:r>
            <a:r>
              <a:rPr lang="en-US" sz="1200" i="1" kern="1200" dirty="0" smtClean="0">
                <a:solidFill>
                  <a:schemeClr val="tx1"/>
                </a:solidFill>
                <a:effectLst/>
                <a:latin typeface="Arial" pitchFamily="34" charset="0"/>
                <a:ea typeface="+mn-ea"/>
                <a:cs typeface="+mn-cs"/>
              </a:rPr>
              <a:t>a</a:t>
            </a:r>
            <a:r>
              <a:rPr lang="en-US" sz="1200" kern="1200" dirty="0" smtClean="0">
                <a:solidFill>
                  <a:schemeClr val="tx1"/>
                </a:solidFill>
                <a:effectLst/>
                <a:latin typeface="Arial" pitchFamily="34" charset="0"/>
                <a:ea typeface="+mn-ea"/>
                <a:cs typeface="+mn-cs"/>
              </a:rPr>
              <a:t>) from LPC and corresponding to it CSA pulse (</a:t>
            </a:r>
            <a:r>
              <a:rPr lang="en-US" sz="1200" i="1" kern="1200" dirty="0" smtClean="0">
                <a:solidFill>
                  <a:schemeClr val="tx1"/>
                </a:solidFill>
                <a:effectLst/>
                <a:latin typeface="Arial" pitchFamily="34" charset="0"/>
                <a:ea typeface="+mn-ea"/>
                <a:cs typeface="+mn-cs"/>
              </a:rPr>
              <a:t>b</a:t>
            </a:r>
            <a:r>
              <a:rPr lang="en-US" sz="1200" kern="1200" dirty="0" smtClean="0">
                <a:solidFill>
                  <a:schemeClr val="tx1"/>
                </a:solidFill>
                <a:effectLst/>
                <a:latin typeface="Arial" pitchFamily="34" charset="0"/>
                <a:ea typeface="+mn-ea"/>
                <a:cs typeface="+mn-cs"/>
              </a:rPr>
              <a:t>) from three-point event expected from 2</a:t>
            </a:r>
            <a:r>
              <a:rPr lang="en-US" sz="1200" i="1" kern="1200" dirty="0" smtClean="0">
                <a:solidFill>
                  <a:schemeClr val="tx1"/>
                </a:solidFill>
                <a:effectLst/>
                <a:latin typeface="Arial" pitchFamily="34" charset="0"/>
                <a:ea typeface="+mn-ea"/>
                <a:cs typeface="+mn-cs"/>
              </a:rPr>
              <a:t>K</a:t>
            </a:r>
            <a:r>
              <a:rPr lang="en-US" sz="1200" kern="1200" dirty="0" smtClean="0">
                <a:solidFill>
                  <a:schemeClr val="tx1"/>
                </a:solidFill>
                <a:effectLst/>
                <a:latin typeface="Arial" pitchFamily="34" charset="0"/>
                <a:ea typeface="+mn-ea"/>
                <a:cs typeface="+mn-cs"/>
              </a:rPr>
              <a:t>-capture in case of registering two characteristic X-rays and a cascade of low energy Auger electrons. In Fig. ,in addition to the primary pulse there is a secondary pulse, smaller in amplitude, due to the photoelectrons knocked out of the copper case by photons produced in the electronic avalanches in the gas amplification process. </a:t>
            </a:r>
            <a:r>
              <a:rPr lang="en-US" sz="1200" kern="1200" dirty="0" err="1" smtClean="0">
                <a:solidFill>
                  <a:schemeClr val="tx1"/>
                </a:solidFill>
                <a:effectLst/>
                <a:latin typeface="Arial" pitchFamily="34" charset="0"/>
                <a:ea typeface="+mn-ea"/>
                <a:cs typeface="+mn-cs"/>
              </a:rPr>
              <a:t>Photoeffect</a:t>
            </a:r>
            <a:r>
              <a:rPr lang="en-US" sz="1200" kern="1200" dirty="0" smtClean="0">
                <a:solidFill>
                  <a:schemeClr val="tx1"/>
                </a:solidFill>
                <a:effectLst/>
                <a:latin typeface="Arial" pitchFamily="34" charset="0"/>
                <a:ea typeface="+mn-ea"/>
                <a:cs typeface="+mn-cs"/>
              </a:rPr>
              <a:t> on the cathode is probable enough because of absence of quenching additions in the krypton gas. The delay between pulse and after-pulse is determined by the total drift time of the electrons to move from the cathode to the anode. It presets the duration of the time interval to allocate totally any single event regardless of its primary ionization distribution over the LPC volume.</a:t>
            </a:r>
            <a:endParaRPr lang="ru-RU"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Also on </a:t>
            </a:r>
            <a:r>
              <a:rPr lang="en-US" sz="1200" kern="1200" dirty="0" err="1" smtClean="0">
                <a:solidFill>
                  <a:schemeClr val="tx1"/>
                </a:solidFill>
                <a:effectLst/>
                <a:latin typeface="Arial" pitchFamily="34" charset="0"/>
                <a:ea typeface="+mn-ea"/>
                <a:cs typeface="+mn-cs"/>
              </a:rPr>
              <a:t>pict</a:t>
            </a:r>
            <a:r>
              <a:rPr lang="en-US" sz="1200" kern="1200" dirty="0" smtClean="0">
                <a:solidFill>
                  <a:schemeClr val="tx1"/>
                </a:solidFill>
                <a:effectLst/>
                <a:latin typeface="Arial" pitchFamily="34" charset="0"/>
                <a:ea typeface="+mn-ea"/>
                <a:cs typeface="+mn-cs"/>
              </a:rPr>
              <a:t>. shown parameters of CSA pulse which has been used for separated useful (events with special parameters) event.</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9</a:t>
            </a:fld>
            <a:endParaRPr lang="ru-RU"/>
          </a:p>
        </p:txBody>
      </p:sp>
    </p:spTree>
    <p:extLst>
      <p:ext uri="{BB962C8B-B14F-4D97-AF65-F5344CB8AC3E}">
        <p14:creationId xmlns:p14="http://schemas.microsoft.com/office/powerpoint/2010/main" val="213945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On the  slide spectrum from 109Cd </a:t>
            </a:r>
            <a:r>
              <a:rPr lang="en-US" sz="1200" kern="1200" dirty="0" err="1" smtClean="0">
                <a:solidFill>
                  <a:schemeClr val="tx1"/>
                </a:solidFill>
                <a:effectLst/>
                <a:latin typeface="Arial" pitchFamily="34" charset="0"/>
                <a:ea typeface="+mn-ea"/>
                <a:cs typeface="+mn-cs"/>
              </a:rPr>
              <a:t>calibr</a:t>
            </a:r>
            <a:r>
              <a:rPr lang="en-US" sz="1200" kern="1200" dirty="0" smtClean="0">
                <a:solidFill>
                  <a:schemeClr val="tx1"/>
                </a:solidFill>
                <a:effectLst/>
                <a:latin typeface="Arial" pitchFamily="34" charset="0"/>
                <a:ea typeface="+mn-ea"/>
                <a:cs typeface="+mn-cs"/>
              </a:rPr>
              <a:t>. source and Amplitude distributions of energy deposits of  individual components   for two-point events from…</a:t>
            </a:r>
            <a:r>
              <a:rPr lang="en-US" sz="1200" b="1" i="1" u="sng" kern="120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Determining the parameters of individual components in a compound event, it is possible to perform energy calibration in the energy range-under-investigation and determine the energy resolution of single-point components which form multipoint event. The energy distributions of individual components of two-point events from the </a:t>
            </a:r>
            <a:r>
              <a:rPr lang="en-US" sz="1200" kern="1200" baseline="30000" dirty="0" smtClean="0">
                <a:solidFill>
                  <a:schemeClr val="tx1"/>
                </a:solidFill>
                <a:effectLst/>
                <a:latin typeface="Arial" pitchFamily="34" charset="0"/>
                <a:ea typeface="+mn-ea"/>
                <a:cs typeface="+mn-cs"/>
              </a:rPr>
              <a:t>81</a:t>
            </a:r>
            <a:r>
              <a:rPr lang="en-US" sz="1200" kern="1200" dirty="0" smtClean="0">
                <a:solidFill>
                  <a:schemeClr val="tx1"/>
                </a:solidFill>
                <a:effectLst/>
                <a:latin typeface="Arial" pitchFamily="34" charset="0"/>
                <a:ea typeface="+mn-ea"/>
                <a:cs typeface="+mn-cs"/>
              </a:rPr>
              <a:t>Kr and </a:t>
            </a:r>
            <a:r>
              <a:rPr lang="en-US" sz="1200" kern="1200" baseline="30000" dirty="0" smtClean="0">
                <a:solidFill>
                  <a:schemeClr val="tx1"/>
                </a:solidFill>
                <a:effectLst/>
                <a:latin typeface="Arial" pitchFamily="34" charset="0"/>
                <a:ea typeface="+mn-ea"/>
                <a:cs typeface="+mn-cs"/>
              </a:rPr>
              <a:t>109</a:t>
            </a:r>
            <a:r>
              <a:rPr lang="en-US" sz="1200" kern="1200" dirty="0" smtClean="0">
                <a:solidFill>
                  <a:schemeClr val="tx1"/>
                </a:solidFill>
                <a:effectLst/>
                <a:latin typeface="Arial" pitchFamily="34" charset="0"/>
                <a:ea typeface="+mn-ea"/>
                <a:cs typeface="+mn-cs"/>
              </a:rPr>
              <a:t>Cd sources are shown in Slaid.13 and 14, respectively</a:t>
            </a:r>
            <a:endParaRPr lang="ru-RU" sz="1200" kern="1200" dirty="0" smtClean="0">
              <a:solidFill>
                <a:schemeClr val="tx1"/>
              </a:solidFill>
              <a:effectLst/>
              <a:latin typeface="Arial"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23DD8CB-9DC9-4B93-A53C-5B31DE4E3454}" type="slidenum">
              <a:rPr lang="ru-RU" smtClean="0"/>
              <a:pPr>
                <a:defRPr/>
              </a:pPr>
              <a:t>12</a:t>
            </a:fld>
            <a:endParaRPr lang="ru-RU"/>
          </a:p>
        </p:txBody>
      </p:sp>
    </p:spTree>
    <p:extLst>
      <p:ext uri="{BB962C8B-B14F-4D97-AF65-F5344CB8AC3E}">
        <p14:creationId xmlns:p14="http://schemas.microsoft.com/office/powerpoint/2010/main" val="415989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B145F7-FCE1-4E3A-A2DF-6D8A6CEEE596}" type="slidenum">
              <a:rPr lang="ru-RU"/>
              <a:pPr>
                <a:defRPr/>
              </a:pPr>
              <a:t>‹#›</a:t>
            </a:fld>
            <a:endParaRPr lang="ru-RU"/>
          </a:p>
        </p:txBody>
      </p:sp>
    </p:spTree>
    <p:extLst>
      <p:ext uri="{BB962C8B-B14F-4D97-AF65-F5344CB8AC3E}">
        <p14:creationId xmlns:p14="http://schemas.microsoft.com/office/powerpoint/2010/main" val="178604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B299EF-BF3B-43FA-975B-4A51D24DB7CD}" type="slidenum">
              <a:rPr lang="ru-RU"/>
              <a:pPr>
                <a:defRPr/>
              </a:pPr>
              <a:t>‹#›</a:t>
            </a:fld>
            <a:endParaRPr lang="ru-RU"/>
          </a:p>
        </p:txBody>
      </p:sp>
    </p:spTree>
    <p:extLst>
      <p:ext uri="{BB962C8B-B14F-4D97-AF65-F5344CB8AC3E}">
        <p14:creationId xmlns:p14="http://schemas.microsoft.com/office/powerpoint/2010/main" val="69489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DEEEFD-5A23-415B-B43E-2D00357FC8D7}" type="slidenum">
              <a:rPr lang="ru-RU"/>
              <a:pPr>
                <a:defRPr/>
              </a:pPr>
              <a:t>‹#›</a:t>
            </a:fld>
            <a:endParaRPr lang="ru-RU"/>
          </a:p>
        </p:txBody>
      </p:sp>
    </p:spTree>
    <p:extLst>
      <p:ext uri="{BB962C8B-B14F-4D97-AF65-F5344CB8AC3E}">
        <p14:creationId xmlns:p14="http://schemas.microsoft.com/office/powerpoint/2010/main" val="148361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72BFE5E-1732-4CA7-AF11-140DF73ECFCB}" type="slidenum">
              <a:rPr lang="ru-RU"/>
              <a:pPr>
                <a:defRPr/>
              </a:pPr>
              <a:t>‹#›</a:t>
            </a:fld>
            <a:endParaRPr lang="ru-RU"/>
          </a:p>
        </p:txBody>
      </p:sp>
    </p:spTree>
    <p:extLst>
      <p:ext uri="{BB962C8B-B14F-4D97-AF65-F5344CB8AC3E}">
        <p14:creationId xmlns:p14="http://schemas.microsoft.com/office/powerpoint/2010/main" val="204827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D18DBC-6C5B-4913-B906-7A72F2C39494}" type="slidenum">
              <a:rPr lang="ru-RU"/>
              <a:pPr>
                <a:defRPr/>
              </a:pPr>
              <a:t>‹#›</a:t>
            </a:fld>
            <a:endParaRPr lang="ru-RU"/>
          </a:p>
        </p:txBody>
      </p:sp>
    </p:spTree>
    <p:extLst>
      <p:ext uri="{BB962C8B-B14F-4D97-AF65-F5344CB8AC3E}">
        <p14:creationId xmlns:p14="http://schemas.microsoft.com/office/powerpoint/2010/main" val="114400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E790499-71F2-4F62-BA95-474AFD93DFE4}" type="slidenum">
              <a:rPr lang="ru-RU"/>
              <a:pPr>
                <a:defRPr/>
              </a:pPr>
              <a:t>‹#›</a:t>
            </a:fld>
            <a:endParaRPr lang="ru-RU"/>
          </a:p>
        </p:txBody>
      </p:sp>
    </p:spTree>
    <p:extLst>
      <p:ext uri="{BB962C8B-B14F-4D97-AF65-F5344CB8AC3E}">
        <p14:creationId xmlns:p14="http://schemas.microsoft.com/office/powerpoint/2010/main" val="139088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CC94B7B-FD7B-450B-B80D-AD5AA284C29F}" type="slidenum">
              <a:rPr lang="ru-RU"/>
              <a:pPr>
                <a:defRPr/>
              </a:pPr>
              <a:t>‹#›</a:t>
            </a:fld>
            <a:endParaRPr lang="ru-RU"/>
          </a:p>
        </p:txBody>
      </p:sp>
    </p:spTree>
    <p:extLst>
      <p:ext uri="{BB962C8B-B14F-4D97-AF65-F5344CB8AC3E}">
        <p14:creationId xmlns:p14="http://schemas.microsoft.com/office/powerpoint/2010/main" val="381647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FA4761D5-D589-41E5-A070-1145B6D50ECE}" type="slidenum">
              <a:rPr lang="ru-RU" altLang="en-US"/>
              <a:pPr>
                <a:defRPr/>
              </a:pPr>
              <a:t>‹#›</a:t>
            </a:fld>
            <a:endParaRPr lang="ru-RU" altLang="en-US"/>
          </a:p>
        </p:txBody>
      </p:sp>
    </p:spTree>
    <p:extLst>
      <p:ext uri="{BB962C8B-B14F-4D97-AF65-F5344CB8AC3E}">
        <p14:creationId xmlns:p14="http://schemas.microsoft.com/office/powerpoint/2010/main" val="144749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49BE87-4B82-486E-9B33-45FD131CD469}" type="slidenum">
              <a:rPr lang="ru-RU"/>
              <a:pPr>
                <a:defRPr/>
              </a:pPr>
              <a:t>‹#›</a:t>
            </a:fld>
            <a:endParaRPr lang="ru-RU"/>
          </a:p>
        </p:txBody>
      </p:sp>
    </p:spTree>
    <p:extLst>
      <p:ext uri="{BB962C8B-B14F-4D97-AF65-F5344CB8AC3E}">
        <p14:creationId xmlns:p14="http://schemas.microsoft.com/office/powerpoint/2010/main" val="349250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812F270-3E5D-46C4-AE58-14EE2D4A4A45}" type="slidenum">
              <a:rPr lang="ru-RU"/>
              <a:pPr>
                <a:defRPr/>
              </a:pPr>
              <a:t>‹#›</a:t>
            </a:fld>
            <a:endParaRPr lang="ru-RU"/>
          </a:p>
        </p:txBody>
      </p:sp>
    </p:spTree>
    <p:extLst>
      <p:ext uri="{BB962C8B-B14F-4D97-AF65-F5344CB8AC3E}">
        <p14:creationId xmlns:p14="http://schemas.microsoft.com/office/powerpoint/2010/main" val="212725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6532816-F05F-40DE-8797-7B998D0C2F7A}" type="slidenum">
              <a:rPr lang="ru-RU"/>
              <a:pPr>
                <a:defRPr/>
              </a:pPr>
              <a:t>‹#›</a:t>
            </a:fld>
            <a:endParaRPr lang="ru-RU"/>
          </a:p>
        </p:txBody>
      </p:sp>
    </p:spTree>
    <p:extLst>
      <p:ext uri="{BB962C8B-B14F-4D97-AF65-F5344CB8AC3E}">
        <p14:creationId xmlns:p14="http://schemas.microsoft.com/office/powerpoint/2010/main" val="364018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0ED9BE1-AF36-40F4-A0B2-E0EFA00B0FAB}" type="slidenum">
              <a:rPr lang="ru-RU"/>
              <a:pPr>
                <a:defRPr/>
              </a:pPr>
              <a:t>‹#›</a:t>
            </a:fld>
            <a:endParaRPr lang="ru-RU"/>
          </a:p>
        </p:txBody>
      </p:sp>
    </p:spTree>
    <p:extLst>
      <p:ext uri="{BB962C8B-B14F-4D97-AF65-F5344CB8AC3E}">
        <p14:creationId xmlns:p14="http://schemas.microsoft.com/office/powerpoint/2010/main" val="228749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86D23EE-8669-4C56-9903-8BACBF73E17E}" type="slidenum">
              <a:rPr lang="ru-RU"/>
              <a:pPr>
                <a:defRPr/>
              </a:pPr>
              <a:t>‹#›</a:t>
            </a:fld>
            <a:endParaRPr lang="ru-RU"/>
          </a:p>
        </p:txBody>
      </p:sp>
    </p:spTree>
    <p:extLst>
      <p:ext uri="{BB962C8B-B14F-4D97-AF65-F5344CB8AC3E}">
        <p14:creationId xmlns:p14="http://schemas.microsoft.com/office/powerpoint/2010/main" val="331699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C1E661F-C930-4DD9-B453-95DBBF96C2E3}" type="slidenum">
              <a:rPr lang="ru-RU"/>
              <a:pPr>
                <a:defRPr/>
              </a:pPr>
              <a:t>‹#›</a:t>
            </a:fld>
            <a:endParaRPr lang="ru-RU"/>
          </a:p>
        </p:txBody>
      </p:sp>
    </p:spTree>
    <p:extLst>
      <p:ext uri="{BB962C8B-B14F-4D97-AF65-F5344CB8AC3E}">
        <p14:creationId xmlns:p14="http://schemas.microsoft.com/office/powerpoint/2010/main" val="13943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D7430B-9CA7-4677-810D-30C686768986}" type="slidenum">
              <a:rPr lang="ru-RU"/>
              <a:pPr>
                <a:defRPr/>
              </a:pPr>
              <a:t>‹#›</a:t>
            </a:fld>
            <a:endParaRPr lang="ru-RU"/>
          </a:p>
        </p:txBody>
      </p:sp>
    </p:spTree>
    <p:extLst>
      <p:ext uri="{BB962C8B-B14F-4D97-AF65-F5344CB8AC3E}">
        <p14:creationId xmlns:p14="http://schemas.microsoft.com/office/powerpoint/2010/main" val="355717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3B8D1F-5B67-45E5-BC66-DB9DD6D05E8B}" type="slidenum">
              <a:rPr lang="ru-RU"/>
              <a:pPr>
                <a:defRPr/>
              </a:pPr>
              <a:t>‹#›</a:t>
            </a:fld>
            <a:endParaRPr lang="ru-RU"/>
          </a:p>
        </p:txBody>
      </p:sp>
    </p:spTree>
    <p:extLst>
      <p:ext uri="{BB962C8B-B14F-4D97-AF65-F5344CB8AC3E}">
        <p14:creationId xmlns:p14="http://schemas.microsoft.com/office/powerpoint/2010/main" val="273656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7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ru-RU"/>
          </a:p>
        </p:txBody>
      </p:sp>
      <p:sp>
        <p:nvSpPr>
          <p:cNvPr id="207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ru-RU"/>
          </a:p>
        </p:txBody>
      </p:sp>
      <p:sp>
        <p:nvSpPr>
          <p:cNvPr id="207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6FF3D14-5631-4CC0-8F68-3E81ECD912B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0" y="404813"/>
            <a:ext cx="9144000" cy="1354137"/>
          </a:xfrm>
          <a:prstGeom prst="rect">
            <a:avLst/>
          </a:prstGeom>
          <a:noFill/>
          <a:ln w="9525">
            <a:noFill/>
            <a:miter lim="800000"/>
            <a:headEnd/>
            <a:tailEnd/>
          </a:ln>
          <a:effectLst/>
        </p:spPr>
        <p:txBody>
          <a:bodyPr>
            <a:spAutoFit/>
          </a:bodyPr>
          <a:lstStyle/>
          <a:p>
            <a:pPr algn="ctr">
              <a:spcBef>
                <a:spcPct val="50000"/>
              </a:spcBef>
              <a:defRPr/>
            </a:pPr>
            <a:endParaRPr lang="en-US" sz="2800" b="1" dirty="0">
              <a:effectLst>
                <a:outerShdw blurRad="38100" dist="38100" dir="2700000" algn="tl">
                  <a:srgbClr val="C0C0C0"/>
                </a:outerShdw>
              </a:effectLst>
              <a:latin typeface="Arial" pitchFamily="34" charset="0"/>
              <a:cs typeface="Arial" pitchFamily="34" charset="0"/>
            </a:endParaRPr>
          </a:p>
          <a:p>
            <a:pPr algn="ctr">
              <a:spcBef>
                <a:spcPct val="50000"/>
              </a:spcBef>
              <a:defRPr/>
            </a:pPr>
            <a:r>
              <a:rPr lang="ru-RU" sz="3600" dirty="0">
                <a:latin typeface="Arial" pitchFamily="34" charset="0"/>
                <a:cs typeface="Arial" pitchFamily="34" charset="0"/>
              </a:rPr>
              <a:t> </a:t>
            </a:r>
          </a:p>
        </p:txBody>
      </p:sp>
      <p:sp>
        <p:nvSpPr>
          <p:cNvPr id="2051" name="Text Box 12"/>
          <p:cNvSpPr txBox="1">
            <a:spLocks noChangeArrowheads="1"/>
          </p:cNvSpPr>
          <p:nvPr/>
        </p:nvSpPr>
        <p:spPr bwMode="auto">
          <a:xfrm>
            <a:off x="3543300" y="2800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2052" name="Rectangle 13"/>
          <p:cNvSpPr>
            <a:spLocks noChangeArrowheads="1"/>
          </p:cNvSpPr>
          <p:nvPr/>
        </p:nvSpPr>
        <p:spPr bwMode="auto">
          <a:xfrm>
            <a:off x="1692275" y="4941888"/>
            <a:ext cx="651351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ru-RU" sz="2800">
              <a:latin typeface="Times New Roman" pitchFamily="18" charset="0"/>
            </a:endParaRPr>
          </a:p>
          <a:p>
            <a:pPr marL="342900" indent="-342900" algn="ctr">
              <a:spcBef>
                <a:spcPct val="20000"/>
              </a:spcBef>
            </a:pPr>
            <a:endParaRPr lang="ru-RU" sz="2800">
              <a:latin typeface="Times New Roman" pitchFamily="18" charset="0"/>
            </a:endParaRPr>
          </a:p>
        </p:txBody>
      </p:sp>
      <p:sp>
        <p:nvSpPr>
          <p:cNvPr id="2053" name="Rectangle 13"/>
          <p:cNvSpPr>
            <a:spLocks noChangeArrowheads="1"/>
          </p:cNvSpPr>
          <p:nvPr/>
        </p:nvSpPr>
        <p:spPr bwMode="auto">
          <a:xfrm>
            <a:off x="1619250" y="4725988"/>
            <a:ext cx="651351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accent1"/>
              </a:buClr>
              <a:buSzPct val="65000"/>
              <a:buFont typeface="Wingdings" pitchFamily="2" charset="2"/>
              <a:buNone/>
            </a:pPr>
            <a:r>
              <a:rPr lang="en-US" sz="2400" i="1" dirty="0">
                <a:solidFill>
                  <a:schemeClr val="bg1"/>
                </a:solidFill>
                <a:latin typeface="Century Gothic" pitchFamily="34" charset="0"/>
              </a:rPr>
              <a:t>Vladimir Kazalov</a:t>
            </a:r>
          </a:p>
          <a:p>
            <a:pPr marL="342900" indent="-342900" algn="ctr">
              <a:spcBef>
                <a:spcPct val="20000"/>
              </a:spcBef>
              <a:buClr>
                <a:schemeClr val="accent1"/>
              </a:buClr>
              <a:buSzPct val="65000"/>
              <a:buFont typeface="Wingdings" pitchFamily="2" charset="2"/>
              <a:buNone/>
            </a:pPr>
            <a:r>
              <a:rPr lang="en-US" sz="2400" i="1" dirty="0" err="1">
                <a:solidFill>
                  <a:schemeClr val="bg1"/>
                </a:solidFill>
                <a:latin typeface="Century Gothic" pitchFamily="34" charset="0"/>
              </a:rPr>
              <a:t>Baksan</a:t>
            </a:r>
            <a:r>
              <a:rPr lang="en-US" sz="2400" i="1" dirty="0">
                <a:solidFill>
                  <a:schemeClr val="bg1"/>
                </a:solidFill>
                <a:latin typeface="Century Gothic" pitchFamily="34" charset="0"/>
              </a:rPr>
              <a:t> Neutrino Observatory</a:t>
            </a:r>
          </a:p>
          <a:p>
            <a:pPr marL="342900" indent="-342900" algn="ctr">
              <a:spcBef>
                <a:spcPct val="20000"/>
              </a:spcBef>
              <a:buClr>
                <a:schemeClr val="accent1"/>
              </a:buClr>
              <a:buSzPct val="65000"/>
              <a:buFont typeface="Wingdings" pitchFamily="2" charset="2"/>
              <a:buNone/>
            </a:pPr>
            <a:r>
              <a:rPr lang="en-US" sz="2400" i="1" dirty="0">
                <a:solidFill>
                  <a:schemeClr val="bg1"/>
                </a:solidFill>
                <a:latin typeface="Century Gothic" pitchFamily="34" charset="0"/>
              </a:rPr>
              <a:t>INR RAS</a:t>
            </a:r>
            <a:endParaRPr lang="ru-RU" sz="2400" i="1" dirty="0">
              <a:solidFill>
                <a:schemeClr val="bg1"/>
              </a:solidFill>
              <a:latin typeface="Century Gothic" pitchFamily="34" charset="0"/>
            </a:endParaRPr>
          </a:p>
        </p:txBody>
      </p:sp>
      <p:sp>
        <p:nvSpPr>
          <p:cNvPr id="8" name="TextBox 7"/>
          <p:cNvSpPr txBox="1"/>
          <p:nvPr/>
        </p:nvSpPr>
        <p:spPr>
          <a:xfrm>
            <a:off x="1214438" y="642938"/>
            <a:ext cx="7215187" cy="1323975"/>
          </a:xfrm>
          <a:prstGeom prst="rect">
            <a:avLst/>
          </a:prstGeom>
          <a:noFill/>
        </p:spPr>
        <p:txBody>
          <a:bodyPr>
            <a:spAutoFit/>
          </a:bodyPr>
          <a:lstStyle/>
          <a:p>
            <a:pPr algn="ctr">
              <a:spcBef>
                <a:spcPct val="50000"/>
              </a:spcBef>
              <a:defRPr/>
            </a:pPr>
            <a:r>
              <a:rPr lang="en-US" sz="3200" b="1" i="1" dirty="0">
                <a:solidFill>
                  <a:srgbClr val="CC00CC"/>
                </a:solidFill>
                <a:effectLst>
                  <a:outerShdw blurRad="38100" dist="38100" dir="2700000" algn="tl">
                    <a:srgbClr val="000000">
                      <a:alpha val="43137"/>
                    </a:srgbClr>
                  </a:outerShdw>
                </a:effectLst>
                <a:latin typeface="Bookman Old Style" pitchFamily="18" charset="0"/>
              </a:rPr>
              <a:t>S</a:t>
            </a:r>
            <a:r>
              <a:rPr lang="ru-RU" sz="3200" b="1" i="1" dirty="0">
                <a:solidFill>
                  <a:srgbClr val="CC00CC"/>
                </a:solidFill>
                <a:effectLst>
                  <a:outerShdw blurRad="38100" dist="38100" dir="2700000" algn="tl">
                    <a:srgbClr val="000000">
                      <a:alpha val="43137"/>
                    </a:srgbClr>
                  </a:outerShdw>
                </a:effectLst>
                <a:latin typeface="Bookman Old Style" pitchFamily="18" charset="0"/>
              </a:rPr>
              <a:t>earch </a:t>
            </a:r>
            <a:r>
              <a:rPr lang="en-US" sz="3200" b="1" i="1" dirty="0">
                <a:solidFill>
                  <a:srgbClr val="CC00CC"/>
                </a:solidFill>
                <a:effectLst>
                  <a:outerShdw blurRad="38100" dist="38100" dir="2700000" algn="tl">
                    <a:srgbClr val="000000">
                      <a:alpha val="43137"/>
                    </a:srgbClr>
                  </a:outerShdw>
                </a:effectLst>
                <a:latin typeface="Bookman Old Style" pitchFamily="18" charset="0"/>
              </a:rPr>
              <a:t>for</a:t>
            </a:r>
          </a:p>
          <a:p>
            <a:pPr algn="ctr">
              <a:spcBef>
                <a:spcPct val="50000"/>
              </a:spcBef>
              <a:defRPr/>
            </a:pPr>
            <a:r>
              <a:rPr lang="ru-RU" sz="3200" b="1" i="1" dirty="0">
                <a:solidFill>
                  <a:srgbClr val="CC00CC"/>
                </a:solidFill>
                <a:effectLst>
                  <a:outerShdw blurRad="38100" dist="38100" dir="2700000" algn="tl">
                    <a:srgbClr val="000000">
                      <a:alpha val="43137"/>
                    </a:srgbClr>
                  </a:outerShdw>
                </a:effectLst>
                <a:latin typeface="Bookman Old Style" pitchFamily="18" charset="0"/>
              </a:rPr>
              <a:t>2K(2</a:t>
            </a:r>
            <a:r>
              <a:rPr lang="ru-RU" sz="3200" b="1" i="1" dirty="0">
                <a:solidFill>
                  <a:srgbClr val="CC00CC"/>
                </a:solidFill>
                <a:effectLst>
                  <a:outerShdw blurRad="38100" dist="38100" dir="2700000" algn="tl">
                    <a:srgbClr val="000000">
                      <a:alpha val="43137"/>
                    </a:srgbClr>
                  </a:outerShdw>
                </a:effectLst>
                <a:latin typeface="Bookman Old Style" pitchFamily="18" charset="0"/>
                <a:sym typeface="Symbol" pitchFamily="18" charset="2"/>
              </a:rPr>
              <a:t></a:t>
            </a:r>
            <a:r>
              <a:rPr lang="ru-RU" sz="3200" b="1" i="1" dirty="0">
                <a:solidFill>
                  <a:srgbClr val="CC00CC"/>
                </a:solidFill>
                <a:effectLst>
                  <a:outerShdw blurRad="38100" dist="38100" dir="2700000" algn="tl">
                    <a:srgbClr val="000000">
                      <a:alpha val="43137"/>
                    </a:srgbClr>
                  </a:outerShdw>
                </a:effectLst>
                <a:latin typeface="Bookman Old Style" pitchFamily="18" charset="0"/>
              </a:rPr>
              <a:t>)-capture of </a:t>
            </a:r>
            <a:r>
              <a:rPr lang="en-US" sz="3200" b="1" i="1" baseline="30000" dirty="0">
                <a:solidFill>
                  <a:srgbClr val="CC00CC"/>
                </a:solidFill>
                <a:effectLst>
                  <a:outerShdw blurRad="38100" dist="38100" dir="2700000" algn="tl">
                    <a:srgbClr val="000000">
                      <a:alpha val="43137"/>
                    </a:srgbClr>
                  </a:outerShdw>
                </a:effectLst>
                <a:latin typeface="Bookman Old Style" pitchFamily="18" charset="0"/>
              </a:rPr>
              <a:t>78</a:t>
            </a:r>
            <a:r>
              <a:rPr lang="ru-RU" sz="3200" b="1" i="1" dirty="0">
                <a:solidFill>
                  <a:srgbClr val="CC00CC"/>
                </a:solidFill>
                <a:effectLst>
                  <a:outerShdw blurRad="38100" dist="38100" dir="2700000" algn="tl">
                    <a:srgbClr val="000000">
                      <a:alpha val="43137"/>
                    </a:srgbClr>
                  </a:outerShdw>
                </a:effectLst>
                <a:latin typeface="Bookman Old Style" pitchFamily="18" charset="0"/>
              </a:rPr>
              <a:t>Kr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648"/>
            <a:ext cx="8229600" cy="398016"/>
          </a:xfrm>
        </p:spPr>
        <p:txBody>
          <a:bodyPr/>
          <a:lstStyle/>
          <a:p>
            <a:r>
              <a:rPr lang="en-US" sz="1600" b="1" i="1" dirty="0" smtClean="0">
                <a:latin typeface="Bookman Old Style" pitchFamily="18" charset="0"/>
              </a:rPr>
              <a:t>Current pulse normalizing</a:t>
            </a:r>
            <a:endParaRPr lang="ru-RU" sz="1600" b="1" i="1" dirty="0">
              <a:latin typeface="Bookman Old Style"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500034" y="4098162"/>
            <a:ext cx="3383262" cy="264320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7107" name="Picture 3"/>
          <p:cNvPicPr>
            <a:picLocks noGrp="1" noChangeAspect="1" noChangeArrowheads="1"/>
          </p:cNvPicPr>
          <p:nvPr>
            <p:ph idx="1"/>
          </p:nvPr>
        </p:nvPicPr>
        <p:blipFill>
          <a:blip r:embed="rId3" cstate="print"/>
          <a:srcRect/>
          <a:stretch>
            <a:fillRect/>
          </a:stretch>
        </p:blipFill>
        <p:spPr bwMode="auto">
          <a:xfrm>
            <a:off x="4714876" y="4087904"/>
            <a:ext cx="3616630" cy="265346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Стрелка вправо 6"/>
          <p:cNvSpPr/>
          <p:nvPr/>
        </p:nvSpPr>
        <p:spPr>
          <a:xfrm>
            <a:off x="4071934" y="5159472"/>
            <a:ext cx="500066" cy="285752"/>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47109" name="Picture 5"/>
          <p:cNvPicPr>
            <a:picLocks noChangeAspect="1" noChangeArrowheads="1"/>
          </p:cNvPicPr>
          <p:nvPr/>
        </p:nvPicPr>
        <p:blipFill>
          <a:blip r:embed="rId4" cstate="print"/>
          <a:srcRect/>
          <a:stretch>
            <a:fillRect/>
          </a:stretch>
        </p:blipFill>
        <p:spPr bwMode="auto">
          <a:xfrm>
            <a:off x="3203848" y="2864507"/>
            <a:ext cx="2304256" cy="114055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Прямоугольник 2"/>
          <p:cNvSpPr/>
          <p:nvPr/>
        </p:nvSpPr>
        <p:spPr>
          <a:xfrm>
            <a:off x="251520" y="369724"/>
            <a:ext cx="8424936" cy="2492990"/>
          </a:xfrm>
          <a:prstGeom prst="rect">
            <a:avLst/>
          </a:prstGeom>
        </p:spPr>
        <p:txBody>
          <a:bodyPr wrap="square">
            <a:spAutoFit/>
          </a:bodyPr>
          <a:lstStyle/>
          <a:p>
            <a:pPr algn="ctr"/>
            <a:r>
              <a:rPr lang="en-US" sz="1200" b="1" i="1" dirty="0" smtClean="0">
                <a:solidFill>
                  <a:schemeClr val="accent2"/>
                </a:solidFill>
                <a:latin typeface="Bookman Old Style" pitchFamily="18" charset="0"/>
              </a:rPr>
              <a:t>The </a:t>
            </a:r>
            <a:r>
              <a:rPr lang="en-US" sz="1200" b="1" i="1" dirty="0">
                <a:solidFill>
                  <a:schemeClr val="accent2"/>
                </a:solidFill>
                <a:latin typeface="Bookman Old Style" pitchFamily="18" charset="0"/>
              </a:rPr>
              <a:t>current signal </a:t>
            </a:r>
            <a:r>
              <a:rPr lang="en-US" sz="1200" b="1" i="1" dirty="0" smtClean="0">
                <a:solidFill>
                  <a:schemeClr val="accent2"/>
                </a:solidFill>
                <a:latin typeface="Bookman Old Style" pitchFamily="18" charset="0"/>
              </a:rPr>
              <a:t>produced as a result of gas amplification has </a:t>
            </a:r>
            <a:r>
              <a:rPr lang="en-US" sz="1200" b="1" i="1" dirty="0">
                <a:solidFill>
                  <a:schemeClr val="accent2"/>
                </a:solidFill>
                <a:latin typeface="Bookman Old Style" pitchFamily="18" charset="0"/>
              </a:rPr>
              <a:t>an asymmetric </a:t>
            </a:r>
            <a:r>
              <a:rPr lang="en-US" sz="1200" b="1" i="1" dirty="0" smtClean="0">
                <a:solidFill>
                  <a:schemeClr val="accent2"/>
                </a:solidFill>
                <a:latin typeface="Bookman Old Style" pitchFamily="18" charset="0"/>
              </a:rPr>
              <a:t>form. </a:t>
            </a:r>
          </a:p>
          <a:p>
            <a:pPr indent="180975" algn="just"/>
            <a:r>
              <a:rPr lang="en-US" sz="1200" b="1" i="1" dirty="0" smtClean="0">
                <a:solidFill>
                  <a:schemeClr val="accent2"/>
                </a:solidFill>
                <a:latin typeface="Bookman Old Style" pitchFamily="18" charset="0"/>
              </a:rPr>
              <a:t>The </a:t>
            </a:r>
            <a:r>
              <a:rPr lang="en-US" sz="1200" b="1" i="1" dirty="0">
                <a:solidFill>
                  <a:schemeClr val="accent2"/>
                </a:solidFill>
                <a:latin typeface="Bookman Old Style" pitchFamily="18" charset="0"/>
              </a:rPr>
              <a:t>output pulse shape is defined by the superposition of induced charges from single electron avalanches distributed in time and intensity according to: the shape of the current pulse from primary ionization electrons, the shape of a pulse from an individual avalanche, and a finite time of the CSA self-discharge. The last two parameters are responsible for the asymmetry of the output current pulse. The output current pulse can be transformed to a symmetric shape by taking into account the analytical dependence of the amplitude of the output voltage pulse generated by a point (in projection onto the radius at the boundary of the gas amplification region) group of primary ionization electrons as a function of time and discharge constant of the output storage </a:t>
            </a:r>
            <a:r>
              <a:rPr lang="en-US" sz="1200" b="1" i="1" dirty="0" smtClean="0">
                <a:solidFill>
                  <a:schemeClr val="accent2"/>
                </a:solidFill>
                <a:latin typeface="Bookman Old Style" pitchFamily="18" charset="0"/>
              </a:rPr>
              <a:t>capacitor.</a:t>
            </a:r>
            <a:r>
              <a:rPr lang="en-US" sz="1200" dirty="0" smtClean="0"/>
              <a:t>              </a:t>
            </a:r>
          </a:p>
          <a:p>
            <a:pPr indent="180975" algn="just"/>
            <a:r>
              <a:rPr lang="en-US" sz="1200" b="1" i="1" dirty="0" smtClean="0">
                <a:solidFill>
                  <a:schemeClr val="accent2"/>
                </a:solidFill>
                <a:latin typeface="Bookman Old Style" pitchFamily="18" charset="0"/>
              </a:rPr>
              <a:t>The </a:t>
            </a:r>
            <a:r>
              <a:rPr lang="en-US" sz="1200" b="1" i="1" dirty="0">
                <a:solidFill>
                  <a:schemeClr val="accent2"/>
                </a:solidFill>
                <a:latin typeface="Bookman Old Style" pitchFamily="18" charset="0"/>
              </a:rPr>
              <a:t>obtained form of a signal one can describe by a set of Gaussian curves and thus determine the charge that was deposited in separate components of a multipoint event. The calculated area of an individual Gaussian should correspond to the charge (energy) of the corresponding point-like ionization.</a:t>
            </a:r>
            <a:endParaRPr lang="ru-RU" sz="1200" b="1" i="1" dirty="0">
              <a:solidFill>
                <a:schemeClr val="accent2"/>
              </a:solidFill>
              <a:latin typeface="Bookman Old Style" pitchFamily="18" charset="0"/>
            </a:endParaRPr>
          </a:p>
        </p:txBody>
      </p:sp>
    </p:spTree>
    <p:extLst>
      <p:ext uri="{BB962C8B-B14F-4D97-AF65-F5344CB8AC3E}">
        <p14:creationId xmlns:p14="http://schemas.microsoft.com/office/powerpoint/2010/main" val="379583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1943943"/>
          </a:xfrm>
        </p:spPr>
        <p:txBody>
          <a:bodyPr/>
          <a:lstStyle/>
          <a:p>
            <a:pPr algn="just">
              <a:defRPr/>
            </a:pPr>
            <a:r>
              <a:rPr lang="en-US" sz="1400" b="1" i="1" dirty="0">
                <a:effectLst>
                  <a:outerShdw blurRad="38100" dist="38100" dir="2700000" algn="tl">
                    <a:srgbClr val="000000">
                      <a:alpha val="43137"/>
                    </a:srgbClr>
                  </a:outerShdw>
                </a:effectLst>
                <a:latin typeface="Bookman Old Style" pitchFamily="18" charset="0"/>
              </a:rPr>
              <a:t>Examples of pulses </a:t>
            </a:r>
            <a:r>
              <a:rPr lang="en-US" sz="1400" b="1" i="1" dirty="0" smtClean="0">
                <a:effectLst>
                  <a:outerShdw blurRad="38100" dist="38100" dir="2700000" algn="tl">
                    <a:srgbClr val="000000">
                      <a:alpha val="43137"/>
                    </a:srgbClr>
                  </a:outerShdw>
                </a:effectLst>
                <a:latin typeface="Bookman Old Style" pitchFamily="18" charset="0"/>
              </a:rPr>
              <a:t>(dark  </a:t>
            </a:r>
            <a:r>
              <a:rPr lang="en-US" sz="1400" b="1" i="1" dirty="0">
                <a:effectLst>
                  <a:outerShdw blurRad="38100" dist="38100" dir="2700000" algn="tl">
                    <a:srgbClr val="000000">
                      <a:alpha val="43137"/>
                    </a:srgbClr>
                  </a:outerShdw>
                </a:effectLst>
                <a:latin typeface="Bookman Old Style" pitchFamily="18" charset="0"/>
              </a:rPr>
              <a:t>lines) of two types of events: (a) for </a:t>
            </a:r>
            <a:r>
              <a:rPr lang="en-US" sz="1400" b="1" i="1" dirty="0" err="1">
                <a:effectLst>
                  <a:outerShdw blurRad="38100" dist="38100" dir="2700000" algn="tl">
                    <a:srgbClr val="000000">
                      <a:alpha val="43137"/>
                    </a:srgbClr>
                  </a:outerShdw>
                </a:effectLst>
                <a:latin typeface="Bookman Old Style" pitchFamily="18" charset="0"/>
              </a:rPr>
              <a:t>photoabsorption</a:t>
            </a:r>
            <a:r>
              <a:rPr lang="en-US" sz="1400" b="1" i="1" dirty="0">
                <a:effectLst>
                  <a:outerShdw blurRad="38100" dist="38100" dir="2700000" algn="tl">
                    <a:srgbClr val="000000">
                      <a:alpha val="43137"/>
                    </a:srgbClr>
                  </a:outerShdw>
                </a:effectLst>
                <a:latin typeface="Bookman Old Style" pitchFamily="18" charset="0"/>
              </a:rPr>
              <a:t> of an 88-keV photon with an escape of electrons only (a single-point event), (b) simultaneous escape of a 12.6-keV characteristic photon </a:t>
            </a:r>
            <a:r>
              <a:rPr lang="en-US" sz="1400" b="1" i="1" dirty="0" smtClean="0">
                <a:effectLst>
                  <a:outerShdw blurRad="38100" dist="38100" dir="2700000" algn="tl">
                    <a:srgbClr val="000000">
                      <a:alpha val="43137"/>
                    </a:srgbClr>
                  </a:outerShdw>
                </a:effectLst>
                <a:latin typeface="Bookman Old Style" pitchFamily="18" charset="0"/>
              </a:rPr>
              <a:t>Kr </a:t>
            </a:r>
            <a:r>
              <a:rPr lang="en-US" sz="1400" b="1" i="1" dirty="0">
                <a:effectLst>
                  <a:outerShdw blurRad="38100" dist="38100" dir="2700000" algn="tl">
                    <a:srgbClr val="000000">
                      <a:alpha val="43137"/>
                    </a:srgbClr>
                  </a:outerShdw>
                </a:effectLst>
                <a:latin typeface="Bookman Old Style" pitchFamily="18" charset="0"/>
              </a:rPr>
              <a:t>and a photoelectron </a:t>
            </a:r>
            <a:r>
              <a:rPr lang="en-US" sz="1400" b="1" i="1" dirty="0" smtClean="0">
                <a:effectLst>
                  <a:outerShdw blurRad="38100" dist="38100" dir="2700000" algn="tl">
                    <a:srgbClr val="000000">
                      <a:alpha val="43137"/>
                    </a:srgbClr>
                  </a:outerShdw>
                </a:effectLst>
                <a:latin typeface="Bookman Old Style" pitchFamily="18" charset="0"/>
              </a:rPr>
              <a:t>[88.0 keV-12.6 </a:t>
            </a:r>
            <a:r>
              <a:rPr lang="en-US" sz="1400" b="1" i="1" dirty="0" err="1">
                <a:effectLst>
                  <a:outerShdw blurRad="38100" dist="38100" dir="2700000" algn="tl">
                    <a:srgbClr val="000000">
                      <a:alpha val="43137"/>
                    </a:srgbClr>
                  </a:outerShdw>
                </a:effectLst>
                <a:latin typeface="Bookman Old Style" pitchFamily="18" charset="0"/>
              </a:rPr>
              <a:t>keV</a:t>
            </a:r>
            <a:r>
              <a:rPr lang="en-US" sz="1400" b="1" i="1" dirty="0">
                <a:effectLst>
                  <a:outerShdw blurRad="38100" dist="38100" dir="2700000" algn="tl">
                    <a:srgbClr val="000000">
                      <a:alpha val="43137"/>
                    </a:srgbClr>
                  </a:outerShdw>
                </a:effectLst>
                <a:latin typeface="Bookman Old Style" pitchFamily="18" charset="0"/>
              </a:rPr>
              <a:t> = 75.4 </a:t>
            </a:r>
            <a:r>
              <a:rPr lang="en-US" sz="1400" b="1" i="1" dirty="0" err="1">
                <a:effectLst>
                  <a:outerShdw blurRad="38100" dist="38100" dir="2700000" algn="tl">
                    <a:srgbClr val="000000">
                      <a:alpha val="43137"/>
                    </a:srgbClr>
                  </a:outerShdw>
                </a:effectLst>
                <a:latin typeface="Bookman Old Style" pitchFamily="18" charset="0"/>
              </a:rPr>
              <a:t>keV</a:t>
            </a:r>
            <a:r>
              <a:rPr lang="en-US" sz="1400" b="1" i="1" dirty="0">
                <a:effectLst>
                  <a:outerShdw blurRad="38100" dist="38100" dir="2700000" algn="tl">
                    <a:srgbClr val="000000">
                      <a:alpha val="43137"/>
                    </a:srgbClr>
                  </a:outerShdw>
                </a:effectLst>
                <a:latin typeface="Bookman Old Style" pitchFamily="18" charset="0"/>
              </a:rPr>
              <a:t> (a two-point event</a:t>
            </a:r>
            <a:r>
              <a:rPr lang="en-US" sz="1400" b="1" i="1" dirty="0" smtClean="0">
                <a:effectLst>
                  <a:outerShdw blurRad="38100" dist="38100" dir="2700000" algn="tl">
                    <a:srgbClr val="000000">
                      <a:alpha val="43137"/>
                    </a:srgbClr>
                  </a:outerShdw>
                </a:effectLst>
                <a:latin typeface="Bookman Old Style" pitchFamily="18" charset="0"/>
              </a:rPr>
              <a:t>)]. </a:t>
            </a:r>
            <a:r>
              <a:rPr lang="en-US" sz="1400" b="1" i="1" dirty="0">
                <a:effectLst>
                  <a:outerShdw blurRad="38100" dist="38100" dir="2700000" algn="tl">
                    <a:srgbClr val="000000">
                      <a:alpha val="43137"/>
                    </a:srgbClr>
                  </a:outerShdw>
                </a:effectLst>
                <a:latin typeface="Bookman Old Style" pitchFamily="18" charset="0"/>
              </a:rPr>
              <a:t>The calculated, area-normalized current pulses of primary ionization electrons are shown with </a:t>
            </a:r>
            <a:r>
              <a:rPr lang="en-US" sz="1400" b="1" i="1" dirty="0" smtClean="0">
                <a:effectLst>
                  <a:outerShdw blurRad="38100" dist="38100" dir="2700000" algn="tl">
                    <a:srgbClr val="000000">
                      <a:alpha val="43137"/>
                    </a:srgbClr>
                  </a:outerShdw>
                </a:effectLst>
                <a:latin typeface="Bookman Old Style" pitchFamily="18" charset="0"/>
              </a:rPr>
              <a:t>light </a:t>
            </a:r>
            <a:r>
              <a:rPr lang="en-US" sz="1400" b="1" i="1" dirty="0">
                <a:effectLst>
                  <a:outerShdw blurRad="38100" dist="38100" dir="2700000" algn="tl">
                    <a:srgbClr val="000000">
                      <a:alpha val="43137"/>
                    </a:srgbClr>
                  </a:outerShdw>
                </a:effectLst>
                <a:latin typeface="Bookman Old Style" pitchFamily="18" charset="0"/>
              </a:rPr>
              <a:t>lines in Figs. </a:t>
            </a:r>
            <a:r>
              <a:rPr lang="en-US" sz="1400" b="1" i="1" dirty="0" smtClean="0">
                <a:effectLst>
                  <a:outerShdw blurRad="38100" dist="38100" dir="2700000" algn="tl">
                    <a:srgbClr val="000000">
                      <a:alpha val="43137"/>
                    </a:srgbClr>
                  </a:outerShdw>
                </a:effectLst>
                <a:latin typeface="Bookman Old Style" pitchFamily="18" charset="0"/>
              </a:rPr>
              <a:t>c </a:t>
            </a:r>
            <a:r>
              <a:rPr lang="en-US" sz="1400" b="1" i="1" dirty="0">
                <a:effectLst>
                  <a:outerShdw blurRad="38100" dist="38100" dir="2700000" algn="tl">
                    <a:srgbClr val="000000">
                      <a:alpha val="43137"/>
                    </a:srgbClr>
                  </a:outerShdw>
                </a:effectLst>
                <a:latin typeface="Bookman Old Style" pitchFamily="18" charset="0"/>
              </a:rPr>
              <a:t>and </a:t>
            </a:r>
            <a:r>
              <a:rPr lang="en-US" sz="1400" b="1" i="1" dirty="0" smtClean="0">
                <a:effectLst>
                  <a:outerShdw blurRad="38100" dist="38100" dir="2700000" algn="tl">
                    <a:srgbClr val="000000">
                      <a:alpha val="43137"/>
                    </a:srgbClr>
                  </a:outerShdw>
                </a:effectLst>
                <a:latin typeface="Bookman Old Style" pitchFamily="18" charset="0"/>
              </a:rPr>
              <a:t> d</a:t>
            </a:r>
            <a:r>
              <a:rPr lang="en-US" sz="1400" b="1" i="1" dirty="0">
                <a:effectLst>
                  <a:outerShdw blurRad="38100" dist="38100" dir="2700000" algn="tl">
                    <a:srgbClr val="000000">
                      <a:alpha val="43137"/>
                    </a:srgbClr>
                  </a:outerShdw>
                </a:effectLst>
                <a:latin typeface="Bookman Old Style" pitchFamily="18" charset="0"/>
              </a:rPr>
              <a:t>, while the respective voltage (charge) pulses obtained by integrating these current pulses are depicted with </a:t>
            </a:r>
            <a:r>
              <a:rPr lang="en-US" sz="1400" b="1" i="1" dirty="0" smtClean="0">
                <a:effectLst>
                  <a:outerShdw blurRad="38100" dist="38100" dir="2700000" algn="tl">
                    <a:srgbClr val="000000">
                      <a:alpha val="43137"/>
                    </a:srgbClr>
                  </a:outerShdw>
                </a:effectLst>
                <a:latin typeface="Bookman Old Style" pitchFamily="18" charset="0"/>
              </a:rPr>
              <a:t>light </a:t>
            </a:r>
            <a:r>
              <a:rPr lang="en-US" sz="1400" b="1" i="1" dirty="0">
                <a:effectLst>
                  <a:outerShdw blurRad="38100" dist="38100" dir="2700000" algn="tl">
                    <a:srgbClr val="000000">
                      <a:alpha val="43137"/>
                    </a:srgbClr>
                  </a:outerShdw>
                </a:effectLst>
                <a:latin typeface="Bookman Old Style" pitchFamily="18" charset="0"/>
              </a:rPr>
              <a:t>lines in Figs. </a:t>
            </a:r>
            <a:r>
              <a:rPr lang="en-US" sz="1400" b="1" i="1" dirty="0" smtClean="0">
                <a:effectLst>
                  <a:outerShdw blurRad="38100" dist="38100" dir="2700000" algn="tl">
                    <a:srgbClr val="000000">
                      <a:alpha val="43137"/>
                    </a:srgbClr>
                  </a:outerShdw>
                </a:effectLst>
                <a:latin typeface="Bookman Old Style" pitchFamily="18" charset="0"/>
              </a:rPr>
              <a:t> a </a:t>
            </a:r>
            <a:r>
              <a:rPr lang="en-US" sz="1400" b="1" i="1" dirty="0">
                <a:effectLst>
                  <a:outerShdw blurRad="38100" dist="38100" dir="2700000" algn="tl">
                    <a:srgbClr val="000000">
                      <a:alpha val="43137"/>
                    </a:srgbClr>
                  </a:outerShdw>
                </a:effectLst>
                <a:latin typeface="Bookman Old Style" pitchFamily="18" charset="0"/>
              </a:rPr>
              <a:t>and </a:t>
            </a:r>
            <a:r>
              <a:rPr lang="en-US" sz="1400" b="1" i="1" dirty="0" smtClean="0">
                <a:effectLst>
                  <a:outerShdw blurRad="38100" dist="38100" dir="2700000" algn="tl">
                    <a:srgbClr val="000000">
                      <a:alpha val="43137"/>
                    </a:srgbClr>
                  </a:outerShdw>
                </a:effectLst>
                <a:latin typeface="Bookman Old Style" pitchFamily="18" charset="0"/>
              </a:rPr>
              <a:t>b</a:t>
            </a:r>
            <a:r>
              <a:rPr lang="en-US" sz="1400" b="1" i="1" dirty="0">
                <a:effectLst>
                  <a:outerShdw blurRad="38100" dist="38100" dir="2700000" algn="tl">
                    <a:srgbClr val="000000">
                      <a:alpha val="43137"/>
                    </a:srgbClr>
                  </a:outerShdw>
                </a:effectLst>
                <a:latin typeface="Bookman Old Style" pitchFamily="18" charset="0"/>
              </a:rPr>
              <a:t>.</a:t>
            </a:r>
            <a:endParaRPr lang="ru-RU" sz="1400" b="1" i="1" dirty="0">
              <a:effectLst>
                <a:outerShdw blurRad="38100" dist="38100" dir="2700000" algn="tl">
                  <a:srgbClr val="000000">
                    <a:alpha val="43137"/>
                  </a:srgbClr>
                </a:outerShdw>
              </a:effectLst>
              <a:latin typeface="Bookman Old Style" pitchFamily="18" charset="0"/>
            </a:endParaRPr>
          </a:p>
        </p:txBody>
      </p:sp>
      <p:pic>
        <p:nvPicPr>
          <p:cNvPr id="17412" name="Picture 2"/>
          <p:cNvPicPr>
            <a:picLocks noGrp="1" noChangeAspect="1" noChangeArrowheads="1"/>
          </p:cNvPicPr>
          <p:nvPr>
            <p:ph idx="1"/>
          </p:nvPr>
        </p:nvPicPr>
        <p:blipFill>
          <a:blip r:embed="rId3" cstate="print"/>
          <a:srcRect/>
          <a:stretch>
            <a:fillRect/>
          </a:stretch>
        </p:blipFill>
        <p:spPr>
          <a:xfrm>
            <a:off x="1547664" y="2086288"/>
            <a:ext cx="6593036" cy="443833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1997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4725144"/>
            <a:ext cx="4248150" cy="1295400"/>
          </a:xfrm>
          <a:ln>
            <a:noFill/>
          </a:ln>
          <a:effectLst/>
          <a:scene3d>
            <a:camera prst="orthographicFront">
              <a:rot lat="0" lon="0" rev="0"/>
            </a:camera>
            <a:lightRig rig="chilly" dir="t">
              <a:rot lat="0" lon="0" rev="18480000"/>
            </a:lightRig>
          </a:scene3d>
          <a:sp3d prstMaterial="clear">
            <a:bevelT h="63500"/>
          </a:sp3d>
        </p:spPr>
        <p:txBody>
          <a:bodyPr/>
          <a:lstStyle/>
          <a:p>
            <a:pPr algn="just">
              <a:defRPr/>
            </a:pPr>
            <a:r>
              <a:rPr lang="en-US" sz="1600" i="1" dirty="0">
                <a:solidFill>
                  <a:srgbClr val="002060"/>
                </a:solidFill>
                <a:latin typeface="Bookman Old Style" pitchFamily="18" charset="0"/>
              </a:rPr>
              <a:t>Amplitude distributions of energy deposits </a:t>
            </a:r>
            <a:r>
              <a:rPr lang="en-US" sz="1600" i="1" dirty="0" smtClean="0">
                <a:solidFill>
                  <a:srgbClr val="002060"/>
                </a:solidFill>
                <a:latin typeface="Bookman Old Style" pitchFamily="18" charset="0"/>
              </a:rPr>
              <a:t>of  </a:t>
            </a:r>
            <a:r>
              <a:rPr lang="en-US" sz="1600" i="1" dirty="0">
                <a:solidFill>
                  <a:srgbClr val="002060"/>
                </a:solidFill>
                <a:latin typeface="Bookman Old Style" pitchFamily="18" charset="0"/>
              </a:rPr>
              <a:t>individual components </a:t>
            </a:r>
            <a:r>
              <a:rPr lang="en-US" sz="1600" i="1" dirty="0" smtClean="0">
                <a:solidFill>
                  <a:srgbClr val="002060"/>
                </a:solidFill>
                <a:latin typeface="Bookman Old Style" pitchFamily="18" charset="0"/>
              </a:rPr>
              <a:t>for </a:t>
            </a:r>
            <a:r>
              <a:rPr lang="en-US" sz="1600" i="1" dirty="0">
                <a:solidFill>
                  <a:srgbClr val="002060"/>
                </a:solidFill>
                <a:latin typeface="Bookman Old Style" pitchFamily="18" charset="0"/>
              </a:rPr>
              <a:t>two-point events from the source placed in the middle of the LPC length </a:t>
            </a:r>
            <a:r>
              <a:rPr lang="en-US" sz="1600" i="1" dirty="0" smtClean="0">
                <a:solidFill>
                  <a:srgbClr val="002060"/>
                </a:solidFill>
                <a:latin typeface="Bookman Old Style" pitchFamily="18" charset="0"/>
              </a:rPr>
              <a:t>(</a:t>
            </a:r>
            <a:r>
              <a:rPr lang="en-US" sz="1600" i="1" baseline="30000" dirty="0" smtClean="0">
                <a:solidFill>
                  <a:srgbClr val="002060"/>
                </a:solidFill>
                <a:latin typeface="Bookman Old Style" pitchFamily="18" charset="0"/>
              </a:rPr>
              <a:t>109</a:t>
            </a:r>
            <a:r>
              <a:rPr lang="en-US" sz="1600" i="1" dirty="0" smtClean="0">
                <a:solidFill>
                  <a:srgbClr val="002060"/>
                </a:solidFill>
                <a:latin typeface="Bookman Old Style" pitchFamily="18" charset="0"/>
              </a:rPr>
              <a:t>Cd</a:t>
            </a:r>
            <a:r>
              <a:rPr lang="en-US" sz="1600" i="1" dirty="0">
                <a:solidFill>
                  <a:srgbClr val="002060"/>
                </a:solidFill>
                <a:latin typeface="Bookman Old Style" pitchFamily="18" charset="0"/>
              </a:rPr>
              <a:t>).</a:t>
            </a:r>
            <a:endParaRPr lang="ru-RU" sz="1600" i="1" dirty="0">
              <a:solidFill>
                <a:srgbClr val="002060"/>
              </a:solidFill>
              <a:latin typeface="Bookman Old Style" pitchFamily="18" charset="0"/>
            </a:endParaRPr>
          </a:p>
        </p:txBody>
      </p:sp>
      <p:pic>
        <p:nvPicPr>
          <p:cNvPr id="18436" name="Picture 3"/>
          <p:cNvPicPr>
            <a:picLocks noChangeAspect="1" noChangeArrowheads="1"/>
          </p:cNvPicPr>
          <p:nvPr/>
        </p:nvPicPr>
        <p:blipFill>
          <a:blip r:embed="rId3" cstate="print"/>
          <a:srcRect l="1653"/>
          <a:stretch>
            <a:fillRect/>
          </a:stretch>
        </p:blipFill>
        <p:spPr bwMode="auto">
          <a:xfrm>
            <a:off x="4559835" y="260350"/>
            <a:ext cx="4266665" cy="424877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437" name="Picture 4"/>
          <p:cNvPicPr>
            <a:picLocks noGrp="1" noChangeAspect="1" noChangeArrowheads="1"/>
          </p:cNvPicPr>
          <p:nvPr>
            <p:ph idx="1"/>
          </p:nvPr>
        </p:nvPicPr>
        <p:blipFill>
          <a:blip r:embed="rId4" cstate="print"/>
          <a:srcRect r="3461"/>
          <a:stretch>
            <a:fillRect/>
          </a:stretch>
        </p:blipFill>
        <p:spPr>
          <a:xfrm>
            <a:off x="323850" y="2636838"/>
            <a:ext cx="3951288" cy="345598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438" name="Прямоугольник 8"/>
          <p:cNvSpPr>
            <a:spLocks noChangeArrowheads="1"/>
          </p:cNvSpPr>
          <p:nvPr/>
        </p:nvSpPr>
        <p:spPr bwMode="auto">
          <a:xfrm>
            <a:off x="468313" y="260350"/>
            <a:ext cx="3743325" cy="181588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just"/>
            <a:r>
              <a:rPr lang="en-US" sz="1600" i="1" dirty="0">
                <a:solidFill>
                  <a:srgbClr val="800000"/>
                </a:solidFill>
                <a:latin typeface="Bookman Old Style" pitchFamily="18" charset="0"/>
              </a:rPr>
              <a:t>Pulse amplitude spectrum from the external </a:t>
            </a:r>
            <a:r>
              <a:rPr lang="en-US" sz="1600" i="1" baseline="30000" dirty="0">
                <a:solidFill>
                  <a:srgbClr val="800000"/>
                </a:solidFill>
                <a:latin typeface="Bookman Old Style" pitchFamily="18" charset="0"/>
              </a:rPr>
              <a:t>109</a:t>
            </a:r>
            <a:r>
              <a:rPr lang="en-US" sz="1600" i="1" dirty="0">
                <a:solidFill>
                  <a:srgbClr val="800000"/>
                </a:solidFill>
                <a:latin typeface="Bookman Old Style" pitchFamily="18" charset="0"/>
              </a:rPr>
              <a:t>Cd source located in the middle of the LPC length: (0) all events, (1) single-point events, (2) two-point events, (3) three-point events, and (4) escape peak of characteristic photons. </a:t>
            </a:r>
            <a:endParaRPr lang="ru-RU" sz="1600" i="1" dirty="0">
              <a:solidFill>
                <a:srgbClr val="800000"/>
              </a:solidFill>
              <a:latin typeface="Bookman Old Style" pitchFamily="18" charset="0"/>
            </a:endParaRPr>
          </a:p>
        </p:txBody>
      </p:sp>
      <p:sp>
        <p:nvSpPr>
          <p:cNvPr id="11" name="Стрелка вниз 10"/>
          <p:cNvSpPr/>
          <p:nvPr/>
        </p:nvSpPr>
        <p:spPr>
          <a:xfrm>
            <a:off x="2051050" y="2276475"/>
            <a:ext cx="360363" cy="288925"/>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5868144" y="4365104"/>
            <a:ext cx="216024" cy="288032"/>
          </a:xfrm>
          <a:prstGeom prst="downArrow">
            <a:avLst/>
          </a:prstGeom>
          <a:solidFill>
            <a:srgbClr val="002060"/>
          </a:solidFill>
          <a:ln>
            <a:solidFill>
              <a:srgbClr val="00206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870298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712" y="493663"/>
            <a:ext cx="3251200" cy="19272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defRPr/>
            </a:pPr>
            <a:r>
              <a:rPr lang="en-US" sz="1600" i="1" dirty="0" smtClean="0">
                <a:solidFill>
                  <a:schemeClr val="tx1"/>
                </a:solidFill>
                <a:effectLst>
                  <a:outerShdw blurRad="38100" dist="38100" dir="2700000" algn="tl">
                    <a:srgbClr val="000000">
                      <a:alpha val="43137"/>
                    </a:srgbClr>
                  </a:outerShdw>
                </a:effectLst>
                <a:latin typeface="Bookman Old Style" pitchFamily="18" charset="0"/>
              </a:rPr>
              <a:t>Amplitude </a:t>
            </a:r>
            <a:r>
              <a:rPr lang="en-US" sz="1600" i="1" dirty="0">
                <a:solidFill>
                  <a:schemeClr val="tx1"/>
                </a:solidFill>
                <a:effectLst>
                  <a:outerShdw blurRad="38100" dist="38100" dir="2700000" algn="tl">
                    <a:srgbClr val="000000">
                      <a:alpha val="43137"/>
                    </a:srgbClr>
                  </a:outerShdw>
                </a:effectLst>
                <a:latin typeface="Bookman Old Style" pitchFamily="18" charset="0"/>
              </a:rPr>
              <a:t>spectra (1) of single-, (2) two-, and (3) three-point events that form the total analyzed pulse amplitude spectrum of the counter detecting both background and </a:t>
            </a:r>
            <a:r>
              <a:rPr lang="en-US" sz="1600" i="1" baseline="30000" dirty="0">
                <a:solidFill>
                  <a:schemeClr val="tx1"/>
                </a:solidFill>
                <a:effectLst>
                  <a:outerShdw blurRad="38100" dist="38100" dir="2700000" algn="tl">
                    <a:srgbClr val="000000">
                      <a:alpha val="43137"/>
                    </a:srgbClr>
                  </a:outerShdw>
                </a:effectLst>
                <a:latin typeface="Bookman Old Style" pitchFamily="18" charset="0"/>
              </a:rPr>
              <a:t>81</a:t>
            </a:r>
            <a:r>
              <a:rPr lang="en-US" sz="1600" i="1" dirty="0">
                <a:solidFill>
                  <a:schemeClr val="tx1"/>
                </a:solidFill>
                <a:effectLst>
                  <a:outerShdw blurRad="38100" dist="38100" dir="2700000" algn="tl">
                    <a:srgbClr val="000000">
                      <a:alpha val="43137"/>
                    </a:srgbClr>
                  </a:outerShdw>
                </a:effectLst>
                <a:latin typeface="Bookman Old Style" pitchFamily="18" charset="0"/>
              </a:rPr>
              <a:t>Kr decays</a:t>
            </a:r>
            <a:endParaRPr lang="ru-RU" sz="1600" i="1" dirty="0">
              <a:effectLst>
                <a:outerShdw blurRad="38100" dist="38100" dir="2700000" algn="tl">
                  <a:srgbClr val="000000">
                    <a:alpha val="43137"/>
                  </a:srgbClr>
                </a:outerShdw>
              </a:effectLst>
              <a:latin typeface="Bookman Old Style" pitchFamily="18" charset="0"/>
            </a:endParaRPr>
          </a:p>
        </p:txBody>
      </p:sp>
      <p:pic>
        <p:nvPicPr>
          <p:cNvPr id="19460" name="Picture 2"/>
          <p:cNvPicPr>
            <a:picLocks noGrp="1" noChangeAspect="1" noChangeArrowheads="1"/>
          </p:cNvPicPr>
          <p:nvPr>
            <p:ph idx="1"/>
          </p:nvPr>
        </p:nvPicPr>
        <p:blipFill>
          <a:blip r:embed="rId3" cstate="print"/>
          <a:srcRect/>
          <a:stretch>
            <a:fillRect/>
          </a:stretch>
        </p:blipFill>
        <p:spPr>
          <a:xfrm>
            <a:off x="395536" y="2708920"/>
            <a:ext cx="4067175" cy="280828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461" name="Picture 2"/>
          <p:cNvPicPr>
            <a:picLocks noChangeAspect="1" noChangeArrowheads="1"/>
          </p:cNvPicPr>
          <p:nvPr/>
        </p:nvPicPr>
        <p:blipFill>
          <a:blip r:embed="rId4" cstate="print"/>
          <a:srcRect/>
          <a:stretch>
            <a:fillRect/>
          </a:stretch>
        </p:blipFill>
        <p:spPr bwMode="auto">
          <a:xfrm>
            <a:off x="5003552" y="2204864"/>
            <a:ext cx="3744912" cy="35560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462" name="Прямоугольник 6"/>
          <p:cNvSpPr>
            <a:spLocks noChangeArrowheads="1"/>
          </p:cNvSpPr>
          <p:nvPr/>
        </p:nvSpPr>
        <p:spPr bwMode="auto">
          <a:xfrm>
            <a:off x="5003800" y="333375"/>
            <a:ext cx="3816350" cy="1323439"/>
          </a:xfrm>
          <a:prstGeom prst="rect">
            <a:avLst/>
          </a:prstGeom>
          <a:noFill/>
          <a:ln w="9525">
            <a:noFill/>
            <a:miter lim="800000"/>
            <a:headEnd/>
            <a:tailEnd/>
          </a:ln>
        </p:spPr>
        <p:txBody>
          <a:bodyPr>
            <a:spAutoFit/>
          </a:bodyPr>
          <a:lstStyle/>
          <a:p>
            <a:pPr algn="just"/>
            <a:r>
              <a:rPr lang="en-US" sz="1600" i="1" dirty="0">
                <a:solidFill>
                  <a:srgbClr val="2F0CB0"/>
                </a:solidFill>
                <a:effectLst>
                  <a:outerShdw blurRad="38100" dist="38100" dir="2700000" algn="tl">
                    <a:srgbClr val="000000">
                      <a:alpha val="43137"/>
                    </a:srgbClr>
                  </a:outerShdw>
                </a:effectLst>
                <a:latin typeface="Bookman Old Style" pitchFamily="18" charset="0"/>
              </a:rPr>
              <a:t>Amplitude distributions of energy deposits of  individual components   for two-point events from the internal (</a:t>
            </a:r>
            <a:r>
              <a:rPr lang="en-US" sz="1600" i="1" baseline="30000" dirty="0">
                <a:solidFill>
                  <a:srgbClr val="2F0CB0"/>
                </a:solidFill>
                <a:effectLst>
                  <a:outerShdw blurRad="38100" dist="38100" dir="2700000" algn="tl">
                    <a:srgbClr val="000000">
                      <a:alpha val="43137"/>
                    </a:srgbClr>
                  </a:outerShdw>
                </a:effectLst>
                <a:latin typeface="Bookman Old Style" pitchFamily="18" charset="0"/>
              </a:rPr>
              <a:t>81</a:t>
            </a:r>
            <a:r>
              <a:rPr lang="en-US" sz="1600" i="1" dirty="0">
                <a:solidFill>
                  <a:srgbClr val="2F0CB0"/>
                </a:solidFill>
                <a:effectLst>
                  <a:outerShdw blurRad="38100" dist="38100" dir="2700000" algn="tl">
                    <a:srgbClr val="000000">
                      <a:alpha val="43137"/>
                    </a:srgbClr>
                  </a:outerShdw>
                </a:effectLst>
                <a:latin typeface="Bookman Old Style" pitchFamily="18" charset="0"/>
              </a:rPr>
              <a:t>Kr) source with a total energy of 13.5 </a:t>
            </a:r>
            <a:r>
              <a:rPr lang="en-US" sz="1600" i="1" dirty="0" err="1">
                <a:solidFill>
                  <a:srgbClr val="2F0CB0"/>
                </a:solidFill>
                <a:effectLst>
                  <a:outerShdw blurRad="38100" dist="38100" dir="2700000" algn="tl">
                    <a:srgbClr val="000000">
                      <a:alpha val="43137"/>
                    </a:srgbClr>
                  </a:outerShdw>
                </a:effectLst>
                <a:latin typeface="Bookman Old Style" pitchFamily="18" charset="0"/>
              </a:rPr>
              <a:t>keV</a:t>
            </a:r>
            <a:r>
              <a:rPr lang="en-US" sz="1600" i="1" dirty="0">
                <a:solidFill>
                  <a:srgbClr val="2F0CB0"/>
                </a:solidFill>
                <a:effectLst>
                  <a:outerShdw blurRad="38100" dist="38100" dir="2700000" algn="tl">
                    <a:srgbClr val="000000">
                      <a:alpha val="43137"/>
                    </a:srgbClr>
                  </a:outerShdw>
                </a:effectLst>
                <a:latin typeface="Bookman Old Style" pitchFamily="18" charset="0"/>
              </a:rPr>
              <a:t>.</a:t>
            </a:r>
            <a:endParaRPr lang="ru-RU" sz="1600" i="1" dirty="0">
              <a:solidFill>
                <a:srgbClr val="2F0CB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80639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813"/>
            <a:ext cx="8640959" cy="2143125"/>
          </a:xfrm>
        </p:spPr>
        <p:txBody>
          <a:bodyPr/>
          <a:lstStyle/>
          <a:p>
            <a:pPr algn="just">
              <a:defRPr/>
            </a:pPr>
            <a:r>
              <a:rPr lang="en-US" sz="1800" i="1" dirty="0" smtClean="0">
                <a:solidFill>
                  <a:schemeClr val="tx1"/>
                </a:solidFill>
                <a:effectLst>
                  <a:outerShdw blurRad="38100" dist="38100" dir="2700000" algn="tl">
                    <a:srgbClr val="000000">
                      <a:alpha val="43137"/>
                    </a:srgbClr>
                  </a:outerShdw>
                </a:effectLst>
                <a:latin typeface="Bookman Old Style" pitchFamily="18" charset="0"/>
              </a:rPr>
              <a:t>Relative </a:t>
            </a:r>
            <a:r>
              <a:rPr lang="en-US" sz="1800" i="1" dirty="0">
                <a:solidFill>
                  <a:schemeClr val="tx1"/>
                </a:solidFill>
                <a:effectLst>
                  <a:outerShdw blurRad="38100" dist="38100" dir="2700000" algn="tl">
                    <a:srgbClr val="000000">
                      <a:alpha val="43137"/>
                    </a:srgbClr>
                  </a:outerShdw>
                </a:effectLst>
                <a:latin typeface="Bookman Old Style" pitchFamily="18" charset="0"/>
              </a:rPr>
              <a:t>composition of three types of events in the full-energy peaks with energies of 13.5 </a:t>
            </a:r>
            <a:r>
              <a:rPr lang="en-US" sz="1800" i="1" dirty="0" err="1">
                <a:solidFill>
                  <a:schemeClr val="tx1"/>
                </a:solidFill>
                <a:effectLst>
                  <a:outerShdw blurRad="38100" dist="38100" dir="2700000" algn="tl">
                    <a:srgbClr val="000000">
                      <a:alpha val="43137"/>
                    </a:srgbClr>
                  </a:outerShdw>
                </a:effectLst>
                <a:latin typeface="Bookman Old Style" pitchFamily="18" charset="0"/>
              </a:rPr>
              <a:t>keV</a:t>
            </a:r>
            <a:r>
              <a:rPr lang="en-US" sz="1800" i="1" dirty="0">
                <a:solidFill>
                  <a:schemeClr val="tx1"/>
                </a:solidFill>
                <a:effectLst>
                  <a:outerShdw blurRad="38100" dist="38100" dir="2700000" algn="tl">
                    <a:srgbClr val="000000">
                      <a:alpha val="43137"/>
                    </a:srgbClr>
                  </a:outerShdw>
                </a:effectLst>
                <a:latin typeface="Bookman Old Style" pitchFamily="18" charset="0"/>
              </a:rPr>
              <a:t> </a:t>
            </a:r>
            <a:r>
              <a:rPr lang="en-US" sz="1800" i="1" dirty="0" smtClean="0">
                <a:solidFill>
                  <a:schemeClr val="tx1"/>
                </a:solidFill>
                <a:effectLst>
                  <a:outerShdw blurRad="38100" dist="38100" dir="2700000" algn="tl">
                    <a:srgbClr val="000000">
                      <a:alpha val="43137"/>
                    </a:srgbClr>
                  </a:outerShdw>
                </a:effectLst>
                <a:latin typeface="Bookman Old Style" pitchFamily="18" charset="0"/>
              </a:rPr>
              <a:t>(</a:t>
            </a:r>
            <a:r>
              <a:rPr lang="en-US" sz="1800" i="1" baseline="30000" dirty="0" smtClean="0">
                <a:solidFill>
                  <a:schemeClr val="tx1"/>
                </a:solidFill>
                <a:effectLst>
                  <a:outerShdw blurRad="38100" dist="38100" dir="2700000" algn="tl">
                    <a:srgbClr val="000000">
                      <a:alpha val="43137"/>
                    </a:srgbClr>
                  </a:outerShdw>
                </a:effectLst>
                <a:latin typeface="Bookman Old Style" pitchFamily="18" charset="0"/>
              </a:rPr>
              <a:t>81</a:t>
            </a:r>
            <a:r>
              <a:rPr lang="en-US" sz="1800" i="1" dirty="0" smtClean="0">
                <a:solidFill>
                  <a:schemeClr val="tx1"/>
                </a:solidFill>
                <a:effectLst>
                  <a:outerShdw blurRad="38100" dist="38100" dir="2700000" algn="tl">
                    <a:srgbClr val="000000">
                      <a:alpha val="43137"/>
                    </a:srgbClr>
                  </a:outerShdw>
                </a:effectLst>
                <a:latin typeface="Bookman Old Style" pitchFamily="18" charset="0"/>
              </a:rPr>
              <a:t>Kr</a:t>
            </a:r>
            <a:r>
              <a:rPr lang="en-US" sz="1800" i="1" dirty="0">
                <a:solidFill>
                  <a:schemeClr val="tx1"/>
                </a:solidFill>
                <a:effectLst>
                  <a:outerShdw blurRad="38100" dist="38100" dir="2700000" algn="tl">
                    <a:srgbClr val="000000">
                      <a:alpha val="43137"/>
                    </a:srgbClr>
                  </a:outerShdw>
                </a:effectLst>
                <a:latin typeface="Bookman Old Style" pitchFamily="18" charset="0"/>
              </a:rPr>
              <a:t>) and 88 </a:t>
            </a:r>
            <a:r>
              <a:rPr lang="en-US" sz="1800" i="1" dirty="0" err="1">
                <a:solidFill>
                  <a:schemeClr val="tx1"/>
                </a:solidFill>
                <a:effectLst>
                  <a:outerShdw blurRad="38100" dist="38100" dir="2700000" algn="tl">
                    <a:srgbClr val="000000">
                      <a:alpha val="43137"/>
                    </a:srgbClr>
                  </a:outerShdw>
                </a:effectLst>
                <a:latin typeface="Bookman Old Style" pitchFamily="18" charset="0"/>
              </a:rPr>
              <a:t>keV</a:t>
            </a:r>
            <a:r>
              <a:rPr lang="en-US" sz="1800" i="1" dirty="0">
                <a:solidFill>
                  <a:schemeClr val="tx1"/>
                </a:solidFill>
                <a:effectLst>
                  <a:outerShdw blurRad="38100" dist="38100" dir="2700000" algn="tl">
                    <a:srgbClr val="000000">
                      <a:alpha val="43137"/>
                    </a:srgbClr>
                  </a:outerShdw>
                </a:effectLst>
                <a:latin typeface="Bookman Old Style" pitchFamily="18" charset="0"/>
              </a:rPr>
              <a:t> </a:t>
            </a:r>
            <a:r>
              <a:rPr lang="en-US" sz="1800" i="1" dirty="0" smtClean="0">
                <a:solidFill>
                  <a:schemeClr val="tx1"/>
                </a:solidFill>
                <a:effectLst>
                  <a:outerShdw blurRad="38100" dist="38100" dir="2700000" algn="tl">
                    <a:srgbClr val="000000">
                      <a:alpha val="43137"/>
                    </a:srgbClr>
                  </a:outerShdw>
                </a:effectLst>
                <a:latin typeface="Bookman Old Style" pitchFamily="18" charset="0"/>
              </a:rPr>
              <a:t>(</a:t>
            </a:r>
            <a:r>
              <a:rPr lang="en-US" sz="1800" i="1" baseline="30000" dirty="0" smtClean="0">
                <a:solidFill>
                  <a:schemeClr val="tx1"/>
                </a:solidFill>
                <a:effectLst>
                  <a:outerShdw blurRad="38100" dist="38100" dir="2700000" algn="tl">
                    <a:srgbClr val="000000">
                      <a:alpha val="43137"/>
                    </a:srgbClr>
                  </a:outerShdw>
                </a:effectLst>
                <a:latin typeface="Bookman Old Style" pitchFamily="18" charset="0"/>
              </a:rPr>
              <a:t>109</a:t>
            </a:r>
            <a:r>
              <a:rPr lang="en-US" sz="1800" i="1" dirty="0" smtClean="0">
                <a:solidFill>
                  <a:schemeClr val="tx1"/>
                </a:solidFill>
                <a:effectLst>
                  <a:outerShdw blurRad="38100" dist="38100" dir="2700000" algn="tl">
                    <a:srgbClr val="000000">
                      <a:alpha val="43137"/>
                    </a:srgbClr>
                  </a:outerShdw>
                </a:effectLst>
                <a:latin typeface="Bookman Old Style" pitchFamily="18" charset="0"/>
              </a:rPr>
              <a:t>Cd</a:t>
            </a:r>
            <a:r>
              <a:rPr lang="en-US" sz="1800" i="1" dirty="0">
                <a:solidFill>
                  <a:schemeClr val="tx1"/>
                </a:solidFill>
                <a:effectLst>
                  <a:outerShdw blurRad="38100" dist="38100" dir="2700000" algn="tl">
                    <a:srgbClr val="000000">
                      <a:alpha val="43137"/>
                    </a:srgbClr>
                  </a:outerShdw>
                </a:effectLst>
                <a:latin typeface="Bookman Old Style" pitchFamily="18" charset="0"/>
              </a:rPr>
              <a:t>), obtained by estimation (column I); by simulation of processes in the LPC, ignoring the confluence of closely spaced </a:t>
            </a:r>
            <a:r>
              <a:rPr lang="en-US" sz="1800" i="1" dirty="0" smtClean="0">
                <a:solidFill>
                  <a:schemeClr val="tx1"/>
                </a:solidFill>
                <a:effectLst>
                  <a:outerShdw blurRad="38100" dist="38100" dir="2700000" algn="tl">
                    <a:srgbClr val="000000">
                      <a:alpha val="43137"/>
                    </a:srgbClr>
                  </a:outerShdw>
                </a:effectLst>
                <a:latin typeface="Bookman Old Style" pitchFamily="18" charset="0"/>
              </a:rPr>
              <a:t>point-like </a:t>
            </a:r>
            <a:r>
              <a:rPr lang="en-US" sz="1800" i="1" dirty="0">
                <a:solidFill>
                  <a:schemeClr val="tx1"/>
                </a:solidFill>
                <a:effectLst>
                  <a:outerShdw blurRad="38100" dist="38100" dir="2700000" algn="tl">
                    <a:srgbClr val="000000">
                      <a:alpha val="43137"/>
                    </a:srgbClr>
                  </a:outerShdw>
                </a:effectLst>
                <a:latin typeface="Bookman Old Style" pitchFamily="18" charset="0"/>
              </a:rPr>
              <a:t>ionization regions (column </a:t>
            </a:r>
            <a:r>
              <a:rPr lang="en-US" sz="1800" i="1" dirty="0" err="1">
                <a:solidFill>
                  <a:schemeClr val="tx1"/>
                </a:solidFill>
                <a:effectLst>
                  <a:outerShdw blurRad="38100" dist="38100" dir="2700000" algn="tl">
                    <a:srgbClr val="000000">
                      <a:alpha val="43137"/>
                    </a:srgbClr>
                  </a:outerShdw>
                </a:effectLst>
                <a:latin typeface="Bookman Old Style" pitchFamily="18" charset="0"/>
              </a:rPr>
              <a:t>IIa</a:t>
            </a:r>
            <a:r>
              <a:rPr lang="en-US" sz="1800" i="1" dirty="0">
                <a:solidFill>
                  <a:schemeClr val="tx1"/>
                </a:solidFill>
                <a:effectLst>
                  <a:outerShdw blurRad="38100" dist="38100" dir="2700000" algn="tl">
                    <a:srgbClr val="000000">
                      <a:alpha val="43137"/>
                    </a:srgbClr>
                  </a:outerShdw>
                </a:effectLst>
                <a:latin typeface="Bookman Old Style" pitchFamily="18" charset="0"/>
              </a:rPr>
              <a:t>) and taking into account their confluence (column </a:t>
            </a:r>
            <a:r>
              <a:rPr lang="en-US" sz="1800" i="1" dirty="0" err="1">
                <a:solidFill>
                  <a:schemeClr val="tx1"/>
                </a:solidFill>
                <a:effectLst>
                  <a:outerShdw blurRad="38100" dist="38100" dir="2700000" algn="tl">
                    <a:srgbClr val="000000">
                      <a:alpha val="43137"/>
                    </a:srgbClr>
                  </a:outerShdw>
                </a:effectLst>
                <a:latin typeface="Bookman Old Style" pitchFamily="18" charset="0"/>
              </a:rPr>
              <a:t>IIb</a:t>
            </a:r>
            <a:r>
              <a:rPr lang="en-US" sz="1800" i="1" dirty="0">
                <a:solidFill>
                  <a:schemeClr val="tx1"/>
                </a:solidFill>
                <a:effectLst>
                  <a:outerShdw blurRad="38100" dist="38100" dir="2700000" algn="tl">
                    <a:srgbClr val="000000">
                      <a:alpha val="43137"/>
                    </a:srgbClr>
                  </a:outerShdw>
                </a:effectLst>
                <a:latin typeface="Bookman Old Style" pitchFamily="18" charset="0"/>
              </a:rPr>
              <a:t>); and by separation of the experimental spectrum into components after its wavelet purification of noise using hard threshold processing (column III)</a:t>
            </a:r>
            <a:endParaRPr lang="ru-RU" sz="1800" i="1" dirty="0">
              <a:solidFill>
                <a:schemeClr val="tx1"/>
              </a:solidFill>
              <a:effectLst>
                <a:outerShdw blurRad="38100" dist="38100" dir="2700000" algn="tl">
                  <a:srgbClr val="000000">
                    <a:alpha val="43137"/>
                  </a:srgbClr>
                </a:outerShdw>
              </a:effectLst>
              <a:latin typeface="Bookman Old Style" pitchFamily="18" charset="0"/>
            </a:endParaRPr>
          </a:p>
        </p:txBody>
      </p:sp>
      <p:pic>
        <p:nvPicPr>
          <p:cNvPr id="20484" name="Picture 2"/>
          <p:cNvPicPr>
            <a:picLocks noGrp="1" noChangeAspect="1" noChangeArrowheads="1"/>
          </p:cNvPicPr>
          <p:nvPr>
            <p:ph idx="1"/>
          </p:nvPr>
        </p:nvPicPr>
        <p:blipFill>
          <a:blip r:embed="rId2" cstate="print"/>
          <a:srcRect/>
          <a:stretch>
            <a:fillRect/>
          </a:stretch>
        </p:blipFill>
        <p:spPr>
          <a:xfrm>
            <a:off x="0" y="2708275"/>
            <a:ext cx="9043988" cy="250348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Овал 7"/>
          <p:cNvSpPr/>
          <p:nvPr/>
        </p:nvSpPr>
        <p:spPr>
          <a:xfrm>
            <a:off x="3348038" y="4292600"/>
            <a:ext cx="15113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Овал 8"/>
          <p:cNvSpPr/>
          <p:nvPr/>
        </p:nvSpPr>
        <p:spPr>
          <a:xfrm>
            <a:off x="7092950" y="4292600"/>
            <a:ext cx="158273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384380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7813"/>
            <a:ext cx="8429684" cy="579419"/>
          </a:xfrm>
          <a:effectLst>
            <a:outerShdw blurRad="50800" dist="38100" dir="2700000" algn="tl" rotWithShape="0">
              <a:prstClr val="black">
                <a:alpha val="40000"/>
              </a:prstClr>
            </a:outerShdw>
          </a:effectLst>
        </p:spPr>
        <p:txBody>
          <a:bodyPr/>
          <a:lstStyle/>
          <a:p>
            <a:pPr algn="ctr"/>
            <a:r>
              <a:rPr lang="en-US" sz="2400" b="1" i="1" dirty="0" smtClean="0">
                <a:effectLst>
                  <a:outerShdw blurRad="38100" dist="38100" dir="2700000" algn="tl">
                    <a:srgbClr val="000000">
                      <a:alpha val="43137"/>
                    </a:srgbClr>
                  </a:outerShdw>
                </a:effectLst>
                <a:latin typeface="Bookman Old Style" pitchFamily="18" charset="0"/>
                <a:cs typeface="Times New Roman" pitchFamily="18" charset="0"/>
              </a:rPr>
              <a:t>Comparison of  </a:t>
            </a:r>
            <a:r>
              <a:rPr lang="en-US" sz="2400" b="1" i="1" baseline="30000" dirty="0" smtClean="0">
                <a:solidFill>
                  <a:srgbClr val="FF0000"/>
                </a:solidFill>
                <a:effectLst>
                  <a:outerShdw blurRad="38100" dist="38100" dir="2700000" algn="tl">
                    <a:srgbClr val="000000">
                      <a:alpha val="43137"/>
                    </a:srgbClr>
                  </a:outerShdw>
                </a:effectLst>
                <a:latin typeface="Bookman Old Style" pitchFamily="18" charset="0"/>
                <a:cs typeface="Times New Roman" pitchFamily="18" charset="0"/>
              </a:rPr>
              <a:t>78</a:t>
            </a:r>
            <a:r>
              <a:rPr lang="en-US" sz="2400" b="1" i="1" dirty="0" smtClean="0">
                <a:solidFill>
                  <a:srgbClr val="FF0000"/>
                </a:solidFill>
                <a:effectLst>
                  <a:outerShdw blurRad="38100" dist="38100" dir="2700000" algn="tl">
                    <a:srgbClr val="000000">
                      <a:alpha val="43137"/>
                    </a:srgbClr>
                  </a:outerShdw>
                </a:effectLst>
                <a:latin typeface="Bookman Old Style" pitchFamily="18" charset="0"/>
                <a:cs typeface="Times New Roman" pitchFamily="18" charset="0"/>
              </a:rPr>
              <a:t>Kr</a:t>
            </a:r>
            <a:r>
              <a:rPr lang="en-US" sz="2400" b="1" i="1" dirty="0" smtClean="0">
                <a:effectLst>
                  <a:outerShdw blurRad="38100" dist="38100" dir="2700000" algn="tl">
                    <a:srgbClr val="000000">
                      <a:alpha val="43137"/>
                    </a:srgbClr>
                  </a:outerShdw>
                </a:effectLst>
                <a:latin typeface="Bookman Old Style" pitchFamily="18" charset="0"/>
                <a:cs typeface="Times New Roman" pitchFamily="18" charset="0"/>
              </a:rPr>
              <a:t> with </a:t>
            </a:r>
            <a:r>
              <a:rPr lang="en-US" sz="2400" b="1" i="1" baseline="30000" dirty="0" err="1" smtClean="0">
                <a:solidFill>
                  <a:srgbClr val="2F0CB0"/>
                </a:solidFill>
                <a:effectLst>
                  <a:outerShdw blurRad="38100" dist="38100" dir="2700000" algn="tl">
                    <a:srgbClr val="000000">
                      <a:alpha val="43137"/>
                    </a:srgbClr>
                  </a:outerShdw>
                </a:effectLst>
                <a:latin typeface="Bookman Old Style" pitchFamily="18" charset="0"/>
                <a:cs typeface="Times New Roman" pitchFamily="18" charset="0"/>
              </a:rPr>
              <a:t>nat</a:t>
            </a:r>
            <a:r>
              <a:rPr lang="en-US" sz="2400" b="1" i="1" dirty="0" err="1" smtClean="0">
                <a:solidFill>
                  <a:srgbClr val="2F0CB0"/>
                </a:solidFill>
                <a:effectLst>
                  <a:outerShdw blurRad="38100" dist="38100" dir="2700000" algn="tl">
                    <a:srgbClr val="000000">
                      <a:alpha val="43137"/>
                    </a:srgbClr>
                  </a:outerShdw>
                </a:effectLst>
                <a:latin typeface="Bookman Old Style" pitchFamily="18" charset="0"/>
                <a:cs typeface="Times New Roman" pitchFamily="18" charset="0"/>
              </a:rPr>
              <a:t>Kr</a:t>
            </a:r>
            <a:r>
              <a:rPr lang="en-US" sz="2400" b="1" i="1" dirty="0" smtClean="0">
                <a:latin typeface="Bookman Old Style" pitchFamily="18" charset="0"/>
                <a:cs typeface="Times New Roman" pitchFamily="18" charset="0"/>
              </a:rPr>
              <a:t>:</a:t>
            </a:r>
            <a:r>
              <a:rPr lang="ru-RU" sz="1800" b="1" i="1" dirty="0" smtClean="0">
                <a:latin typeface="Bookman Old Style" pitchFamily="18" charset="0"/>
              </a:rPr>
              <a:t/>
            </a:r>
            <a:br>
              <a:rPr lang="ru-RU" sz="1800" b="1" i="1" dirty="0" smtClean="0">
                <a:latin typeface="Bookman Old Style" pitchFamily="18" charset="0"/>
              </a:rPr>
            </a:br>
            <a:endParaRPr lang="ru-RU" sz="1800" b="1" i="1" dirty="0">
              <a:latin typeface="Bookman Old Style" pitchFamily="18" charset="0"/>
            </a:endParaRPr>
          </a:p>
        </p:txBody>
      </p:sp>
      <p:pic>
        <p:nvPicPr>
          <p:cNvPr id="45061" name="Picture 5"/>
          <p:cNvPicPr>
            <a:picLocks noChangeAspect="1" noChangeArrowheads="1"/>
          </p:cNvPicPr>
          <p:nvPr/>
        </p:nvPicPr>
        <p:blipFill>
          <a:blip r:embed="rId4" cstate="print"/>
          <a:srcRect/>
          <a:stretch>
            <a:fillRect/>
          </a:stretch>
        </p:blipFill>
        <p:spPr bwMode="auto">
          <a:xfrm>
            <a:off x="5072066" y="1142984"/>
            <a:ext cx="2577103" cy="192882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Стрелка вправо 10"/>
          <p:cNvSpPr/>
          <p:nvPr/>
        </p:nvSpPr>
        <p:spPr>
          <a:xfrm>
            <a:off x="4143372" y="2143116"/>
            <a:ext cx="714380" cy="214314"/>
          </a:xfrm>
          <a:prstGeom prst="righ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063" name="Picture 7"/>
          <p:cNvPicPr>
            <a:picLocks noChangeAspect="1" noChangeArrowheads="1"/>
          </p:cNvPicPr>
          <p:nvPr/>
        </p:nvPicPr>
        <p:blipFill>
          <a:blip r:embed="rId5" cstate="print"/>
          <a:srcRect/>
          <a:stretch>
            <a:fillRect/>
          </a:stretch>
        </p:blipFill>
        <p:spPr bwMode="auto">
          <a:xfrm>
            <a:off x="642910" y="1428736"/>
            <a:ext cx="3214710" cy="467826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9"/>
          <p:cNvPicPr>
            <a:picLocks noGrp="1" noChangeAspect="1" noChangeArrowheads="1"/>
          </p:cNvPicPr>
          <p:nvPr>
            <p:ph sz="quarter" idx="3"/>
          </p:nvPr>
        </p:nvPicPr>
        <p:blipFill>
          <a:blip r:embed="rId6" cstate="print"/>
          <a:srcRect/>
          <a:stretch>
            <a:fillRect/>
          </a:stretch>
        </p:blipFill>
        <p:spPr bwMode="auto">
          <a:xfrm>
            <a:off x="4643438" y="3786190"/>
            <a:ext cx="4038600" cy="214122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Прямоугольник 2"/>
          <p:cNvSpPr/>
          <p:nvPr/>
        </p:nvSpPr>
        <p:spPr>
          <a:xfrm>
            <a:off x="4464496" y="3951977"/>
            <a:ext cx="4572000" cy="553998"/>
          </a:xfrm>
          <a:prstGeom prst="rect">
            <a:avLst/>
          </a:prstGeom>
        </p:spPr>
        <p:txBody>
          <a:bodyPr>
            <a:spAutoFit/>
          </a:bodyPr>
          <a:lstStyle/>
          <a:p>
            <a:pPr algn="ctr"/>
            <a:r>
              <a:rPr lang="en-US" sz="1000" b="1" i="1" dirty="0">
                <a:solidFill>
                  <a:schemeClr val="bg2">
                    <a:lumMod val="75000"/>
                  </a:schemeClr>
                </a:solidFill>
                <a:latin typeface="Bookman Old Style" pitchFamily="18" charset="0"/>
              </a:rPr>
              <a:t>[(A1.A2.A3)</a:t>
            </a:r>
            <a:r>
              <a:rPr lang="en-US" sz="1000" b="1" i="1" dirty="0">
                <a:solidFill>
                  <a:schemeClr val="bg2">
                    <a:lumMod val="75000"/>
                  </a:schemeClr>
                </a:solidFill>
                <a:latin typeface="Bookman Old Style" pitchFamily="18" charset="0"/>
                <a:sym typeface="Symbol"/>
              </a:rPr>
              <a:t></a:t>
            </a:r>
            <a:r>
              <a:rPr lang="en-US" sz="1000" b="1" i="1" dirty="0">
                <a:solidFill>
                  <a:schemeClr val="bg2">
                    <a:lumMod val="75000"/>
                  </a:schemeClr>
                </a:solidFill>
                <a:latin typeface="Bookman Old Style" pitchFamily="18" charset="0"/>
              </a:rPr>
              <a:t>(m</a:t>
            </a:r>
            <a:r>
              <a:rPr lang="en-US" sz="1000" b="1" i="1" baseline="-25000" dirty="0">
                <a:solidFill>
                  <a:schemeClr val="bg2">
                    <a:lumMod val="75000"/>
                  </a:schemeClr>
                </a:solidFill>
                <a:latin typeface="Bookman Old Style" pitchFamily="18" charset="0"/>
              </a:rPr>
              <a:t>0</a:t>
            </a:r>
            <a:r>
              <a:rPr lang="en-US" sz="1000" b="1" i="1" dirty="0">
                <a:solidFill>
                  <a:schemeClr val="bg2">
                    <a:lumMod val="75000"/>
                  </a:schemeClr>
                </a:solidFill>
                <a:latin typeface="Bookman Old Style" pitchFamily="18" charset="0"/>
              </a:rPr>
              <a:t>≤m</a:t>
            </a:r>
            <a:r>
              <a:rPr lang="en-US" sz="1000" b="1" i="1" baseline="-25000" dirty="0">
                <a:solidFill>
                  <a:schemeClr val="bg2">
                    <a:lumMod val="75000"/>
                  </a:schemeClr>
                </a:solidFill>
                <a:latin typeface="Bookman Old Style" pitchFamily="18" charset="0"/>
              </a:rPr>
              <a:t>1</a:t>
            </a:r>
            <a:r>
              <a:rPr lang="en-US" sz="1000" b="1" i="1" dirty="0">
                <a:solidFill>
                  <a:schemeClr val="bg2">
                    <a:lumMod val="75000"/>
                  </a:schemeClr>
                </a:solidFill>
                <a:latin typeface="Bookman Old Style" pitchFamily="18" charset="0"/>
              </a:rPr>
              <a:t>≤m</a:t>
            </a:r>
            <a:r>
              <a:rPr lang="en-US" sz="1000" b="1" i="1" baseline="-25000" dirty="0">
                <a:solidFill>
                  <a:schemeClr val="bg2">
                    <a:lumMod val="75000"/>
                  </a:schemeClr>
                </a:solidFill>
                <a:latin typeface="Bookman Old Style" pitchFamily="18" charset="0"/>
              </a:rPr>
              <a:t>2</a:t>
            </a:r>
            <a:r>
              <a:rPr lang="en-US" sz="1000" b="1" i="1" dirty="0">
                <a:solidFill>
                  <a:schemeClr val="bg2">
                    <a:lumMod val="75000"/>
                  </a:schemeClr>
                </a:solidFill>
                <a:latin typeface="Bookman Old Style" pitchFamily="18" charset="0"/>
              </a:rPr>
              <a:t>)]</a:t>
            </a:r>
          </a:p>
          <a:p>
            <a:pPr algn="ctr"/>
            <a:r>
              <a:rPr lang="en-US" sz="1000" b="1" i="1" dirty="0" smtClean="0">
                <a:solidFill>
                  <a:schemeClr val="bg2">
                    <a:lumMod val="75000"/>
                  </a:schemeClr>
                </a:solidFill>
                <a:latin typeface="Bookman Old Style" pitchFamily="18" charset="0"/>
              </a:rPr>
              <a:t>0.89 </a:t>
            </a:r>
            <a:r>
              <a:rPr lang="en-US" sz="1000" b="1" i="1" dirty="0">
                <a:solidFill>
                  <a:schemeClr val="bg2">
                    <a:lumMod val="75000"/>
                  </a:schemeClr>
                </a:solidFill>
                <a:latin typeface="Bookman Old Style" pitchFamily="18" charset="0"/>
              </a:rPr>
              <a:t>keV≤m</a:t>
            </a:r>
            <a:r>
              <a:rPr lang="en-US" sz="1000" b="1" i="1" baseline="-25000" dirty="0">
                <a:solidFill>
                  <a:schemeClr val="bg2">
                    <a:lumMod val="75000"/>
                  </a:schemeClr>
                </a:solidFill>
                <a:latin typeface="Bookman Old Style" pitchFamily="18" charset="0"/>
              </a:rPr>
              <a:t>0</a:t>
            </a:r>
            <a:r>
              <a:rPr lang="en-US" sz="1000" b="1" i="1" dirty="0">
                <a:solidFill>
                  <a:schemeClr val="bg2">
                    <a:lumMod val="75000"/>
                  </a:schemeClr>
                </a:solidFill>
                <a:latin typeface="Bookman Old Style" pitchFamily="18" charset="0"/>
              </a:rPr>
              <a:t>≤ 4.5 </a:t>
            </a:r>
            <a:r>
              <a:rPr lang="en-US" sz="1000" b="1" i="1" dirty="0" err="1">
                <a:solidFill>
                  <a:schemeClr val="bg2">
                    <a:lumMod val="75000"/>
                  </a:schemeClr>
                </a:solidFill>
                <a:latin typeface="Bookman Old Style" pitchFamily="18" charset="0"/>
              </a:rPr>
              <a:t>keV</a:t>
            </a:r>
            <a:endParaRPr lang="en-US" sz="1000" b="1" i="1" dirty="0">
              <a:solidFill>
                <a:schemeClr val="bg2">
                  <a:lumMod val="75000"/>
                </a:schemeClr>
              </a:solidFill>
              <a:latin typeface="Bookman Old Style" pitchFamily="18" charset="0"/>
            </a:endParaRPr>
          </a:p>
          <a:p>
            <a:pPr algn="ctr"/>
            <a:r>
              <a:rPr lang="en-US" sz="1000" b="1" i="1" dirty="0" smtClean="0">
                <a:solidFill>
                  <a:schemeClr val="bg2">
                    <a:lumMod val="75000"/>
                  </a:schemeClr>
                </a:solidFill>
                <a:latin typeface="Bookman Old Style" pitchFamily="18" charset="0"/>
              </a:rPr>
              <a:t>1.0</a:t>
            </a:r>
            <a:r>
              <a:rPr lang="en-US" sz="1000" b="1" i="1" dirty="0">
                <a:solidFill>
                  <a:schemeClr val="bg2">
                    <a:lumMod val="75000"/>
                  </a:schemeClr>
                </a:solidFill>
                <a:latin typeface="Bookman Old Style" pitchFamily="18" charset="0"/>
                <a:sym typeface="Symbol"/>
              </a:rPr>
              <a:t></a:t>
            </a:r>
            <a:r>
              <a:rPr lang="en-US" sz="1000" b="1" i="1" dirty="0">
                <a:solidFill>
                  <a:schemeClr val="bg2">
                    <a:lumMod val="75000"/>
                  </a:schemeClr>
                </a:solidFill>
                <a:latin typeface="Bookman Old Style" pitchFamily="18" charset="0"/>
              </a:rPr>
              <a:t>m</a:t>
            </a:r>
            <a:r>
              <a:rPr lang="en-US" sz="1000" b="1" i="1" baseline="-25000" dirty="0">
                <a:solidFill>
                  <a:schemeClr val="bg2">
                    <a:lumMod val="75000"/>
                  </a:schemeClr>
                </a:solidFill>
                <a:latin typeface="Bookman Old Style" pitchFamily="18" charset="0"/>
              </a:rPr>
              <a:t>1</a:t>
            </a:r>
            <a:r>
              <a:rPr lang="en-US" sz="1000" b="1" i="1" dirty="0">
                <a:solidFill>
                  <a:schemeClr val="bg2">
                    <a:lumMod val="75000"/>
                  </a:schemeClr>
                </a:solidFill>
                <a:latin typeface="Bookman Old Style" pitchFamily="18" charset="0"/>
              </a:rPr>
              <a:t>/m</a:t>
            </a:r>
            <a:r>
              <a:rPr lang="en-US" sz="1000" b="1" i="1" baseline="-25000" dirty="0">
                <a:solidFill>
                  <a:schemeClr val="bg2">
                    <a:lumMod val="75000"/>
                  </a:schemeClr>
                </a:solidFill>
                <a:latin typeface="Bookman Old Style" pitchFamily="18" charset="0"/>
              </a:rPr>
              <a:t>2</a:t>
            </a:r>
            <a:r>
              <a:rPr lang="en-US" sz="1000" b="1" i="1" dirty="0">
                <a:solidFill>
                  <a:schemeClr val="bg2">
                    <a:lumMod val="75000"/>
                  </a:schemeClr>
                </a:solidFill>
                <a:latin typeface="Bookman Old Style" pitchFamily="18" charset="0"/>
                <a:sym typeface="Symbol"/>
              </a:rPr>
              <a:t></a:t>
            </a:r>
            <a:r>
              <a:rPr lang="en-US" sz="1000" b="1" i="1" dirty="0">
                <a:solidFill>
                  <a:schemeClr val="bg2">
                    <a:lumMod val="75000"/>
                  </a:schemeClr>
                </a:solidFill>
                <a:latin typeface="Bookman Old Style" pitchFamily="18" charset="0"/>
              </a:rPr>
              <a:t>0.65</a:t>
            </a:r>
            <a:endParaRPr lang="ru-RU" sz="1000" b="1" i="1" dirty="0">
              <a:solidFill>
                <a:schemeClr val="bg2">
                  <a:lumMod val="75000"/>
                </a:schemeClr>
              </a:solidFill>
              <a:latin typeface="Bookman Old Style" pitchFamily="18" charset="0"/>
            </a:endParaRPr>
          </a:p>
        </p:txBody>
      </p:sp>
    </p:spTree>
    <p:extLst>
      <p:ext uri="{BB962C8B-B14F-4D97-AF65-F5344CB8AC3E}">
        <p14:creationId xmlns:p14="http://schemas.microsoft.com/office/powerpoint/2010/main" val="535207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927"/>
            <a:ext cx="8362950" cy="995809"/>
          </a:xfrm>
          <a:ln>
            <a:noFill/>
          </a:ln>
          <a:effectLst>
            <a:outerShdw blurRad="57785" dist="33020" dir="3180000" algn="ctr">
              <a:srgbClr val="000000">
                <a:alpha val="30000"/>
              </a:srgbClr>
            </a:outerShdw>
          </a:effectLst>
        </p:spPr>
        <p:txBody>
          <a:bodyPr/>
          <a:lstStyle/>
          <a:p>
            <a:pPr algn="ctr">
              <a:defRPr/>
            </a:pPr>
            <a:r>
              <a:rPr lang="en-US" sz="1600" b="1" i="1" dirty="0" smtClean="0">
                <a:solidFill>
                  <a:srgbClr val="2F0CB0"/>
                </a:solidFill>
                <a:latin typeface="Bookman Old Style" pitchFamily="18" charset="0"/>
              </a:rPr>
              <a:t>The solid angle under which the interior surface of the counter from different points of an anode wire is visible and the density of distribution of the solid angle for the points uniformly distributed along the anode wire.</a:t>
            </a:r>
            <a:endParaRPr lang="ru-RU" sz="1600" b="1" i="1" dirty="0">
              <a:solidFill>
                <a:srgbClr val="2F0CB0"/>
              </a:solidFill>
              <a:latin typeface="Bookman Old Style" pitchFamily="18" charset="0"/>
            </a:endParaRPr>
          </a:p>
        </p:txBody>
      </p:sp>
      <p:pic>
        <p:nvPicPr>
          <p:cNvPr id="24580" name="Picture 2"/>
          <p:cNvPicPr>
            <a:picLocks noGrp="1" noChangeAspect="1" noChangeArrowheads="1"/>
          </p:cNvPicPr>
          <p:nvPr>
            <p:ph idx="1"/>
          </p:nvPr>
        </p:nvPicPr>
        <p:blipFill>
          <a:blip r:embed="rId4" cstate="print"/>
          <a:srcRect/>
          <a:stretch>
            <a:fillRect/>
          </a:stretch>
        </p:blipFill>
        <p:spPr>
          <a:xfrm>
            <a:off x="395537" y="988978"/>
            <a:ext cx="3672408" cy="321601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4583" name="Picture 7"/>
          <p:cNvPicPr>
            <a:picLocks noChangeAspect="1" noChangeArrowheads="1"/>
          </p:cNvPicPr>
          <p:nvPr/>
        </p:nvPicPr>
        <p:blipFill>
          <a:blip r:embed="rId5" cstate="print"/>
          <a:srcRect/>
          <a:stretch>
            <a:fillRect/>
          </a:stretch>
        </p:blipFill>
        <p:spPr bwMode="auto">
          <a:xfrm>
            <a:off x="5857884" y="980728"/>
            <a:ext cx="2000264" cy="29722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4585" name="Picture 9"/>
          <p:cNvPicPr>
            <a:picLocks noChangeAspect="1" noChangeArrowheads="1"/>
          </p:cNvPicPr>
          <p:nvPr/>
        </p:nvPicPr>
        <p:blipFill>
          <a:blip r:embed="rId6" cstate="print"/>
          <a:srcRect/>
          <a:stretch>
            <a:fillRect/>
          </a:stretch>
        </p:blipFill>
        <p:spPr bwMode="auto">
          <a:xfrm>
            <a:off x="5182994" y="1340768"/>
            <a:ext cx="2845390" cy="217588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4586" name="Picture 10"/>
          <p:cNvPicPr>
            <a:picLocks noChangeAspect="1" noChangeArrowheads="1"/>
          </p:cNvPicPr>
          <p:nvPr/>
        </p:nvPicPr>
        <p:blipFill>
          <a:blip r:embed="rId7" cstate="print"/>
          <a:srcRect/>
          <a:stretch>
            <a:fillRect/>
          </a:stretch>
        </p:blipFill>
        <p:spPr bwMode="auto">
          <a:xfrm>
            <a:off x="5073206" y="3714752"/>
            <a:ext cx="3243210" cy="244222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40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041" y="4445441"/>
            <a:ext cx="4564975" cy="18638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655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357158" y="673245"/>
            <a:ext cx="3214710" cy="247000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6083" name="Picture 3"/>
          <p:cNvPicPr>
            <a:picLocks noChangeAspect="1" noChangeArrowheads="1"/>
          </p:cNvPicPr>
          <p:nvPr/>
        </p:nvPicPr>
        <p:blipFill>
          <a:blip r:embed="rId4" cstate="print"/>
          <a:srcRect/>
          <a:stretch>
            <a:fillRect/>
          </a:stretch>
        </p:blipFill>
        <p:spPr bwMode="auto">
          <a:xfrm>
            <a:off x="323528" y="3201141"/>
            <a:ext cx="3357586" cy="246010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17" name="Прямая со стрелкой 16"/>
          <p:cNvCxnSpPr/>
          <p:nvPr/>
        </p:nvCxnSpPr>
        <p:spPr>
          <a:xfrm flipV="1">
            <a:off x="2714612" y="1571612"/>
            <a:ext cx="157163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3810122" y="785794"/>
            <a:ext cx="3786214" cy="2214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3393273" y="2936129"/>
            <a:ext cx="357190" cy="928694"/>
          </a:xfrm>
          <a:prstGeom prst="downArrow">
            <a:avLst/>
          </a:prstGeom>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4357687" y="4990540"/>
            <a:ext cx="4568214" cy="943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 стрелкой 35"/>
          <p:cNvCxnSpPr/>
          <p:nvPr/>
        </p:nvCxnSpPr>
        <p:spPr>
          <a:xfrm rot="5400000" flipH="1" flipV="1">
            <a:off x="5464975" y="1535893"/>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38"/>
          <p:cNvSpPr/>
          <p:nvPr/>
        </p:nvSpPr>
        <p:spPr>
          <a:xfrm>
            <a:off x="3707904" y="3356992"/>
            <a:ext cx="5367341" cy="144016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707904" y="3356992"/>
            <a:ext cx="5217997" cy="1569660"/>
          </a:xfrm>
          <a:prstGeom prst="rect">
            <a:avLst/>
          </a:prstGeom>
        </p:spPr>
        <p:txBody>
          <a:bodyPr wrap="square">
            <a:spAutoFit/>
          </a:bodyPr>
          <a:lstStyle/>
          <a:p>
            <a:pPr algn="ctr"/>
            <a:r>
              <a:rPr lang="en-US" sz="1200" b="1" i="1" dirty="0" smtClean="0">
                <a:effectLst>
                  <a:outerShdw blurRad="38100" dist="38100" dir="2700000" algn="tl">
                    <a:srgbClr val="000000">
                      <a:alpha val="43137"/>
                    </a:srgbClr>
                  </a:outerShdw>
                </a:effectLst>
                <a:latin typeface="Bookman Old Style" pitchFamily="18" charset="0"/>
              </a:rPr>
              <a:t>Three-point </a:t>
            </a:r>
            <a:r>
              <a:rPr lang="en-US" sz="1200" b="1" i="1" dirty="0">
                <a:effectLst>
                  <a:outerShdw blurRad="38100" dist="38100" dir="2700000" algn="tl">
                    <a:srgbClr val="000000">
                      <a:alpha val="43137"/>
                    </a:srgbClr>
                  </a:outerShdw>
                </a:effectLst>
                <a:latin typeface="Bookman Old Style" pitchFamily="18" charset="0"/>
              </a:rPr>
              <a:t>events selected by conditions </a:t>
            </a:r>
            <a:endParaRPr lang="en-US" sz="1200" b="1" i="1" dirty="0" smtClean="0">
              <a:effectLst>
                <a:outerShdw blurRad="38100" dist="38100" dir="2700000" algn="tl">
                  <a:srgbClr val="000000">
                    <a:alpha val="43137"/>
                  </a:srgbClr>
                </a:outerShdw>
              </a:effectLst>
              <a:latin typeface="Bookman Old Style" pitchFamily="18" charset="0"/>
            </a:endParaRPr>
          </a:p>
          <a:p>
            <a:pPr algn="ctr"/>
            <a:r>
              <a:rPr lang="en-US" sz="1200" b="1" i="1" dirty="0" smtClean="0">
                <a:effectLst>
                  <a:outerShdw blurRad="38100" dist="38100" dir="2700000" algn="tl">
                    <a:srgbClr val="000000">
                      <a:alpha val="43137"/>
                    </a:srgbClr>
                  </a:outerShdw>
                </a:effectLst>
                <a:latin typeface="Bookman Old Style" pitchFamily="18" charset="0"/>
              </a:rPr>
              <a:t>0.89 </a:t>
            </a:r>
            <a:r>
              <a:rPr lang="en-US" sz="1200" b="1" i="1" dirty="0" err="1">
                <a:effectLst>
                  <a:outerShdw blurRad="38100" dist="38100" dir="2700000" algn="tl">
                    <a:srgbClr val="000000">
                      <a:alpha val="43137"/>
                    </a:srgbClr>
                  </a:outerShdw>
                </a:effectLst>
                <a:latin typeface="Bookman Old Style" pitchFamily="18" charset="0"/>
              </a:rPr>
              <a:t>keV</a:t>
            </a:r>
            <a:r>
              <a:rPr lang="en-US" sz="1200" b="1" i="1" dirty="0">
                <a:effectLst>
                  <a:outerShdw blurRad="38100" dist="38100" dir="2700000" algn="tl">
                    <a:srgbClr val="000000">
                      <a:alpha val="43137"/>
                    </a:srgbClr>
                  </a:outerShdw>
                </a:effectLst>
                <a:latin typeface="Bookman Old Style" pitchFamily="18" charset="0"/>
              </a:rPr>
              <a:t> &lt;m0&lt;4.5 </a:t>
            </a:r>
            <a:r>
              <a:rPr lang="en-US" sz="1200" b="1" i="1" dirty="0" err="1">
                <a:effectLst>
                  <a:outerShdw blurRad="38100" dist="38100" dir="2700000" algn="tl">
                    <a:srgbClr val="000000">
                      <a:alpha val="43137"/>
                    </a:srgbClr>
                  </a:outerShdw>
                </a:effectLst>
                <a:latin typeface="Bookman Old Style" pitchFamily="18" charset="0"/>
              </a:rPr>
              <a:t>keV</a:t>
            </a:r>
            <a:r>
              <a:rPr lang="en-US" sz="1200" b="1" i="1" dirty="0">
                <a:effectLst>
                  <a:outerShdw blurRad="38100" dist="38100" dir="2700000" algn="tl">
                    <a:srgbClr val="000000">
                      <a:alpha val="43137"/>
                    </a:srgbClr>
                  </a:outerShdw>
                </a:effectLst>
                <a:latin typeface="Bookman Old Style" pitchFamily="18" charset="0"/>
              </a:rPr>
              <a:t> and </a:t>
            </a:r>
            <a:r>
              <a:rPr lang="en-US" sz="1200" b="1" i="1" dirty="0" smtClean="0">
                <a:effectLst>
                  <a:outerShdw blurRad="38100" dist="38100" dir="2700000" algn="tl">
                    <a:srgbClr val="000000">
                      <a:alpha val="43137"/>
                    </a:srgbClr>
                  </a:outerShdw>
                </a:effectLst>
                <a:latin typeface="Bookman Old Style" pitchFamily="18" charset="0"/>
              </a:rPr>
              <a:t>m1/m2&gt;0.65</a:t>
            </a:r>
          </a:p>
          <a:p>
            <a:pPr algn="ctr"/>
            <a:endParaRPr lang="ru-RU" sz="1200" b="1" i="1" dirty="0">
              <a:effectLst>
                <a:outerShdw blurRad="38100" dist="38100" dir="2700000" algn="tl">
                  <a:srgbClr val="000000">
                    <a:alpha val="43137"/>
                  </a:srgbClr>
                </a:outerShdw>
              </a:effectLst>
              <a:latin typeface="Bookman Old Style" pitchFamily="18" charset="0"/>
            </a:endParaRPr>
          </a:p>
          <a:p>
            <a:r>
              <a:rPr lang="en-US" sz="1200" b="1" i="1" baseline="30000" dirty="0" smtClean="0">
                <a:solidFill>
                  <a:srgbClr val="FF0000"/>
                </a:solidFill>
                <a:latin typeface="Bookman Old Style" pitchFamily="18" charset="0"/>
              </a:rPr>
              <a:t>78</a:t>
            </a:r>
            <a:r>
              <a:rPr lang="en-US" sz="1200" b="1" i="1" dirty="0" smtClean="0">
                <a:solidFill>
                  <a:srgbClr val="FF0000"/>
                </a:solidFill>
                <a:latin typeface="Bookman Old Style" pitchFamily="18" charset="0"/>
              </a:rPr>
              <a:t>Kr</a:t>
            </a:r>
            <a:r>
              <a:rPr lang="en-US" sz="1200" b="1" i="1" dirty="0">
                <a:solidFill>
                  <a:srgbClr val="FF0000"/>
                </a:solidFill>
                <a:latin typeface="Bookman Old Style" pitchFamily="18" charset="0"/>
              </a:rPr>
              <a:t>: </a:t>
            </a:r>
            <a:r>
              <a:rPr lang="en-US" sz="1200" b="1" i="1" dirty="0">
                <a:latin typeface="Bookman Old Style" pitchFamily="18" charset="0"/>
              </a:rPr>
              <a:t>number of events in </a:t>
            </a:r>
            <a:r>
              <a:rPr lang="en-US" sz="1200" b="1" i="1" dirty="0" smtClean="0">
                <a:latin typeface="Bookman Old Style" pitchFamily="18" charset="0"/>
              </a:rPr>
              <a:t>the interval </a:t>
            </a:r>
            <a:r>
              <a:rPr lang="en-US" sz="1200" b="1" i="1" dirty="0">
                <a:solidFill>
                  <a:srgbClr val="002060"/>
                </a:solidFill>
                <a:latin typeface="Bookman Old Style" pitchFamily="18" charset="0"/>
              </a:rPr>
              <a:t>22÷29</a:t>
            </a:r>
            <a:r>
              <a:rPr lang="en-US" sz="1200" b="1" i="1" dirty="0">
                <a:latin typeface="Bookman Old Style" pitchFamily="18" charset="0"/>
              </a:rPr>
              <a:t> </a:t>
            </a:r>
            <a:r>
              <a:rPr lang="en-US" sz="1200" b="1" i="1" dirty="0" err="1">
                <a:latin typeface="Bookman Old Style" pitchFamily="18" charset="0"/>
              </a:rPr>
              <a:t>keV</a:t>
            </a:r>
            <a:r>
              <a:rPr lang="en-US" sz="1200" b="1" i="1" dirty="0">
                <a:latin typeface="Bookman Old Style" pitchFamily="18" charset="0"/>
              </a:rPr>
              <a:t> – </a:t>
            </a:r>
            <a:r>
              <a:rPr lang="en-US" sz="1200" b="1" i="1" dirty="0">
                <a:solidFill>
                  <a:schemeClr val="accent2">
                    <a:lumMod val="75000"/>
                  </a:schemeClr>
                </a:solidFill>
                <a:latin typeface="Bookman Old Style" pitchFamily="18" charset="0"/>
              </a:rPr>
              <a:t>15 </a:t>
            </a:r>
            <a:r>
              <a:rPr lang="en-US" sz="1200" b="1" i="1" dirty="0" err="1">
                <a:solidFill>
                  <a:schemeClr val="accent2">
                    <a:lumMod val="75000"/>
                  </a:schemeClr>
                </a:solidFill>
                <a:latin typeface="Bookman Old Style" pitchFamily="18" charset="0"/>
              </a:rPr>
              <a:t>ev</a:t>
            </a:r>
            <a:r>
              <a:rPr lang="en-US" sz="1200" b="1" i="1" dirty="0">
                <a:solidFill>
                  <a:schemeClr val="accent2">
                    <a:lumMod val="75000"/>
                  </a:schemeClr>
                </a:solidFill>
                <a:latin typeface="Bookman Old Style" pitchFamily="18" charset="0"/>
              </a:rPr>
              <a:t> </a:t>
            </a:r>
            <a:r>
              <a:rPr lang="en-US" sz="1200" b="1" i="1" dirty="0">
                <a:latin typeface="Bookman Old Style" pitchFamily="18" charset="0"/>
              </a:rPr>
              <a:t>for </a:t>
            </a:r>
            <a:r>
              <a:rPr lang="en-US" sz="1200" b="1" i="1" dirty="0" smtClean="0">
                <a:solidFill>
                  <a:schemeClr val="accent2">
                    <a:lumMod val="75000"/>
                  </a:schemeClr>
                </a:solidFill>
                <a:latin typeface="Bookman Old Style" pitchFamily="18" charset="0"/>
              </a:rPr>
              <a:t>9457</a:t>
            </a:r>
            <a:r>
              <a:rPr lang="en-US" sz="1200" b="1" i="1" dirty="0" smtClean="0">
                <a:latin typeface="Bookman Old Style" pitchFamily="18" charset="0"/>
              </a:rPr>
              <a:t>h.</a:t>
            </a:r>
          </a:p>
          <a:p>
            <a:r>
              <a:rPr lang="en-US" sz="1200" b="1" i="1" dirty="0">
                <a:solidFill>
                  <a:srgbClr val="FF0000"/>
                </a:solidFill>
                <a:latin typeface="Bookman Old Style" pitchFamily="18" charset="0"/>
              </a:rPr>
              <a:t>Background</a:t>
            </a:r>
            <a:r>
              <a:rPr lang="en-US" sz="1200" b="1" i="1" dirty="0">
                <a:latin typeface="Bookman Old Style" pitchFamily="18" charset="0"/>
              </a:rPr>
              <a:t> in </a:t>
            </a:r>
            <a:r>
              <a:rPr lang="en-US" sz="1200" b="1" i="1" dirty="0" smtClean="0">
                <a:latin typeface="Bookman Old Style" pitchFamily="18" charset="0"/>
              </a:rPr>
              <a:t>the interval </a:t>
            </a:r>
            <a:r>
              <a:rPr lang="en-US" sz="1200" b="1" i="1" dirty="0">
                <a:solidFill>
                  <a:srgbClr val="002060"/>
                </a:solidFill>
                <a:latin typeface="Bookman Old Style" pitchFamily="18" charset="0"/>
              </a:rPr>
              <a:t>22÷29</a:t>
            </a:r>
            <a:r>
              <a:rPr lang="en-US" sz="1200" b="1" i="1" dirty="0">
                <a:latin typeface="Bookman Old Style" pitchFamily="18" charset="0"/>
              </a:rPr>
              <a:t> </a:t>
            </a:r>
            <a:r>
              <a:rPr lang="en-US" sz="1200" b="1" i="1" dirty="0" err="1">
                <a:latin typeface="Bookman Old Style" pitchFamily="18" charset="0"/>
              </a:rPr>
              <a:t>keV</a:t>
            </a:r>
            <a:r>
              <a:rPr lang="en-US" sz="1200" b="1" i="1" dirty="0">
                <a:latin typeface="Bookman Old Style" pitchFamily="18" charset="0"/>
              </a:rPr>
              <a:t> – </a:t>
            </a:r>
            <a:r>
              <a:rPr lang="en-US" sz="1200" b="1" i="1" dirty="0">
                <a:solidFill>
                  <a:schemeClr val="accent2">
                    <a:lumMod val="75000"/>
                  </a:schemeClr>
                </a:solidFill>
                <a:latin typeface="Bookman Old Style" pitchFamily="18" charset="0"/>
              </a:rPr>
              <a:t>4 </a:t>
            </a:r>
            <a:r>
              <a:rPr lang="en-US" sz="1200" b="1" i="1" dirty="0" err="1">
                <a:solidFill>
                  <a:schemeClr val="accent2">
                    <a:lumMod val="75000"/>
                  </a:schemeClr>
                </a:solidFill>
                <a:latin typeface="Bookman Old Style" pitchFamily="18" charset="0"/>
              </a:rPr>
              <a:t>ev</a:t>
            </a:r>
            <a:r>
              <a:rPr lang="en-US" sz="1200" b="1" i="1" dirty="0">
                <a:solidFill>
                  <a:schemeClr val="accent2">
                    <a:lumMod val="75000"/>
                  </a:schemeClr>
                </a:solidFill>
                <a:latin typeface="Bookman Old Style" pitchFamily="18" charset="0"/>
              </a:rPr>
              <a:t> </a:t>
            </a:r>
            <a:r>
              <a:rPr lang="en-US" sz="1200" b="1" i="1" dirty="0">
                <a:latin typeface="Bookman Old Style" pitchFamily="18" charset="0"/>
              </a:rPr>
              <a:t>for </a:t>
            </a:r>
            <a:r>
              <a:rPr lang="en-US" sz="1200" b="1" i="1" dirty="0" smtClean="0">
                <a:solidFill>
                  <a:schemeClr val="accent2">
                    <a:lumMod val="75000"/>
                  </a:schemeClr>
                </a:solidFill>
                <a:latin typeface="Bookman Old Style" pitchFamily="18" charset="0"/>
              </a:rPr>
              <a:t>6243</a:t>
            </a:r>
            <a:r>
              <a:rPr lang="en-US" sz="1200" b="1" i="1" dirty="0" smtClean="0">
                <a:latin typeface="Bookman Old Style" pitchFamily="18" charset="0"/>
              </a:rPr>
              <a:t>h</a:t>
            </a:r>
            <a:r>
              <a:rPr lang="en-US" sz="1200" b="1" i="1" dirty="0">
                <a:latin typeface="Bookman Old Style" pitchFamily="18" charset="0"/>
              </a:rPr>
              <a:t> </a:t>
            </a:r>
            <a:r>
              <a:rPr lang="en-US" sz="1200" b="1" i="1" dirty="0" smtClean="0">
                <a:latin typeface="Bookman Old Style" pitchFamily="18" charset="0"/>
                <a:sym typeface="Symbol"/>
              </a:rPr>
              <a:t> </a:t>
            </a:r>
            <a:r>
              <a:rPr lang="en-US" sz="1200" b="1" i="1" dirty="0" smtClean="0">
                <a:solidFill>
                  <a:schemeClr val="accent2"/>
                </a:solidFill>
                <a:latin typeface="Bookman Old Style" pitchFamily="18" charset="0"/>
                <a:sym typeface="Symbol"/>
              </a:rPr>
              <a:t>6 </a:t>
            </a:r>
            <a:r>
              <a:rPr lang="en-US" sz="1200" b="1" i="1" dirty="0" err="1" smtClean="0">
                <a:solidFill>
                  <a:schemeClr val="accent2"/>
                </a:solidFill>
                <a:latin typeface="Bookman Old Style" pitchFamily="18" charset="0"/>
                <a:sym typeface="Symbol"/>
              </a:rPr>
              <a:t>ev</a:t>
            </a:r>
            <a:r>
              <a:rPr lang="en-US" sz="1200" b="1" i="1" dirty="0" smtClean="0">
                <a:solidFill>
                  <a:schemeClr val="accent2"/>
                </a:solidFill>
                <a:latin typeface="Bookman Old Style" pitchFamily="18" charset="0"/>
                <a:sym typeface="Symbol"/>
              </a:rPr>
              <a:t> </a:t>
            </a:r>
            <a:r>
              <a:rPr lang="en-US" sz="1200" b="1" i="1" dirty="0" smtClean="0">
                <a:latin typeface="Bookman Old Style" pitchFamily="18" charset="0"/>
                <a:sym typeface="Symbol"/>
              </a:rPr>
              <a:t>for </a:t>
            </a:r>
            <a:r>
              <a:rPr lang="en-US" sz="1200" b="1" i="1" dirty="0" smtClean="0">
                <a:solidFill>
                  <a:schemeClr val="accent2"/>
                </a:solidFill>
                <a:latin typeface="Bookman Old Style" pitchFamily="18" charset="0"/>
                <a:sym typeface="Symbol"/>
              </a:rPr>
              <a:t>9457</a:t>
            </a:r>
            <a:r>
              <a:rPr lang="en-US" sz="1200" b="1" i="1" dirty="0" smtClean="0">
                <a:latin typeface="Bookman Old Style" pitchFamily="18" charset="0"/>
                <a:sym typeface="Symbol"/>
              </a:rPr>
              <a:t>h </a:t>
            </a:r>
            <a:r>
              <a:rPr lang="en-US" sz="1200" b="1" i="1" dirty="0" smtClean="0">
                <a:solidFill>
                  <a:schemeClr val="accent2"/>
                </a:solidFill>
                <a:latin typeface="Bookman Old Style" pitchFamily="18" charset="0"/>
                <a:sym typeface="Symbol"/>
              </a:rPr>
              <a:t>.</a:t>
            </a:r>
            <a:endParaRPr lang="en-US" sz="1200" b="1" i="1" dirty="0">
              <a:solidFill>
                <a:schemeClr val="accent2"/>
              </a:solidFill>
              <a:latin typeface="Bookman Old Style" pitchFamily="18" charset="0"/>
            </a:endParaRPr>
          </a:p>
          <a:p>
            <a:endParaRPr lang="ru-RU" sz="1200" b="1" i="1" dirty="0">
              <a:latin typeface="Bookman Old Style" pitchFamily="18" charset="0"/>
            </a:endParaRPr>
          </a:p>
        </p:txBody>
      </p:sp>
      <p:sp>
        <p:nvSpPr>
          <p:cNvPr id="6" name="Прямоугольник 5"/>
          <p:cNvSpPr/>
          <p:nvPr/>
        </p:nvSpPr>
        <p:spPr>
          <a:xfrm>
            <a:off x="4357685" y="5004485"/>
            <a:ext cx="4568215" cy="276999"/>
          </a:xfrm>
          <a:prstGeom prst="rect">
            <a:avLst/>
          </a:prstGeom>
        </p:spPr>
        <p:txBody>
          <a:bodyPr wrap="square">
            <a:spAutoFit/>
          </a:bodyPr>
          <a:lstStyle/>
          <a:p>
            <a:pPr lvl="0"/>
            <a:r>
              <a:rPr lang="en-US" sz="1200" b="1" i="1" dirty="0" smtClean="0">
                <a:solidFill>
                  <a:prstClr val="black"/>
                </a:solidFill>
                <a:latin typeface="Bookman Old Style" pitchFamily="18" charset="0"/>
              </a:rPr>
              <a:t>From G.J. Feldman &amp; R.D. Cousins, for n</a:t>
            </a:r>
            <a:r>
              <a:rPr lang="en-US" sz="1200" b="1" i="1" baseline="-25000" dirty="0" smtClean="0">
                <a:solidFill>
                  <a:prstClr val="black"/>
                </a:solidFill>
                <a:latin typeface="Bookman Old Style" pitchFamily="18" charset="0"/>
              </a:rPr>
              <a:t>0</a:t>
            </a:r>
            <a:r>
              <a:rPr lang="en-US" sz="1200" b="1" i="1" dirty="0" smtClean="0">
                <a:solidFill>
                  <a:prstClr val="black"/>
                </a:solidFill>
                <a:latin typeface="Bookman Old Style" pitchFamily="18" charset="0"/>
              </a:rPr>
              <a:t>=15 and b=6</a:t>
            </a:r>
          </a:p>
        </p:txBody>
      </p:sp>
      <mc:AlternateContent xmlns:mc="http://schemas.openxmlformats.org/markup-compatibility/2006" xmlns:a14="http://schemas.microsoft.com/office/drawing/2010/main">
        <mc:Choice Requires="a14">
          <p:sp>
            <p:nvSpPr>
              <p:cNvPr id="7" name="Прямоугольник 6"/>
              <p:cNvSpPr/>
              <p:nvPr/>
            </p:nvSpPr>
            <p:spPr>
              <a:xfrm>
                <a:off x="4417427" y="5388551"/>
                <a:ext cx="4508473" cy="545599"/>
              </a:xfrm>
              <a:prstGeom prst="rect">
                <a:avLst/>
              </a:prstGeom>
            </p:spPr>
            <p:txBody>
              <a:bodyPr wrap="square">
                <a:spAutoFit/>
              </a:bodyPr>
              <a:lstStyle/>
              <a:p>
                <a:r>
                  <a:rPr lang="en-US" sz="1400" b="1" i="1" dirty="0" smtClean="0">
                    <a:latin typeface="Bookman Old Style" pitchFamily="18" charset="0"/>
                  </a:rPr>
                  <a:t>C.L. 90% </a:t>
                </a:r>
                <a:r>
                  <a:rPr lang="en-US" sz="1400" b="1" i="1" dirty="0">
                    <a:latin typeface="Bookman Old Style" pitchFamily="18" charset="0"/>
                    <a:sym typeface="Symbol"/>
                  </a:rPr>
                  <a:t></a:t>
                </a:r>
                <a:r>
                  <a:rPr lang="en-US" sz="1400" b="1" i="1" dirty="0">
                    <a:latin typeface="Bookman Old Style" pitchFamily="18" charset="0"/>
                  </a:rPr>
                  <a:t>=3.48÷16.52 </a:t>
                </a:r>
                <a:r>
                  <a:rPr lang="en-US" sz="1400" b="1" i="1" dirty="0">
                    <a:latin typeface="Bookman Old Style" pitchFamily="18" charset="0"/>
                    <a:sym typeface="Symbol"/>
                  </a:rPr>
                  <a:t></a:t>
                </a:r>
                <a14:m>
                  <m:oMath xmlns:m="http://schemas.openxmlformats.org/officeDocument/2006/math">
                    <m:sSubSup>
                      <m:sSubSupPr>
                        <m:ctrlPr>
                          <a:rPr lang="ru-RU" sz="1400" b="1" i="1">
                            <a:latin typeface="Cambria Math"/>
                          </a:rPr>
                        </m:ctrlPr>
                      </m:sSubSupPr>
                      <m:e>
                        <m:r>
                          <a:rPr lang="en-US" sz="1400" b="1" i="1" smtClean="0">
                            <a:latin typeface="Cambria Math"/>
                          </a:rPr>
                          <m:t> </m:t>
                        </m:r>
                        <m:r>
                          <a:rPr lang="en-US" sz="1400" b="1" i="1">
                            <a:latin typeface="Cambria Math"/>
                          </a:rPr>
                          <m:t>𝟗</m:t>
                        </m:r>
                      </m:e>
                      <m:sub>
                        <m:r>
                          <a:rPr lang="en-US" sz="1400" b="1" i="1">
                            <a:latin typeface="Cambria Math"/>
                          </a:rPr>
                          <m:t>−</m:t>
                        </m:r>
                        <m:r>
                          <a:rPr lang="en-US" sz="1400" b="1" i="1">
                            <a:latin typeface="Cambria Math"/>
                          </a:rPr>
                          <m:t>𝟓</m:t>
                        </m:r>
                        <m:r>
                          <a:rPr lang="en-US" sz="1400" b="1" i="1">
                            <a:latin typeface="Cambria Math"/>
                          </a:rPr>
                          <m:t>.</m:t>
                        </m:r>
                        <m:r>
                          <a:rPr lang="en-US" sz="1400" b="1" i="1">
                            <a:latin typeface="Cambria Math"/>
                          </a:rPr>
                          <m:t>𝟓𝟐</m:t>
                        </m:r>
                      </m:sub>
                      <m:sup>
                        <m:r>
                          <a:rPr lang="en-US" sz="1400" b="1" i="1">
                            <a:latin typeface="Cambria Math"/>
                          </a:rPr>
                          <m:t>+</m:t>
                        </m:r>
                        <m:r>
                          <a:rPr lang="en-US" sz="1400" b="1" i="1">
                            <a:latin typeface="Cambria Math"/>
                          </a:rPr>
                          <m:t>𝟕</m:t>
                        </m:r>
                        <m:r>
                          <a:rPr lang="en-US" sz="1400" b="1" i="1">
                            <a:latin typeface="Cambria Math"/>
                          </a:rPr>
                          <m:t>.</m:t>
                        </m:r>
                        <m:r>
                          <a:rPr lang="en-US" sz="1400" b="1" i="1">
                            <a:latin typeface="Cambria Math"/>
                          </a:rPr>
                          <m:t>𝟓𝟐</m:t>
                        </m:r>
                      </m:sup>
                    </m:sSubSup>
                  </m:oMath>
                </a14:m>
                <a:r>
                  <a:rPr lang="en-US" sz="1400" b="1" i="1" dirty="0">
                    <a:latin typeface="Bookman Old Style" pitchFamily="18" charset="0"/>
                  </a:rPr>
                  <a:t> for </a:t>
                </a:r>
                <a:r>
                  <a:rPr lang="en-US" sz="1400" b="1" i="1" dirty="0">
                    <a:solidFill>
                      <a:schemeClr val="accent2">
                        <a:lumMod val="75000"/>
                      </a:schemeClr>
                    </a:solidFill>
                    <a:latin typeface="Bookman Old Style" pitchFamily="18" charset="0"/>
                  </a:rPr>
                  <a:t>9457h</a:t>
                </a:r>
                <a:r>
                  <a:rPr lang="en-US" sz="1400" b="1" i="1" dirty="0" smtClean="0">
                    <a:latin typeface="Bookman Old Style" pitchFamily="18" charset="0"/>
                  </a:rPr>
                  <a:t>.</a:t>
                </a:r>
                <a:r>
                  <a:rPr lang="en-US" sz="1400" b="1" i="1" dirty="0" smtClean="0">
                    <a:latin typeface="Bookman Old Style" pitchFamily="18" charset="0"/>
                    <a:sym typeface="Symbol"/>
                  </a:rPr>
                  <a:t></a:t>
                </a:r>
                <a:endParaRPr lang="en-US" sz="1400" b="1" i="1" dirty="0" smtClean="0">
                  <a:latin typeface="Bookman Old Style" pitchFamily="18" charset="0"/>
                </a:endParaRPr>
              </a:p>
              <a:p>
                <a:pPr algn="ctr"/>
                <a:r>
                  <a:rPr lang="en-US" sz="1400" b="1" i="1" dirty="0" smtClean="0">
                    <a:latin typeface="Bookman Old Style" pitchFamily="18" charset="0"/>
                    <a:sym typeface="Symbol"/>
                  </a:rPr>
                  <a:t></a:t>
                </a:r>
                <a:r>
                  <a:rPr lang="en-US" sz="1400" b="1" i="1" dirty="0" smtClean="0">
                    <a:latin typeface="Bookman Old Style" pitchFamily="18" charset="0"/>
                  </a:rPr>
                  <a:t>N</a:t>
                </a:r>
                <a:r>
                  <a:rPr lang="en-US" sz="1400" b="1" i="1" baseline="-25000" dirty="0" smtClean="0">
                    <a:solidFill>
                      <a:srgbClr val="FF0000"/>
                    </a:solidFill>
                    <a:latin typeface="Bookman Old Style" pitchFamily="18" charset="0"/>
                  </a:rPr>
                  <a:t>eff</a:t>
                </a:r>
                <a:r>
                  <a:rPr lang="en-US" sz="1400" b="1" i="1" dirty="0" smtClean="0">
                    <a:latin typeface="Bookman Old Style" pitchFamily="18" charset="0"/>
                  </a:rPr>
                  <a:t>=</a:t>
                </a:r>
                <a:r>
                  <a:rPr lang="en-US" sz="1400" b="1" i="1" dirty="0" smtClean="0">
                    <a:solidFill>
                      <a:srgbClr val="FF0000"/>
                    </a:solidFill>
                    <a:latin typeface="Bookman Old Style" pitchFamily="18" charset="0"/>
                  </a:rPr>
                  <a:t>8.33</a:t>
                </a:r>
                <a:r>
                  <a:rPr lang="en-US" sz="1400" b="1" i="1" dirty="0" smtClean="0">
                    <a:latin typeface="Bookman Old Style" pitchFamily="18" charset="0"/>
                  </a:rPr>
                  <a:t> </a:t>
                </a:r>
                <a:r>
                  <a:rPr lang="en-US" sz="1400" b="1" i="1" dirty="0" err="1" smtClean="0">
                    <a:latin typeface="Bookman Old Style" pitchFamily="18" charset="0"/>
                  </a:rPr>
                  <a:t>yr</a:t>
                </a:r>
                <a:r>
                  <a:rPr lang="en-US" sz="1400" b="1" i="1" dirty="0" smtClean="0">
                    <a:latin typeface="Bookman Old Style" pitchFamily="18" charset="0"/>
                  </a:rPr>
                  <a:t> </a:t>
                </a:r>
                <a:r>
                  <a:rPr lang="en-US" sz="1400" b="1" i="1" baseline="30000" dirty="0" smtClean="0">
                    <a:latin typeface="Bookman Old Style" pitchFamily="18" charset="0"/>
                  </a:rPr>
                  <a:t>-1</a:t>
                </a:r>
                <a:endParaRPr lang="ru-RU" sz="1400" b="1" i="1" dirty="0">
                  <a:latin typeface="Bookman Old Style" pitchFamily="18"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4417427" y="5388551"/>
                <a:ext cx="4508473" cy="545599"/>
              </a:xfrm>
              <a:prstGeom prst="rect">
                <a:avLst/>
              </a:prstGeom>
              <a:blipFill rotWithShape="1">
                <a:blip r:embed="rId5" cstate="print"/>
                <a:stretch>
                  <a:fillRect l="-406" b="-11236"/>
                </a:stretch>
              </a:blipFill>
            </p:spPr>
            <p:txBody>
              <a:bodyPr/>
              <a:lstStyle/>
              <a:p>
                <a:r>
                  <a:rPr lang="ru-RU">
                    <a:noFill/>
                  </a:rPr>
                  <a:t> </a:t>
                </a:r>
              </a:p>
            </p:txBody>
          </p:sp>
        </mc:Fallback>
      </mc:AlternateContent>
      <p:sp>
        <p:nvSpPr>
          <p:cNvPr id="3" name="Прямоугольник 2"/>
          <p:cNvSpPr/>
          <p:nvPr/>
        </p:nvSpPr>
        <p:spPr>
          <a:xfrm>
            <a:off x="716628" y="107340"/>
            <a:ext cx="7455772" cy="369332"/>
          </a:xfrm>
          <a:prstGeom prst="rect">
            <a:avLst/>
          </a:prstGeom>
        </p:spPr>
        <p:txBody>
          <a:bodyPr wrap="square">
            <a:spAutoFit/>
          </a:bodyPr>
          <a:lstStyle/>
          <a:p>
            <a:pPr algn="ctr"/>
            <a:r>
              <a:rPr lang="en-US" b="1" i="1" dirty="0">
                <a:latin typeface="Bookman Old Style" pitchFamily="18" charset="0"/>
              </a:rPr>
              <a:t>Three-point spectra selected under the conditions</a:t>
            </a:r>
            <a:endParaRPr lang="ru-RU" b="1" i="1" dirty="0">
              <a:latin typeface="Bookman Old Style" pitchFamily="18" charset="0"/>
            </a:endParaRPr>
          </a:p>
        </p:txBody>
      </p:sp>
      <p:sp>
        <p:nvSpPr>
          <p:cNvPr id="5" name="Прямоугольник 4"/>
          <p:cNvSpPr/>
          <p:nvPr/>
        </p:nvSpPr>
        <p:spPr>
          <a:xfrm>
            <a:off x="4211960" y="1268760"/>
            <a:ext cx="2880320" cy="1169551"/>
          </a:xfrm>
          <a:prstGeom prst="rect">
            <a:avLst/>
          </a:prstGeom>
        </p:spPr>
        <p:txBody>
          <a:bodyPr wrap="square">
            <a:spAutoFit/>
          </a:bodyPr>
          <a:lstStyle/>
          <a:p>
            <a:pPr algn="ctr"/>
            <a:r>
              <a:rPr lang="en-US" sz="1400" b="1" i="1" dirty="0">
                <a:latin typeface="Bookman Old Style" pitchFamily="18" charset="0"/>
              </a:rPr>
              <a:t>[(A1.A2.A3)</a:t>
            </a:r>
            <a:r>
              <a:rPr lang="en-US" sz="1400" b="1" i="1" dirty="0">
                <a:latin typeface="Bookman Old Style" pitchFamily="18" charset="0"/>
                <a:sym typeface="Symbol"/>
              </a:rPr>
              <a:t></a:t>
            </a:r>
            <a:r>
              <a:rPr lang="en-US" sz="1400" b="1" i="1" dirty="0">
                <a:latin typeface="Bookman Old Style" pitchFamily="18" charset="0"/>
              </a:rPr>
              <a:t>(m</a:t>
            </a:r>
            <a:r>
              <a:rPr lang="en-US" sz="1400" b="1" i="1" baseline="-25000" dirty="0">
                <a:latin typeface="Bookman Old Style" pitchFamily="18" charset="0"/>
              </a:rPr>
              <a:t>0</a:t>
            </a:r>
            <a:r>
              <a:rPr lang="en-US" sz="1400" b="1" i="1" dirty="0">
                <a:latin typeface="Bookman Old Style" pitchFamily="18" charset="0"/>
              </a:rPr>
              <a:t>≤m</a:t>
            </a:r>
            <a:r>
              <a:rPr lang="en-US" sz="1400" b="1" i="1" baseline="-25000" dirty="0">
                <a:latin typeface="Bookman Old Style" pitchFamily="18" charset="0"/>
              </a:rPr>
              <a:t>1</a:t>
            </a:r>
            <a:r>
              <a:rPr lang="en-US" sz="1400" b="1" i="1" dirty="0">
                <a:latin typeface="Bookman Old Style" pitchFamily="18" charset="0"/>
              </a:rPr>
              <a:t>≤m</a:t>
            </a:r>
            <a:r>
              <a:rPr lang="en-US" sz="1400" b="1" i="1" baseline="-25000" dirty="0">
                <a:latin typeface="Bookman Old Style" pitchFamily="18" charset="0"/>
              </a:rPr>
              <a:t>2</a:t>
            </a:r>
            <a:r>
              <a:rPr lang="en-US" sz="1400" b="1" i="1" dirty="0" smtClean="0">
                <a:latin typeface="Bookman Old Style" pitchFamily="18" charset="0"/>
              </a:rPr>
              <a:t>)]</a:t>
            </a:r>
          </a:p>
          <a:p>
            <a:pPr algn="ctr"/>
            <a:endParaRPr lang="ru-RU" sz="1400" b="1" i="1" dirty="0">
              <a:latin typeface="Bookman Old Style" pitchFamily="18" charset="0"/>
            </a:endParaRPr>
          </a:p>
          <a:p>
            <a:pPr algn="ctr"/>
            <a:r>
              <a:rPr lang="en-US" sz="1400" b="1" i="1" dirty="0">
                <a:latin typeface="Bookman Old Style" pitchFamily="18" charset="0"/>
              </a:rPr>
              <a:t>0.89 keV≤m</a:t>
            </a:r>
            <a:r>
              <a:rPr lang="en-US" sz="1400" b="1" i="1" baseline="-25000" dirty="0">
                <a:latin typeface="Bookman Old Style" pitchFamily="18" charset="0"/>
              </a:rPr>
              <a:t>0</a:t>
            </a:r>
            <a:r>
              <a:rPr lang="en-US" sz="1400" b="1" i="1" dirty="0">
                <a:latin typeface="Bookman Old Style" pitchFamily="18" charset="0"/>
              </a:rPr>
              <a:t>≤ 4.5 </a:t>
            </a:r>
            <a:r>
              <a:rPr lang="en-US" sz="1400" b="1" i="1" dirty="0" err="1" smtClean="0">
                <a:latin typeface="Bookman Old Style" pitchFamily="18" charset="0"/>
              </a:rPr>
              <a:t>keV</a:t>
            </a:r>
            <a:endParaRPr lang="en-US" sz="1400" b="1" i="1" dirty="0" smtClean="0">
              <a:latin typeface="Bookman Old Style" pitchFamily="18" charset="0"/>
            </a:endParaRPr>
          </a:p>
          <a:p>
            <a:pPr algn="ctr"/>
            <a:endParaRPr lang="ru-RU" sz="1400" b="1" i="1" dirty="0">
              <a:latin typeface="Bookman Old Style" pitchFamily="18" charset="0"/>
            </a:endParaRPr>
          </a:p>
          <a:p>
            <a:pPr algn="ctr"/>
            <a:r>
              <a:rPr lang="en-US" sz="1400" b="1" i="1" dirty="0">
                <a:latin typeface="Bookman Old Style" pitchFamily="18" charset="0"/>
              </a:rPr>
              <a:t>1.0</a:t>
            </a:r>
            <a:r>
              <a:rPr lang="en-US" sz="1400" b="1" i="1" dirty="0">
                <a:latin typeface="Bookman Old Style" pitchFamily="18" charset="0"/>
                <a:sym typeface="Symbol"/>
              </a:rPr>
              <a:t></a:t>
            </a:r>
            <a:r>
              <a:rPr lang="en-US" sz="1400" b="1" i="1" dirty="0">
                <a:latin typeface="Bookman Old Style" pitchFamily="18" charset="0"/>
              </a:rPr>
              <a:t>m</a:t>
            </a:r>
            <a:r>
              <a:rPr lang="en-US" sz="1400" b="1" i="1" baseline="-25000" dirty="0">
                <a:latin typeface="Bookman Old Style" pitchFamily="18" charset="0"/>
              </a:rPr>
              <a:t>1</a:t>
            </a:r>
            <a:r>
              <a:rPr lang="en-US" sz="1400" b="1" i="1" dirty="0">
                <a:latin typeface="Bookman Old Style" pitchFamily="18" charset="0"/>
              </a:rPr>
              <a:t>/m</a:t>
            </a:r>
            <a:r>
              <a:rPr lang="en-US" sz="1400" b="1" i="1" baseline="-25000" dirty="0">
                <a:latin typeface="Bookman Old Style" pitchFamily="18" charset="0"/>
              </a:rPr>
              <a:t>2</a:t>
            </a:r>
            <a:r>
              <a:rPr lang="en-US" sz="1400" b="1" i="1" dirty="0">
                <a:latin typeface="Bookman Old Style" pitchFamily="18" charset="0"/>
                <a:sym typeface="Symbol"/>
              </a:rPr>
              <a:t></a:t>
            </a:r>
            <a:r>
              <a:rPr lang="en-US" sz="1400" b="1" i="1" dirty="0">
                <a:latin typeface="Bookman Old Style" pitchFamily="18" charset="0"/>
              </a:rPr>
              <a:t>0.65</a:t>
            </a:r>
            <a:endParaRPr lang="ru-RU" sz="1400" b="1" i="1" dirty="0">
              <a:latin typeface="Bookman Old Style" pitchFamily="18" charset="0"/>
            </a:endParaRPr>
          </a:p>
        </p:txBody>
      </p:sp>
    </p:spTree>
    <p:extLst>
      <p:ext uri="{BB962C8B-B14F-4D97-AF65-F5344CB8AC3E}">
        <p14:creationId xmlns:p14="http://schemas.microsoft.com/office/powerpoint/2010/main" val="1133123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ChangeArrowheads="1"/>
          </p:cNvSpPr>
          <p:nvPr/>
        </p:nvSpPr>
        <p:spPr bwMode="auto">
          <a:xfrm>
            <a:off x="250825" y="404813"/>
            <a:ext cx="8569325" cy="2308225"/>
          </a:xfrm>
          <a:prstGeom prst="rect">
            <a:avLst/>
          </a:prstGeom>
          <a:noFill/>
          <a:ln w="9525">
            <a:noFill/>
            <a:miter lim="800000"/>
            <a:headEnd/>
            <a:tailEnd/>
          </a:ln>
          <a:effectLst/>
        </p:spPr>
        <p:txBody>
          <a:bodyPr>
            <a:spAutoFit/>
          </a:bodyPr>
          <a:lstStyle/>
          <a:p>
            <a:pPr marL="342900" indent="-342900">
              <a:buFontTx/>
              <a:buAutoNum type="arabicPeriod"/>
              <a:defRPr/>
            </a:pPr>
            <a:r>
              <a:rPr lang="en-US" sz="1600" i="1" dirty="0">
                <a:latin typeface="Bookman Old Style" pitchFamily="18" charset="0"/>
                <a:cs typeface="Arial" pitchFamily="34" charset="0"/>
              </a:rPr>
              <a:t>N</a:t>
            </a:r>
            <a:r>
              <a:rPr lang="ru-RU" sz="1600" i="1" dirty="0">
                <a:latin typeface="Bookman Old Style" pitchFamily="18" charset="0"/>
                <a:cs typeface="Arial" pitchFamily="34" charset="0"/>
              </a:rPr>
              <a:t> </a:t>
            </a:r>
            <a:r>
              <a:rPr lang="en-US" sz="1600" i="1" dirty="0">
                <a:latin typeface="Bookman Old Style" pitchFamily="18" charset="0"/>
                <a:cs typeface="Arial" pitchFamily="34" charset="0"/>
              </a:rPr>
              <a:t>–</a:t>
            </a:r>
            <a:r>
              <a:rPr lang="ru-RU" sz="1600" i="1" dirty="0">
                <a:latin typeface="Bookman Old Style" pitchFamily="18" charset="0"/>
                <a:cs typeface="Arial" pitchFamily="34" charset="0"/>
              </a:rPr>
              <a:t> </a:t>
            </a:r>
            <a:r>
              <a:rPr lang="en-US" sz="1600" i="1" dirty="0">
                <a:latin typeface="Bookman Old Style" pitchFamily="18" charset="0"/>
                <a:cs typeface="Arial" pitchFamily="34" charset="0"/>
              </a:rPr>
              <a:t>number of </a:t>
            </a:r>
            <a:r>
              <a:rPr lang="ru-RU" sz="1600" i="1" dirty="0">
                <a:latin typeface="Bookman Old Style" pitchFamily="18" charset="0"/>
                <a:cs typeface="Arial" pitchFamily="34" charset="0"/>
              </a:rPr>
              <a:t> </a:t>
            </a:r>
            <a:r>
              <a:rPr lang="ru-RU" sz="1600" i="1" baseline="30000" dirty="0">
                <a:latin typeface="Bookman Old Style" pitchFamily="18" charset="0"/>
                <a:cs typeface="Arial" pitchFamily="34" charset="0"/>
              </a:rPr>
              <a:t>78</a:t>
            </a:r>
            <a:r>
              <a:rPr lang="ru-RU" sz="1600" i="1" dirty="0">
                <a:latin typeface="Bookman Old Style" pitchFamily="18" charset="0"/>
                <a:cs typeface="Arial" pitchFamily="34" charset="0"/>
              </a:rPr>
              <a:t>Kr</a:t>
            </a:r>
            <a:r>
              <a:rPr lang="en-US" sz="1600" i="1" dirty="0">
                <a:latin typeface="Bookman Old Style" pitchFamily="18" charset="0"/>
                <a:cs typeface="Arial" pitchFamily="34" charset="0"/>
              </a:rPr>
              <a:t> atoms</a:t>
            </a:r>
            <a:r>
              <a:rPr lang="ru-RU" sz="1600" dirty="0">
                <a:latin typeface="Bookman Old Style" pitchFamily="18" charset="0"/>
                <a:cs typeface="Arial" pitchFamily="34" charset="0"/>
              </a:rPr>
              <a:t>				</a:t>
            </a:r>
            <a:r>
              <a:rPr lang="ru-RU" sz="1600" i="1" dirty="0">
                <a:latin typeface="Bookman Old Style" pitchFamily="18" charset="0"/>
                <a:cs typeface="Arial" pitchFamily="34" charset="0"/>
              </a:rPr>
              <a:t>- 1,08·10</a:t>
            </a:r>
            <a:r>
              <a:rPr lang="ru-RU" sz="1600" i="1" baseline="30000" dirty="0">
                <a:latin typeface="Bookman Old Style" pitchFamily="18" charset="0"/>
                <a:cs typeface="Arial" pitchFamily="34" charset="0"/>
              </a:rPr>
              <a:t>24</a:t>
            </a:r>
          </a:p>
          <a:p>
            <a:pPr marL="342900" indent="-342900">
              <a:buFontTx/>
              <a:buAutoNum type="arabicPeriod"/>
              <a:defRPr/>
            </a:pPr>
            <a:r>
              <a:rPr lang="en-US" sz="1600" i="1" dirty="0">
                <a:latin typeface="Bookman Old Style" pitchFamily="18" charset="0"/>
                <a:cs typeface="Arial" pitchFamily="34" charset="0"/>
              </a:rPr>
              <a:t>p</a:t>
            </a:r>
            <a:r>
              <a:rPr lang="en-US" sz="1600" i="1" baseline="-25000" dirty="0">
                <a:latin typeface="Bookman Old Style" pitchFamily="18" charset="0"/>
                <a:cs typeface="Arial" pitchFamily="34" charset="0"/>
              </a:rPr>
              <a:t>3</a:t>
            </a:r>
            <a:r>
              <a:rPr lang="en-US" sz="1600" i="1" dirty="0">
                <a:latin typeface="Bookman Old Style" pitchFamily="18" charset="0"/>
                <a:cs typeface="Arial" pitchFamily="34" charset="0"/>
              </a:rPr>
              <a:t> – probability for</a:t>
            </a:r>
            <a:r>
              <a:rPr lang="ru-RU" sz="1600" i="1" dirty="0">
                <a:latin typeface="Bookman Old Style" pitchFamily="18" charset="0"/>
                <a:cs typeface="Arial" pitchFamily="34" charset="0"/>
              </a:rPr>
              <a:t> 3(·) </a:t>
            </a:r>
            <a:r>
              <a:rPr lang="en-US" sz="1600" i="1" dirty="0">
                <a:latin typeface="Bookman Old Style" pitchFamily="18" charset="0"/>
                <a:cs typeface="Arial" pitchFamily="34" charset="0"/>
              </a:rPr>
              <a:t>events</a:t>
            </a:r>
            <a:r>
              <a:rPr lang="ru-RU" sz="1600" i="1" dirty="0">
                <a:latin typeface="Bookman Old Style" pitchFamily="18" charset="0"/>
                <a:cs typeface="Arial" pitchFamily="34" charset="0"/>
              </a:rPr>
              <a:t>  </a:t>
            </a:r>
            <a:r>
              <a:rPr lang="ru-RU" sz="1600" dirty="0">
                <a:latin typeface="Bookman Old Style" pitchFamily="18" charset="0"/>
                <a:cs typeface="Arial" pitchFamily="34" charset="0"/>
              </a:rPr>
              <a:t>				</a:t>
            </a:r>
            <a:r>
              <a:rPr lang="ru-RU" sz="1600" i="1" dirty="0">
                <a:latin typeface="Bookman Old Style" pitchFamily="18" charset="0"/>
                <a:cs typeface="Arial" pitchFamily="34" charset="0"/>
              </a:rPr>
              <a:t>- </a:t>
            </a:r>
            <a:r>
              <a:rPr lang="ru-RU" sz="1600" i="1" dirty="0" smtClean="0">
                <a:latin typeface="Bookman Old Style" pitchFamily="18" charset="0"/>
                <a:cs typeface="Arial" pitchFamily="34" charset="0"/>
              </a:rPr>
              <a:t>0,</a:t>
            </a:r>
            <a:r>
              <a:rPr lang="en-US" sz="1600" i="1" dirty="0" smtClean="0">
                <a:latin typeface="Bookman Old Style" pitchFamily="18" charset="0"/>
                <a:cs typeface="Arial" pitchFamily="34" charset="0"/>
              </a:rPr>
              <a:t>47</a:t>
            </a:r>
            <a:endParaRPr lang="ru-RU" sz="1600" i="1" dirty="0">
              <a:latin typeface="Bookman Old Style" pitchFamily="18" charset="0"/>
              <a:cs typeface="Arial" pitchFamily="34" charset="0"/>
            </a:endParaRPr>
          </a:p>
          <a:p>
            <a:pPr marL="342900" indent="-342900">
              <a:buFontTx/>
              <a:buAutoNum type="arabicPeriod"/>
              <a:defRPr/>
            </a:pPr>
            <a:r>
              <a:rPr lang="el-GR" sz="1600" i="1" dirty="0">
                <a:latin typeface="Bookman Old Style" pitchFamily="18" charset="0"/>
                <a:cs typeface="Arial" pitchFamily="34" charset="0"/>
              </a:rPr>
              <a:t>ε</a:t>
            </a:r>
            <a:r>
              <a:rPr lang="ru-RU" sz="1600" i="1" baseline="-25000" dirty="0">
                <a:latin typeface="Bookman Old Style" pitchFamily="18" charset="0"/>
                <a:cs typeface="Arial" pitchFamily="34" charset="0"/>
              </a:rPr>
              <a:t>п </a:t>
            </a:r>
            <a:r>
              <a:rPr lang="ru-RU" sz="1600" i="1" dirty="0">
                <a:latin typeface="Bookman Old Style" pitchFamily="18" charset="0"/>
                <a:cs typeface="Arial" pitchFamily="34" charset="0"/>
              </a:rPr>
              <a:t>- </a:t>
            </a:r>
            <a:r>
              <a:rPr lang="en-US" sz="1600" i="1" dirty="0">
                <a:latin typeface="Bookman Old Style" pitchFamily="18" charset="0"/>
                <a:cs typeface="Arial" pitchFamily="34" charset="0"/>
              </a:rPr>
              <a:t>r</a:t>
            </a:r>
            <a:r>
              <a:rPr lang="en-US" sz="1600" i="1" dirty="0">
                <a:latin typeface="Bookman Old Style" pitchFamily="18" charset="0"/>
              </a:rPr>
              <a:t>egistration efficiency for </a:t>
            </a:r>
            <a:r>
              <a:rPr lang="ru-RU" sz="1600" i="1" dirty="0">
                <a:latin typeface="Bookman Old Style" pitchFamily="18" charset="0"/>
                <a:cs typeface="Arial" pitchFamily="34" charset="0"/>
              </a:rPr>
              <a:t>3(·) </a:t>
            </a:r>
            <a:r>
              <a:rPr lang="en-US" sz="1600" i="1" dirty="0">
                <a:latin typeface="Bookman Old Style" pitchFamily="18" charset="0"/>
                <a:cs typeface="Arial" pitchFamily="34" charset="0"/>
              </a:rPr>
              <a:t>events	</a:t>
            </a:r>
            <a:r>
              <a:rPr lang="ru-RU" sz="1600" dirty="0">
                <a:latin typeface="Bookman Old Style" pitchFamily="18" charset="0"/>
                <a:cs typeface="Arial" pitchFamily="34" charset="0"/>
              </a:rPr>
              <a:t>		</a:t>
            </a:r>
            <a:r>
              <a:rPr lang="ru-RU" sz="1600" i="1" dirty="0">
                <a:latin typeface="Bookman Old Style" pitchFamily="18" charset="0"/>
                <a:cs typeface="Arial" pitchFamily="34" charset="0"/>
              </a:rPr>
              <a:t>- 0,809</a:t>
            </a:r>
          </a:p>
          <a:p>
            <a:pPr>
              <a:defRPr/>
            </a:pPr>
            <a:r>
              <a:rPr lang="en-US" sz="1600" i="1" dirty="0">
                <a:latin typeface="Bookman Old Style" pitchFamily="18" charset="0"/>
                <a:cs typeface="Arial" pitchFamily="34" charset="0"/>
              </a:rPr>
              <a:t>4.   </a:t>
            </a:r>
            <a:r>
              <a:rPr lang="el-GR" sz="1600" i="1" dirty="0">
                <a:latin typeface="Bookman Old Style" pitchFamily="18" charset="0"/>
                <a:cs typeface="Arial" pitchFamily="34" charset="0"/>
              </a:rPr>
              <a:t>ε</a:t>
            </a:r>
            <a:r>
              <a:rPr lang="ru-RU" sz="1600" i="1" baseline="-25000" dirty="0">
                <a:latin typeface="Bookman Old Style" pitchFamily="18" charset="0"/>
                <a:cs typeface="Arial" pitchFamily="34" charset="0"/>
              </a:rPr>
              <a:t>3</a:t>
            </a:r>
            <a:r>
              <a:rPr lang="ru-RU" sz="1600" i="1" dirty="0">
                <a:latin typeface="Bookman Old Style" pitchFamily="18" charset="0"/>
                <a:cs typeface="Arial" pitchFamily="34" charset="0"/>
              </a:rPr>
              <a:t> - </a:t>
            </a:r>
            <a:r>
              <a:rPr lang="en-US" sz="1600" i="1" dirty="0">
                <a:latin typeface="Bookman Old Style" pitchFamily="18" charset="0"/>
              </a:rPr>
              <a:t>selection efficiency for three-point events due to 		</a:t>
            </a:r>
            <a:r>
              <a:rPr lang="ru-RU" sz="1600" i="1" dirty="0">
                <a:latin typeface="Bookman Old Style" pitchFamily="18" charset="0"/>
                <a:cs typeface="Arial" pitchFamily="34" charset="0"/>
              </a:rPr>
              <a:t>- </a:t>
            </a:r>
            <a:r>
              <a:rPr lang="ru-RU" sz="1600" i="1" dirty="0" smtClean="0">
                <a:latin typeface="Bookman Old Style" pitchFamily="18" charset="0"/>
                <a:cs typeface="Arial" pitchFamily="34" charset="0"/>
              </a:rPr>
              <a:t>0,</a:t>
            </a:r>
            <a:r>
              <a:rPr lang="en-US" sz="1600" i="1" dirty="0" smtClean="0">
                <a:latin typeface="Bookman Old Style" pitchFamily="18" charset="0"/>
                <a:cs typeface="Arial" pitchFamily="34" charset="0"/>
              </a:rPr>
              <a:t>50</a:t>
            </a:r>
            <a:endParaRPr lang="en-US" sz="1600" i="1" dirty="0">
              <a:latin typeface="Bookman Old Style" pitchFamily="18" charset="0"/>
            </a:endParaRPr>
          </a:p>
          <a:p>
            <a:pPr>
              <a:defRPr/>
            </a:pPr>
            <a:r>
              <a:rPr lang="en-US" sz="1600" i="1" dirty="0">
                <a:latin typeface="Bookman Old Style" pitchFamily="18" charset="0"/>
              </a:rPr>
              <a:t>     2K-capture</a:t>
            </a:r>
            <a:r>
              <a:rPr lang="en-US" sz="1600" i="1" dirty="0">
                <a:latin typeface="Bookman Old Style" pitchFamily="18" charset="0"/>
                <a:cs typeface="Arial" pitchFamily="34" charset="0"/>
              </a:rPr>
              <a:t> </a:t>
            </a:r>
            <a:r>
              <a:rPr lang="en-US" sz="1600" i="1" dirty="0">
                <a:latin typeface="Bookman Old Style" pitchFamily="18" charset="0"/>
              </a:rPr>
              <a:t>in </a:t>
            </a:r>
            <a:r>
              <a:rPr lang="en-US" sz="1600" i="1" baseline="30000" dirty="0">
                <a:latin typeface="Bookman Old Style" pitchFamily="18" charset="0"/>
              </a:rPr>
              <a:t>78</a:t>
            </a:r>
            <a:r>
              <a:rPr lang="en-US" sz="1600" i="1" dirty="0">
                <a:latin typeface="Bookman Old Style" pitchFamily="18" charset="0"/>
              </a:rPr>
              <a:t>Kr</a:t>
            </a:r>
            <a:r>
              <a:rPr lang="ru-RU" sz="1600" dirty="0">
                <a:latin typeface="Bookman Old Style" pitchFamily="18" charset="0"/>
                <a:cs typeface="Arial" pitchFamily="34" charset="0"/>
              </a:rPr>
              <a:t>		</a:t>
            </a:r>
            <a:endParaRPr lang="ru-RU" sz="1600" i="1" dirty="0">
              <a:latin typeface="Bookman Old Style" pitchFamily="18" charset="0"/>
              <a:cs typeface="Arial" pitchFamily="34" charset="0"/>
            </a:endParaRPr>
          </a:p>
          <a:p>
            <a:pPr marL="342900" indent="-342900">
              <a:buFontTx/>
              <a:buAutoNum type="arabicPeriod" startAt="5"/>
              <a:defRPr/>
            </a:pPr>
            <a:r>
              <a:rPr lang="en-US" sz="1600" i="1" dirty="0" err="1">
                <a:latin typeface="Bookman Old Style" pitchFamily="18" charset="0"/>
                <a:cs typeface="Arial" pitchFamily="34" charset="0"/>
              </a:rPr>
              <a:t>a</a:t>
            </a:r>
            <a:r>
              <a:rPr lang="en-US" sz="1600" i="1" baseline="-25000" dirty="0" err="1">
                <a:latin typeface="Bookman Old Style" pitchFamily="18" charset="0"/>
                <a:cs typeface="Arial" pitchFamily="34" charset="0"/>
              </a:rPr>
              <a:t>k</a:t>
            </a:r>
            <a:r>
              <a:rPr lang="en-US" sz="1600" i="1" dirty="0">
                <a:latin typeface="Bookman Old Style" pitchFamily="18" charset="0"/>
                <a:cs typeface="Arial" pitchFamily="34" charset="0"/>
              </a:rPr>
              <a:t> – portion of events with two K-quanta that could be 	- 0,985</a:t>
            </a:r>
          </a:p>
          <a:p>
            <a:pPr marL="342900" indent="-342900">
              <a:defRPr/>
            </a:pPr>
            <a:r>
              <a:rPr lang="en-US" sz="1600" i="1" dirty="0">
                <a:latin typeface="Bookman Old Style" pitchFamily="18" charset="0"/>
                <a:cs typeface="Arial" pitchFamily="34" charset="0"/>
              </a:rPr>
              <a:t>      registered as distinct  three-point events</a:t>
            </a:r>
            <a:r>
              <a:rPr lang="ru-RU" sz="1600" i="1" dirty="0">
                <a:latin typeface="Bookman Old Style" pitchFamily="18" charset="0"/>
                <a:cs typeface="Arial" pitchFamily="34" charset="0"/>
              </a:rPr>
              <a:t>	</a:t>
            </a:r>
          </a:p>
          <a:p>
            <a:pPr marL="342900" indent="-342900">
              <a:defRPr/>
            </a:pPr>
            <a:r>
              <a:rPr lang="en-US" sz="1600" i="1" dirty="0">
                <a:latin typeface="Bookman Old Style" pitchFamily="18" charset="0"/>
                <a:cs typeface="Arial" pitchFamily="34" charset="0"/>
              </a:rPr>
              <a:t>6.	k</a:t>
            </a:r>
            <a:r>
              <a:rPr lang="el-GR" sz="1600" i="1" baseline="-25000" dirty="0">
                <a:latin typeface="Bookman Old Style" pitchFamily="18" charset="0"/>
                <a:cs typeface="Arial" pitchFamily="34" charset="0"/>
              </a:rPr>
              <a:t>β</a:t>
            </a:r>
            <a:r>
              <a:rPr lang="en-US" sz="1600" i="1" baseline="-25000" dirty="0">
                <a:latin typeface="Bookman Old Style" pitchFamily="18" charset="0"/>
                <a:cs typeface="Arial" pitchFamily="34" charset="0"/>
              </a:rPr>
              <a:t> </a:t>
            </a:r>
            <a:r>
              <a:rPr lang="en-US" sz="1600" i="1" dirty="0">
                <a:latin typeface="Bookman Old Style" pitchFamily="18" charset="0"/>
                <a:cs typeface="Arial" pitchFamily="34" charset="0"/>
              </a:rPr>
              <a:t>– useful event selection coefficient for a given threshold</a:t>
            </a:r>
            <a:r>
              <a:rPr lang="ru-RU" sz="1600" i="1" dirty="0">
                <a:latin typeface="Bookman Old Style" pitchFamily="18" charset="0"/>
                <a:cs typeface="Arial" pitchFamily="34" charset="0"/>
              </a:rPr>
              <a:t>	- 0,840</a:t>
            </a:r>
            <a:endParaRPr lang="en-US" sz="1600" i="1" dirty="0">
              <a:latin typeface="Bookman Old Style" pitchFamily="18" charset="0"/>
              <a:cs typeface="Arial" pitchFamily="34" charset="0"/>
            </a:endParaRPr>
          </a:p>
          <a:p>
            <a:pPr marL="342900" indent="-342900">
              <a:defRPr/>
            </a:pPr>
            <a:r>
              <a:rPr lang="en-US" sz="1600" i="1" dirty="0">
                <a:effectLst>
                  <a:outerShdw blurRad="38100" dist="38100" dir="2700000" algn="tl">
                    <a:srgbClr val="C0C0C0"/>
                  </a:outerShdw>
                </a:effectLst>
                <a:latin typeface="Bookman Old Style" pitchFamily="18" charset="0"/>
                <a:cs typeface="Times New Roman" pitchFamily="18" charset="0"/>
              </a:rPr>
              <a:t>	</a:t>
            </a:r>
            <a:r>
              <a:rPr lang="en-US" sz="1600" i="1" dirty="0">
                <a:latin typeface="Bookman Old Style" pitchFamily="18" charset="0"/>
                <a:cs typeface="Times New Roman" pitchFamily="18" charset="0"/>
              </a:rPr>
              <a:t>with respect to </a:t>
            </a:r>
            <a:r>
              <a:rPr lang="en-US" sz="1600" i="1" dirty="0">
                <a:latin typeface="Bookman Old Style" pitchFamily="18" charset="0"/>
                <a:cs typeface="Times New Roman" pitchFamily="18" charset="0"/>
                <a:sym typeface="Symbol"/>
              </a:rPr>
              <a:t></a:t>
            </a:r>
            <a:endParaRPr lang="ru-RU" sz="1600" i="1" dirty="0">
              <a:latin typeface="Bookman Old Style" pitchFamily="18" charset="0"/>
              <a:cs typeface="Times New Roman" pitchFamily="18" charset="0"/>
            </a:endParaRPr>
          </a:p>
        </p:txBody>
      </p:sp>
      <p:graphicFrame>
        <p:nvGraphicFramePr>
          <p:cNvPr id="24579" name="Object 5"/>
          <p:cNvGraphicFramePr>
            <a:graphicFrameLocks noGrp="1" noChangeAspect="1"/>
          </p:cNvGraphicFramePr>
          <p:nvPr>
            <p:ph sz="half" idx="1"/>
            <p:extLst>
              <p:ext uri="{D42A27DB-BD31-4B8C-83A1-F6EECF244321}">
                <p14:modId xmlns:p14="http://schemas.microsoft.com/office/powerpoint/2010/main" val="3866888666"/>
              </p:ext>
            </p:extLst>
          </p:nvPr>
        </p:nvGraphicFramePr>
        <p:xfrm>
          <a:off x="2843213" y="2713038"/>
          <a:ext cx="2828974" cy="698263"/>
        </p:xfrm>
        <a:graphic>
          <a:graphicData uri="http://schemas.openxmlformats.org/presentationml/2006/ole">
            <mc:AlternateContent xmlns:mc="http://schemas.openxmlformats.org/markup-compatibility/2006">
              <mc:Choice xmlns:v="urn:schemas-microsoft-com:vml" Requires="v">
                <p:oleObj spid="_x0000_s24676" name="Equation" r:id="rId4" imgW="1905000" imgH="469900" progId="Equation.DSMT4">
                  <p:embed/>
                </p:oleObj>
              </mc:Choice>
              <mc:Fallback>
                <p:oleObj name="Equation" r:id="rId4" imgW="1905000" imgH="469900" progId="Equation.DSMT4">
                  <p:embed/>
                  <p:pic>
                    <p:nvPicPr>
                      <p:cNvPr id="0" name="Picture 9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713038"/>
                        <a:ext cx="2828974" cy="69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225287" name="Rectangle 7"/>
              <p:cNvSpPr>
                <a:spLocks noChangeArrowheads="1"/>
              </p:cNvSpPr>
              <p:nvPr/>
            </p:nvSpPr>
            <p:spPr bwMode="auto">
              <a:xfrm>
                <a:off x="539750" y="3517673"/>
                <a:ext cx="8424863" cy="2155142"/>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endParaRPr lang="ru-RU" sz="1400" b="1" i="1" dirty="0" smtClean="0">
                  <a:latin typeface="Bookman Old Style" pitchFamily="18" charset="0"/>
                </a:endParaRPr>
              </a:p>
              <a:p>
                <a:r>
                  <a:rPr lang="ru-RU" sz="1600" b="1" i="1" dirty="0" err="1" smtClean="0">
                    <a:effectLst>
                      <a:outerShdw blurRad="38100" dist="38100" dir="2700000" algn="tl">
                        <a:srgbClr val="C0C0C0"/>
                      </a:outerShdw>
                    </a:effectLst>
                    <a:latin typeface="Bookman Old Style" pitchFamily="18" charset="0"/>
                    <a:cs typeface="Arial" pitchFamily="34" charset="0"/>
                  </a:rPr>
                  <a:t>N</a:t>
                </a:r>
                <a:r>
                  <a:rPr lang="ru-RU" sz="1600" b="1" i="1" baseline="-25000" dirty="0" err="1" smtClean="0">
                    <a:solidFill>
                      <a:srgbClr val="FF0000"/>
                    </a:solidFill>
                    <a:effectLst>
                      <a:outerShdw blurRad="38100" dist="38100" dir="2700000" algn="tl">
                        <a:srgbClr val="C0C0C0"/>
                      </a:outerShdw>
                    </a:effectLst>
                    <a:latin typeface="Bookman Old Style" pitchFamily="18" charset="0"/>
                    <a:cs typeface="Arial" pitchFamily="34" charset="0"/>
                  </a:rPr>
                  <a:t>eff</a:t>
                </a:r>
                <a:r>
                  <a:rPr lang="ru-RU" sz="1600" b="1" i="1" dirty="0" smtClean="0">
                    <a:effectLst>
                      <a:outerShdw blurRad="38100" dist="38100" dir="2700000" algn="tl">
                        <a:srgbClr val="C0C0C0"/>
                      </a:outerShdw>
                    </a:effectLst>
                    <a:latin typeface="Bookman Old Style" pitchFamily="18" charset="0"/>
                    <a:cs typeface="Arial" pitchFamily="34" charset="0"/>
                  </a:rPr>
                  <a:t> </a:t>
                </a:r>
                <a:r>
                  <a:rPr lang="en-US" sz="1600" b="1" i="1" dirty="0" smtClean="0">
                    <a:effectLst>
                      <a:outerShdw blurRad="38100" dist="38100" dir="2700000" algn="tl">
                        <a:srgbClr val="C0C0C0"/>
                      </a:outerShdw>
                    </a:effectLst>
                    <a:latin typeface="Bookman Old Style" pitchFamily="18" charset="0"/>
                    <a:cs typeface="Arial" pitchFamily="34" charset="0"/>
                  </a:rPr>
                  <a:t>= 8</a:t>
                </a:r>
                <a:r>
                  <a:rPr lang="ru-RU" sz="1600" b="1" i="1" dirty="0" smtClean="0">
                    <a:effectLst>
                      <a:outerShdw blurRad="38100" dist="38100" dir="2700000" algn="tl">
                        <a:srgbClr val="C0C0C0"/>
                      </a:outerShdw>
                    </a:effectLst>
                    <a:latin typeface="Bookman Old Style" pitchFamily="18" charset="0"/>
                    <a:cs typeface="Arial" pitchFamily="34" charset="0"/>
                  </a:rPr>
                  <a:t>.</a:t>
                </a:r>
                <a:r>
                  <a:rPr lang="en-US" sz="1600" b="1" i="1" dirty="0" smtClean="0">
                    <a:effectLst>
                      <a:outerShdw blurRad="38100" dist="38100" dir="2700000" algn="tl">
                        <a:srgbClr val="C0C0C0"/>
                      </a:outerShdw>
                    </a:effectLst>
                    <a:latin typeface="Bookman Old Style" pitchFamily="18" charset="0"/>
                    <a:cs typeface="Arial" pitchFamily="34" charset="0"/>
                  </a:rPr>
                  <a:t>33</a:t>
                </a:r>
                <a:r>
                  <a:rPr lang="en-US" sz="1600" b="1" i="1" dirty="0">
                    <a:effectLst>
                      <a:outerShdw blurRad="38100" dist="38100" dir="2700000" algn="tl">
                        <a:srgbClr val="C0C0C0"/>
                      </a:outerShdw>
                    </a:effectLst>
                    <a:latin typeface="Bookman Old Style" pitchFamily="18" charset="0"/>
                    <a:cs typeface="Arial" pitchFamily="34" charset="0"/>
                  </a:rPr>
                  <a:t> </a:t>
                </a:r>
                <a:r>
                  <a:rPr lang="en-US" sz="1600" b="1" i="1" dirty="0" smtClean="0">
                    <a:latin typeface="Bookman Old Style" pitchFamily="18" charset="0"/>
                  </a:rPr>
                  <a:t>yr</a:t>
                </a:r>
                <a:r>
                  <a:rPr lang="en-US" sz="1600" b="1" i="1" baseline="30000" dirty="0" smtClean="0">
                    <a:latin typeface="Bookman Old Style" pitchFamily="18" charset="0"/>
                  </a:rPr>
                  <a:t>-1 </a:t>
                </a:r>
              </a:p>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ru-RU" sz="1600" b="1" i="1" smtClean="0">
                              <a:solidFill>
                                <a:srgbClr val="FF0000"/>
                              </a:solidFill>
                              <a:latin typeface="Cambria Math"/>
                            </a:rPr>
                          </m:ctrlPr>
                        </m:mPr>
                        <m:mr>
                          <m:e>
                            <m:sSub>
                              <m:sSubPr>
                                <m:ctrlPr>
                                  <a:rPr lang="ru-RU" sz="1600" b="1" i="1">
                                    <a:solidFill>
                                      <a:srgbClr val="FF0000"/>
                                    </a:solidFill>
                                    <a:latin typeface="Cambria Math"/>
                                  </a:rPr>
                                </m:ctrlPr>
                              </m:sSubPr>
                              <m:e>
                                <m:r>
                                  <a:rPr lang="ru-RU" sz="1600" b="1" i="1">
                                    <a:solidFill>
                                      <a:srgbClr val="FF0000"/>
                                    </a:solidFill>
                                    <a:latin typeface="Cambria Math"/>
                                  </a:rPr>
                                  <m:t>𝑻</m:t>
                                </m:r>
                              </m:e>
                              <m:sub>
                                <m:f>
                                  <m:fPr>
                                    <m:type m:val="lin"/>
                                    <m:ctrlPr>
                                      <a:rPr lang="ru-RU" sz="1600" b="1" i="1">
                                        <a:solidFill>
                                          <a:srgbClr val="FF0000"/>
                                        </a:solidFill>
                                        <a:latin typeface="Cambria Math"/>
                                      </a:rPr>
                                    </m:ctrlPr>
                                  </m:fPr>
                                  <m:num>
                                    <m:r>
                                      <a:rPr lang="ru-RU" sz="1600" b="1" i="1">
                                        <a:solidFill>
                                          <a:srgbClr val="FF0000"/>
                                        </a:solidFill>
                                        <a:latin typeface="Cambria Math"/>
                                      </a:rPr>
                                      <m:t>𝟏</m:t>
                                    </m:r>
                                  </m:num>
                                  <m:den>
                                    <m:r>
                                      <a:rPr lang="ru-RU" sz="1600" b="1" i="1">
                                        <a:solidFill>
                                          <a:srgbClr val="FF0000"/>
                                        </a:solidFill>
                                        <a:latin typeface="Cambria Math"/>
                                      </a:rPr>
                                      <m:t>𝟐</m:t>
                                    </m:r>
                                  </m:den>
                                </m:f>
                              </m:sub>
                            </m:sSub>
                            <m:r>
                              <a:rPr lang="ru-RU" sz="1600" b="1" i="1">
                                <a:solidFill>
                                  <a:srgbClr val="FF0000"/>
                                </a:solidFill>
                                <a:latin typeface="Cambria Math"/>
                              </a:rPr>
                              <m:t>(</m:t>
                            </m:r>
                            <m:r>
                              <a:rPr lang="ru-RU" sz="1600" b="1" i="1">
                                <a:solidFill>
                                  <a:srgbClr val="FF0000"/>
                                </a:solidFill>
                                <a:latin typeface="Cambria Math"/>
                              </a:rPr>
                              <m:t>𝟐</m:t>
                            </m:r>
                            <m:r>
                              <a:rPr lang="ru-RU" sz="1600" b="1" i="1">
                                <a:solidFill>
                                  <a:srgbClr val="FF0000"/>
                                </a:solidFill>
                                <a:latin typeface="Cambria Math"/>
                              </a:rPr>
                              <m:t>𝑲</m:t>
                            </m:r>
                            <m:r>
                              <a:rPr lang="ru-RU" sz="1600" b="1" i="1">
                                <a:solidFill>
                                  <a:srgbClr val="FF0000"/>
                                </a:solidFill>
                                <a:latin typeface="Cambria Math"/>
                              </a:rPr>
                              <m:t>,</m:t>
                            </m:r>
                            <m:r>
                              <a:rPr lang="ru-RU" sz="1600" b="1" i="1">
                                <a:solidFill>
                                  <a:srgbClr val="FF0000"/>
                                </a:solidFill>
                                <a:latin typeface="Cambria Math"/>
                              </a:rPr>
                              <m:t>𝟐</m:t>
                            </m:r>
                            <m:r>
                              <a:rPr lang="ru-RU" sz="1600" b="1" i="1">
                                <a:solidFill>
                                  <a:srgbClr val="FF0000"/>
                                </a:solidFill>
                                <a:latin typeface="Cambria Math"/>
                              </a:rPr>
                              <m:t>𝒗</m:t>
                            </m:r>
                            <m:r>
                              <a:rPr lang="ru-RU" sz="1600" b="1" i="1">
                                <a:solidFill>
                                  <a:srgbClr val="FF0000"/>
                                </a:solidFill>
                                <a:latin typeface="Cambria Math"/>
                              </a:rPr>
                              <m:t>+</m:t>
                            </m:r>
                            <m:r>
                              <a:rPr lang="ru-RU" sz="1600" b="1" i="1">
                                <a:solidFill>
                                  <a:srgbClr val="FF0000"/>
                                </a:solidFill>
                                <a:latin typeface="Cambria Math"/>
                              </a:rPr>
                              <m:t>𝟎</m:t>
                            </m:r>
                            <m:r>
                              <a:rPr lang="ru-RU" sz="1600" b="1" i="1">
                                <a:solidFill>
                                  <a:srgbClr val="FF0000"/>
                                </a:solidFill>
                                <a:latin typeface="Cambria Math"/>
                              </a:rPr>
                              <m:t>𝒗</m:t>
                            </m:r>
                            <m:r>
                              <a:rPr lang="ru-RU" sz="1600" b="1" i="1">
                                <a:solidFill>
                                  <a:srgbClr val="FF0000"/>
                                </a:solidFill>
                                <a:latin typeface="Cambria Math"/>
                              </a:rPr>
                              <m:t>)=</m:t>
                            </m:r>
                            <m:f>
                              <m:fPr>
                                <m:ctrlPr>
                                  <a:rPr lang="ru-RU" sz="1600" b="1" i="1">
                                    <a:solidFill>
                                      <a:srgbClr val="FF0000"/>
                                    </a:solidFill>
                                    <a:latin typeface="Cambria Math"/>
                                  </a:rPr>
                                </m:ctrlPr>
                              </m:fPr>
                              <m:num>
                                <m:r>
                                  <a:rPr lang="ru-RU" sz="1600" b="1" i="1">
                                    <a:solidFill>
                                      <a:srgbClr val="FF0000"/>
                                    </a:solidFill>
                                    <a:latin typeface="Cambria Math"/>
                                  </a:rPr>
                                  <m:t>𝟎</m:t>
                                </m:r>
                                <m:r>
                                  <a:rPr lang="ru-RU" sz="1600" b="1" i="1">
                                    <a:solidFill>
                                      <a:srgbClr val="FF0000"/>
                                    </a:solidFill>
                                    <a:latin typeface="Cambria Math"/>
                                  </a:rPr>
                                  <m:t>.</m:t>
                                </m:r>
                                <m:r>
                                  <a:rPr lang="ru-RU" sz="1600" b="1" i="1">
                                    <a:solidFill>
                                      <a:srgbClr val="FF0000"/>
                                    </a:solidFill>
                                    <a:latin typeface="Cambria Math"/>
                                  </a:rPr>
                                  <m:t>𝟔𝟗𝟑</m:t>
                                </m:r>
                                <m:r>
                                  <a:rPr lang="ru-RU" sz="1600" b="1" i="1">
                                    <a:solidFill>
                                      <a:srgbClr val="FF0000"/>
                                    </a:solidFill>
                                    <a:latin typeface="Cambria Math"/>
                                  </a:rPr>
                                  <m:t>⋅</m:t>
                                </m:r>
                                <m:r>
                                  <a:rPr lang="ru-RU" sz="1600" b="1" i="1">
                                    <a:solidFill>
                                      <a:srgbClr val="FF0000"/>
                                    </a:solidFill>
                                    <a:latin typeface="Cambria Math"/>
                                  </a:rPr>
                                  <m:t>𝟏</m:t>
                                </m:r>
                                <m:r>
                                  <a:rPr lang="ru-RU" sz="1600" b="1" i="1">
                                    <a:solidFill>
                                      <a:srgbClr val="FF0000"/>
                                    </a:solidFill>
                                    <a:latin typeface="Cambria Math"/>
                                  </a:rPr>
                                  <m:t>.</m:t>
                                </m:r>
                                <m:r>
                                  <a:rPr lang="ru-RU" sz="1600" b="1" i="1">
                                    <a:solidFill>
                                      <a:srgbClr val="FF0000"/>
                                    </a:solidFill>
                                    <a:latin typeface="Cambria Math"/>
                                  </a:rPr>
                                  <m:t>𝟎𝟖</m:t>
                                </m:r>
                                <m:r>
                                  <a:rPr lang="ru-RU" sz="1600" b="1" i="1">
                                    <a:solidFill>
                                      <a:srgbClr val="FF0000"/>
                                    </a:solidFill>
                                    <a:latin typeface="Cambria Math"/>
                                  </a:rPr>
                                  <m:t>⋅</m:t>
                                </m:r>
                                <m:sSup>
                                  <m:sSupPr>
                                    <m:ctrlPr>
                                      <a:rPr lang="ru-RU" sz="1600" b="1" i="1">
                                        <a:solidFill>
                                          <a:srgbClr val="FF0000"/>
                                        </a:solidFill>
                                        <a:latin typeface="Cambria Math"/>
                                      </a:rPr>
                                    </m:ctrlPr>
                                  </m:sSupPr>
                                  <m:e>
                                    <m:r>
                                      <a:rPr lang="ru-RU" sz="1600" b="1" i="1">
                                        <a:solidFill>
                                          <a:srgbClr val="FF0000"/>
                                        </a:solidFill>
                                        <a:latin typeface="Cambria Math"/>
                                      </a:rPr>
                                      <m:t>𝟏𝟎</m:t>
                                    </m:r>
                                  </m:e>
                                  <m:sup>
                                    <m:r>
                                      <a:rPr lang="ru-RU" sz="1600" b="1" i="1">
                                        <a:solidFill>
                                          <a:srgbClr val="FF0000"/>
                                        </a:solidFill>
                                        <a:latin typeface="Cambria Math"/>
                                      </a:rPr>
                                      <m:t>𝟐𝟒</m:t>
                                    </m:r>
                                  </m:sup>
                                </m:sSup>
                                <m:r>
                                  <a:rPr lang="ru-RU" sz="1600" b="1" i="1">
                                    <a:solidFill>
                                      <a:srgbClr val="FF0000"/>
                                    </a:solidFill>
                                    <a:latin typeface="Cambria Math"/>
                                  </a:rPr>
                                  <m:t>⋅</m:t>
                                </m:r>
                                <m:r>
                                  <a:rPr lang="ru-RU" sz="1600" b="1" i="1">
                                    <a:solidFill>
                                      <a:srgbClr val="FF0000"/>
                                    </a:solidFill>
                                    <a:latin typeface="Cambria Math"/>
                                  </a:rPr>
                                  <m:t>𝟎</m:t>
                                </m:r>
                                <m:r>
                                  <a:rPr lang="ru-RU" sz="1600" b="1" i="1">
                                    <a:solidFill>
                                      <a:srgbClr val="FF0000"/>
                                    </a:solidFill>
                                    <a:latin typeface="Cambria Math"/>
                                  </a:rPr>
                                  <m:t>.</m:t>
                                </m:r>
                                <m:r>
                                  <a:rPr lang="ru-RU" sz="1600" b="1" i="1">
                                    <a:solidFill>
                                      <a:srgbClr val="FF0000"/>
                                    </a:solidFill>
                                    <a:latin typeface="Cambria Math"/>
                                  </a:rPr>
                                  <m:t>𝟓𝟎</m:t>
                                </m:r>
                                <m:r>
                                  <a:rPr lang="ru-RU" sz="1600" b="1" i="1">
                                    <a:solidFill>
                                      <a:srgbClr val="FF0000"/>
                                    </a:solidFill>
                                    <a:latin typeface="Cambria Math"/>
                                  </a:rPr>
                                  <m:t>·</m:t>
                                </m:r>
                                <m:r>
                                  <a:rPr lang="en-US" sz="1600" b="1" i="1" smtClean="0">
                                    <a:solidFill>
                                      <a:srgbClr val="FF0000"/>
                                    </a:solidFill>
                                    <a:latin typeface="Cambria Math"/>
                                  </a:rPr>
                                  <m:t>𝟎</m:t>
                                </m:r>
                                <m:r>
                                  <a:rPr lang="en-US" sz="1600" b="1" i="1" smtClean="0">
                                    <a:solidFill>
                                      <a:srgbClr val="FF0000"/>
                                    </a:solidFill>
                                    <a:latin typeface="Cambria Math"/>
                                  </a:rPr>
                                  <m:t>.</m:t>
                                </m:r>
                                <m:r>
                                  <a:rPr lang="en-US" sz="1600" b="1" i="1" smtClean="0">
                                    <a:solidFill>
                                      <a:srgbClr val="FF0000"/>
                                    </a:solidFill>
                                    <a:latin typeface="Cambria Math"/>
                                  </a:rPr>
                                  <m:t>𝟒𝟕</m:t>
                                </m:r>
                                <m:r>
                                  <a:rPr lang="ru-RU" sz="1600" b="1" i="1">
                                    <a:solidFill>
                                      <a:srgbClr val="FF0000"/>
                                    </a:solidFill>
                                    <a:latin typeface="Cambria Math"/>
                                  </a:rPr>
                                  <m:t>·</m:t>
                                </m:r>
                                <m:r>
                                  <a:rPr lang="en-US" sz="1600" b="1" i="1" smtClean="0">
                                    <a:solidFill>
                                      <a:srgbClr val="FF0000"/>
                                    </a:solidFill>
                                    <a:latin typeface="Cambria Math"/>
                                  </a:rPr>
                                  <m:t>𝟎</m:t>
                                </m:r>
                                <m:r>
                                  <a:rPr lang="en-US" sz="1600" b="1" i="1" smtClean="0">
                                    <a:solidFill>
                                      <a:srgbClr val="FF0000"/>
                                    </a:solidFill>
                                    <a:latin typeface="Cambria Math"/>
                                  </a:rPr>
                                  <m:t>.</m:t>
                                </m:r>
                                <m:r>
                                  <a:rPr lang="en-US" sz="1600" b="1" i="1" smtClean="0">
                                    <a:solidFill>
                                      <a:srgbClr val="FF0000"/>
                                    </a:solidFill>
                                    <a:latin typeface="Cambria Math"/>
                                  </a:rPr>
                                  <m:t>𝟖𝟒𝟎</m:t>
                                </m:r>
                                <m:r>
                                  <a:rPr lang="ru-RU" sz="1600" b="1" i="1">
                                    <a:solidFill>
                                      <a:srgbClr val="FF0000"/>
                                    </a:solidFill>
                                    <a:latin typeface="Cambria Math"/>
                                  </a:rPr>
                                  <m:t>⋅</m:t>
                                </m:r>
                                <m:r>
                                  <a:rPr lang="ru-RU" sz="1600" b="1" i="1" smtClean="0">
                                    <a:solidFill>
                                      <a:srgbClr val="FF0000"/>
                                    </a:solidFill>
                                    <a:latin typeface="Cambria Math"/>
                                  </a:rPr>
                                  <m:t>𝟎</m:t>
                                </m:r>
                                <m:r>
                                  <a:rPr lang="ru-RU" sz="1600" b="1" i="1">
                                    <a:solidFill>
                                      <a:srgbClr val="FF0000"/>
                                    </a:solidFill>
                                    <a:latin typeface="Cambria Math"/>
                                  </a:rPr>
                                  <m:t>.</m:t>
                                </m:r>
                                <m:r>
                                  <a:rPr lang="ru-RU" sz="1600" b="1" i="1">
                                    <a:solidFill>
                                      <a:srgbClr val="FF0000"/>
                                    </a:solidFill>
                                    <a:latin typeface="Cambria Math"/>
                                  </a:rPr>
                                  <m:t>𝟖𝟎𝟗</m:t>
                                </m:r>
                                <m:r>
                                  <a:rPr lang="ru-RU" sz="1600" b="1" i="1">
                                    <a:solidFill>
                                      <a:srgbClr val="FF0000"/>
                                    </a:solidFill>
                                    <a:latin typeface="Cambria Math"/>
                                  </a:rPr>
                                  <m:t>⋅</m:t>
                                </m:r>
                                <m:r>
                                  <a:rPr lang="ru-RU" sz="1600" b="1" i="1">
                                    <a:solidFill>
                                      <a:srgbClr val="FF0000"/>
                                    </a:solidFill>
                                    <a:latin typeface="Cambria Math"/>
                                  </a:rPr>
                                  <m:t>𝟎</m:t>
                                </m:r>
                                <m:r>
                                  <a:rPr lang="ru-RU" sz="1600" b="1" i="1">
                                    <a:solidFill>
                                      <a:srgbClr val="FF0000"/>
                                    </a:solidFill>
                                    <a:latin typeface="Cambria Math"/>
                                  </a:rPr>
                                  <m:t>.</m:t>
                                </m:r>
                                <m:r>
                                  <a:rPr lang="ru-RU" sz="1600" b="1" i="1">
                                    <a:solidFill>
                                      <a:srgbClr val="FF0000"/>
                                    </a:solidFill>
                                    <a:latin typeface="Cambria Math"/>
                                  </a:rPr>
                                  <m:t>𝟗𝟖𝟓</m:t>
                                </m:r>
                              </m:num>
                              <m:den>
                                <m:r>
                                  <a:rPr lang="ru-RU" sz="1600" b="0" i="1">
                                    <a:solidFill>
                                      <a:srgbClr val="FF0000"/>
                                    </a:solidFill>
                                    <a:latin typeface="Cambria Math"/>
                                  </a:rPr>
                                  <m:t>8</m:t>
                                </m:r>
                                <m:r>
                                  <a:rPr lang="ru-RU" sz="1600" b="1" i="1">
                                    <a:solidFill>
                                      <a:srgbClr val="FF0000"/>
                                    </a:solidFill>
                                    <a:latin typeface="Cambria Math"/>
                                  </a:rPr>
                                  <m:t>.</m:t>
                                </m:r>
                                <m:r>
                                  <a:rPr lang="ru-RU" sz="1600" b="1" i="1">
                                    <a:solidFill>
                                      <a:srgbClr val="FF0000"/>
                                    </a:solidFill>
                                    <a:latin typeface="Cambria Math"/>
                                  </a:rPr>
                                  <m:t>𝟑𝟑</m:t>
                                </m:r>
                              </m:den>
                            </m:f>
                            <m:r>
                              <a:rPr lang="ru-RU" sz="1600" b="1" i="1">
                                <a:solidFill>
                                  <a:srgbClr val="FF0000"/>
                                </a:solidFill>
                                <a:latin typeface="Cambria Math"/>
                              </a:rPr>
                              <m:t>=</m:t>
                            </m:r>
                          </m:e>
                        </m:mr>
                        <m:mr>
                          <m:e>
                            <m:eqArr>
                              <m:eqArrPr>
                                <m:ctrlPr>
                                  <a:rPr lang="ru-RU" sz="1600" b="1" i="1">
                                    <a:solidFill>
                                      <a:srgbClr val="FF0000"/>
                                    </a:solidFill>
                                    <a:latin typeface="Cambria Math"/>
                                  </a:rPr>
                                </m:ctrlPr>
                              </m:eqArrPr>
                              <m:e>
                                <m:d>
                                  <m:dPr>
                                    <m:begChr m:val=""/>
                                    <m:ctrlPr>
                                      <a:rPr lang="ru-RU" sz="1600" b="1" i="1">
                                        <a:solidFill>
                                          <a:srgbClr val="FF0000"/>
                                        </a:solidFill>
                                        <a:latin typeface="Cambria Math"/>
                                      </a:rPr>
                                    </m:ctrlPr>
                                  </m:dPr>
                                  <m:e>
                                    <m:r>
                                      <m:rPr>
                                        <m:nor/>
                                      </m:rPr>
                                      <a:rPr lang="ru-RU" sz="1600" b="1" i="1">
                                        <a:solidFill>
                                          <a:srgbClr val="FF0000"/>
                                        </a:solidFill>
                                        <a:latin typeface="Bookman Old Style" pitchFamily="18" charset="0"/>
                                      </a:rPr>
                                      <m:t>               </m:t>
                                    </m:r>
                                    <m:r>
                                      <a:rPr lang="ru-RU" sz="1600" b="1" i="1">
                                        <a:solidFill>
                                          <a:srgbClr val="FF0000"/>
                                        </a:solidFill>
                                        <a:latin typeface="Cambria Math"/>
                                      </a:rPr>
                                      <m:t>=</m:t>
                                    </m:r>
                                    <m:sSubSup>
                                      <m:sSubSupPr>
                                        <m:ctrlPr>
                                          <a:rPr lang="ru-RU" sz="1600" b="1" i="1">
                                            <a:solidFill>
                                              <a:srgbClr val="FF0000"/>
                                            </a:solidFill>
                                            <a:latin typeface="Cambria Math"/>
                                          </a:rPr>
                                        </m:ctrlPr>
                                      </m:sSubSupPr>
                                      <m:e>
                                        <m:r>
                                          <a:rPr lang="ru-RU" sz="1600" b="1" i="1">
                                            <a:solidFill>
                                              <a:srgbClr val="FF0000"/>
                                            </a:solidFill>
                                            <a:latin typeface="Cambria Math"/>
                                          </a:rPr>
                                          <m:t>𝟏</m:t>
                                        </m:r>
                                        <m:r>
                                          <a:rPr lang="ru-RU" sz="1600" b="1" i="1">
                                            <a:solidFill>
                                              <a:srgbClr val="FF0000"/>
                                            </a:solidFill>
                                            <a:latin typeface="Cambria Math"/>
                                          </a:rPr>
                                          <m:t>.</m:t>
                                        </m:r>
                                        <m:r>
                                          <a:rPr lang="ru-RU" sz="1600" b="1" i="1">
                                            <a:solidFill>
                                              <a:srgbClr val="FF0000"/>
                                            </a:solidFill>
                                            <a:latin typeface="Cambria Math"/>
                                          </a:rPr>
                                          <m:t>𝟒</m:t>
                                        </m:r>
                                      </m:e>
                                      <m:sub>
                                        <m:r>
                                          <a:rPr lang="ru-RU" sz="1600" b="1" i="1">
                                            <a:solidFill>
                                              <a:srgbClr val="FF0000"/>
                                            </a:solidFill>
                                            <a:latin typeface="Cambria Math"/>
                                          </a:rPr>
                                          <m:t>−</m:t>
                                        </m:r>
                                        <m:r>
                                          <a:rPr lang="ru-RU" sz="1600" b="1" i="1">
                                            <a:solidFill>
                                              <a:srgbClr val="FF0000"/>
                                            </a:solidFill>
                                            <a:latin typeface="Cambria Math"/>
                                          </a:rPr>
                                          <m:t>𝟎</m:t>
                                        </m:r>
                                        <m:r>
                                          <a:rPr lang="ru-RU" sz="1600" b="1" i="1">
                                            <a:solidFill>
                                              <a:srgbClr val="FF0000"/>
                                            </a:solidFill>
                                            <a:latin typeface="Cambria Math"/>
                                          </a:rPr>
                                          <m:t>.</m:t>
                                        </m:r>
                                        <m:r>
                                          <a:rPr lang="ru-RU" sz="1600" b="1" i="1">
                                            <a:solidFill>
                                              <a:srgbClr val="FF0000"/>
                                            </a:solidFill>
                                            <a:latin typeface="Cambria Math"/>
                                          </a:rPr>
                                          <m:t>𝟕</m:t>
                                        </m:r>
                                      </m:sub>
                                      <m:sup>
                                        <m:r>
                                          <a:rPr lang="ru-RU" sz="1600" b="1" i="1">
                                            <a:solidFill>
                                              <a:srgbClr val="FF0000"/>
                                            </a:solidFill>
                                            <a:latin typeface="Cambria Math"/>
                                          </a:rPr>
                                          <m:t>+</m:t>
                                        </m:r>
                                        <m:r>
                                          <a:rPr lang="ru-RU" sz="1600" b="1" i="1">
                                            <a:solidFill>
                                              <a:srgbClr val="FF0000"/>
                                            </a:solidFill>
                                            <a:latin typeface="Cambria Math"/>
                                          </a:rPr>
                                          <m:t>𝟐</m:t>
                                        </m:r>
                                        <m:r>
                                          <a:rPr lang="ru-RU" sz="1600" b="1" i="1">
                                            <a:solidFill>
                                              <a:srgbClr val="FF0000"/>
                                            </a:solidFill>
                                            <a:latin typeface="Cambria Math"/>
                                          </a:rPr>
                                          <m:t>.</m:t>
                                        </m:r>
                                        <m:r>
                                          <a:rPr lang="ru-RU" sz="1600" b="1" i="1">
                                            <a:solidFill>
                                              <a:srgbClr val="FF0000"/>
                                            </a:solidFill>
                                            <a:latin typeface="Cambria Math"/>
                                          </a:rPr>
                                          <m:t>𝟐</m:t>
                                        </m:r>
                                      </m:sup>
                                    </m:sSubSup>
                                    <m:r>
                                      <a:rPr lang="ru-RU" sz="1600" b="1" i="1">
                                        <a:solidFill>
                                          <a:srgbClr val="FF0000"/>
                                        </a:solidFill>
                                        <a:latin typeface="Cambria Math"/>
                                      </a:rPr>
                                      <m:t>⋅</m:t>
                                    </m:r>
                                    <m:sSup>
                                      <m:sSupPr>
                                        <m:ctrlPr>
                                          <a:rPr lang="ru-RU" sz="1600" b="1" i="1">
                                            <a:solidFill>
                                              <a:srgbClr val="FF0000"/>
                                            </a:solidFill>
                                            <a:latin typeface="Cambria Math"/>
                                          </a:rPr>
                                        </m:ctrlPr>
                                      </m:sSupPr>
                                      <m:e>
                                        <m:r>
                                          <a:rPr lang="ru-RU" sz="1600" b="1" i="1">
                                            <a:solidFill>
                                              <a:srgbClr val="FF0000"/>
                                            </a:solidFill>
                                            <a:latin typeface="Cambria Math"/>
                                          </a:rPr>
                                          <m:t>𝟏𝟎</m:t>
                                        </m:r>
                                      </m:e>
                                      <m:sup>
                                        <m:r>
                                          <a:rPr lang="ru-RU" sz="1600" b="1" i="1">
                                            <a:solidFill>
                                              <a:srgbClr val="FF0000"/>
                                            </a:solidFill>
                                            <a:latin typeface="Cambria Math"/>
                                          </a:rPr>
                                          <m:t>𝟐𝟐</m:t>
                                        </m:r>
                                      </m:sup>
                                    </m:sSup>
                                    <m:r>
                                      <m:rPr>
                                        <m:nor/>
                                      </m:rPr>
                                      <a:rPr lang="ru-RU" sz="1600" b="1" i="1">
                                        <a:solidFill>
                                          <a:srgbClr val="FF0000"/>
                                        </a:solidFill>
                                        <a:latin typeface="Bookman Old Style" pitchFamily="18" charset="0"/>
                                      </a:rPr>
                                      <m:t> </m:t>
                                    </m:r>
                                    <m:r>
                                      <a:rPr lang="ru-RU" sz="1600" b="1" i="1">
                                        <a:solidFill>
                                          <a:srgbClr val="FF0000"/>
                                        </a:solidFill>
                                        <a:latin typeface="Cambria Math"/>
                                      </a:rPr>
                                      <m:t>𝒚𝒓</m:t>
                                    </m:r>
                                    <m:r>
                                      <m:rPr>
                                        <m:nor/>
                                      </m:rPr>
                                      <a:rPr lang="ru-RU" sz="1600" b="1" i="1">
                                        <a:solidFill>
                                          <a:srgbClr val="FF0000"/>
                                        </a:solidFill>
                                        <a:latin typeface="Bookman Old Style" pitchFamily="18" charset="0"/>
                                      </a:rPr>
                                      <m:t> </m:t>
                                    </m:r>
                                    <m:r>
                                      <a:rPr lang="ru-RU" sz="1600" b="1" i="1">
                                        <a:solidFill>
                                          <a:srgbClr val="FF0000"/>
                                        </a:solidFill>
                                        <a:latin typeface="Cambria Math"/>
                                      </a:rPr>
                                      <m:t>(</m:t>
                                    </m:r>
                                    <m:r>
                                      <a:rPr lang="ru-RU" sz="1600" b="1" i="1">
                                        <a:solidFill>
                                          <a:srgbClr val="FF0000"/>
                                        </a:solidFill>
                                        <a:latin typeface="Cambria Math"/>
                                      </a:rPr>
                                      <m:t>𝟗𝟎</m:t>
                                    </m:r>
                                    <m:r>
                                      <a:rPr lang="ru-RU" sz="1600" b="1" i="1">
                                        <a:solidFill>
                                          <a:srgbClr val="FF0000"/>
                                        </a:solidFill>
                                        <a:latin typeface="Cambria Math"/>
                                      </a:rPr>
                                      <m:t>%</m:t>
                                    </m:r>
                                    <m:r>
                                      <m:rPr>
                                        <m:nor/>
                                      </m:rPr>
                                      <a:rPr lang="ru-RU" sz="1600" b="1" i="1">
                                        <a:solidFill>
                                          <a:srgbClr val="FF0000"/>
                                        </a:solidFill>
                                        <a:latin typeface="Bookman Old Style" pitchFamily="18" charset="0"/>
                                      </a:rPr>
                                      <m:t> </m:t>
                                    </m:r>
                                    <m:r>
                                      <a:rPr lang="ru-RU" sz="1600" b="1" i="1">
                                        <a:solidFill>
                                          <a:srgbClr val="FF0000"/>
                                        </a:solidFill>
                                        <a:latin typeface="Cambria Math"/>
                                      </a:rPr>
                                      <m:t>𝑪</m:t>
                                    </m:r>
                                    <m:r>
                                      <a:rPr lang="ru-RU" sz="1600" b="1" i="1">
                                        <a:solidFill>
                                          <a:srgbClr val="FF0000"/>
                                        </a:solidFill>
                                        <a:latin typeface="Cambria Math"/>
                                      </a:rPr>
                                      <m:t>.</m:t>
                                    </m:r>
                                    <m:r>
                                      <a:rPr lang="ru-RU" sz="1600" b="1" i="1">
                                        <a:solidFill>
                                          <a:srgbClr val="FF0000"/>
                                        </a:solidFill>
                                        <a:latin typeface="Cambria Math"/>
                                      </a:rPr>
                                      <m:t>𝑳</m:t>
                                    </m:r>
                                    <m:r>
                                      <a:rPr lang="ru-RU" sz="1600" b="1" i="1">
                                        <a:solidFill>
                                          <a:srgbClr val="FF0000"/>
                                        </a:solidFill>
                                        <a:latin typeface="Cambria Math"/>
                                      </a:rPr>
                                      <m:t>.</m:t>
                                    </m:r>
                                  </m:e>
                                </m:d>
                              </m:e>
                              <m:e/>
                            </m:eqArr>
                          </m:e>
                        </m:mr>
                      </m:m>
                    </m:oMath>
                  </m:oMathPara>
                </a14:m>
                <a:endParaRPr lang="en-US" sz="1600" b="1" i="1" baseline="30000" dirty="0" smtClean="0">
                  <a:latin typeface="Bookman Old Style" pitchFamily="18" charset="0"/>
                </a:endParaRPr>
              </a:p>
              <a:p>
                <a:r>
                  <a:rPr lang="en-US" sz="1600" b="1" i="1" baseline="30000" dirty="0" smtClean="0">
                    <a:latin typeface="Bookman Old Style" pitchFamily="18" charset="0"/>
                  </a:rPr>
                  <a:t>				</a:t>
                </a:r>
                <a:r>
                  <a:rPr lang="en-US" sz="2400" b="1" i="1" baseline="30000" dirty="0" smtClean="0">
                    <a:solidFill>
                      <a:srgbClr val="2F0CB0"/>
                    </a:solidFill>
                    <a:latin typeface="+mj-lt"/>
                  </a:rPr>
                  <a:t>or</a:t>
                </a:r>
                <a:r>
                  <a:rPr lang="en-US" sz="1600" b="1" i="1" baseline="30000" dirty="0" smtClean="0">
                    <a:latin typeface="Bookman Old Style" pitchFamily="18" charset="0"/>
                  </a:rPr>
                  <a:t>	</a:t>
                </a:r>
                <a:endParaRPr lang="en-US" sz="1600" b="1" i="1" baseline="30000" dirty="0">
                  <a:latin typeface="Bookman Old Style" pitchFamily="18" charset="0"/>
                </a:endParaRPr>
              </a:p>
              <a:p>
                <a:r>
                  <a:rPr lang="en-US" b="1" i="1" baseline="30000" dirty="0" smtClean="0">
                    <a:latin typeface="Bookman Old Style" pitchFamily="18" charset="0"/>
                  </a:rPr>
                  <a:t>	</a:t>
                </a:r>
                <a:r>
                  <a:rPr lang="en-US" b="1" i="1" dirty="0" smtClean="0">
                    <a:latin typeface="Bookman Old Style" pitchFamily="18" charset="0"/>
                  </a:rPr>
                  <a:t>        </a:t>
                </a:r>
                <a14:m>
                  <m:oMath xmlns:m="http://schemas.openxmlformats.org/officeDocument/2006/math">
                    <m:d>
                      <m:dPr>
                        <m:begChr m:val=""/>
                        <m:ctrlPr>
                          <a:rPr lang="ru-RU" b="1" i="1" smtClean="0">
                            <a:solidFill>
                              <a:srgbClr val="FF0000"/>
                            </a:solidFill>
                            <a:latin typeface="Cambria Math"/>
                          </a:rPr>
                        </m:ctrlPr>
                      </m:dPr>
                      <m:e>
                        <m:sSub>
                          <m:sSubPr>
                            <m:ctrlPr>
                              <a:rPr lang="ru-RU" b="1" i="1">
                                <a:solidFill>
                                  <a:srgbClr val="FF0000"/>
                                </a:solidFill>
                                <a:latin typeface="Cambria Math"/>
                              </a:rPr>
                            </m:ctrlPr>
                          </m:sSubPr>
                          <m:e>
                            <m:r>
                              <a:rPr lang="ru-RU" b="1" i="1">
                                <a:solidFill>
                                  <a:srgbClr val="FF0000"/>
                                </a:solidFill>
                                <a:latin typeface="Cambria Math"/>
                              </a:rPr>
                              <m:t>𝑻</m:t>
                            </m:r>
                          </m:e>
                          <m:sub>
                            <m:f>
                              <m:fPr>
                                <m:type m:val="lin"/>
                                <m:ctrlPr>
                                  <a:rPr lang="ru-RU" b="1" i="1">
                                    <a:solidFill>
                                      <a:srgbClr val="FF0000"/>
                                    </a:solidFill>
                                    <a:latin typeface="Cambria Math"/>
                                  </a:rPr>
                                </m:ctrlPr>
                              </m:fPr>
                              <m:num>
                                <m:r>
                                  <a:rPr lang="ru-RU" b="1" i="1">
                                    <a:solidFill>
                                      <a:srgbClr val="FF0000"/>
                                    </a:solidFill>
                                    <a:latin typeface="Cambria Math"/>
                                  </a:rPr>
                                  <m:t>𝟏</m:t>
                                </m:r>
                              </m:num>
                              <m:den>
                                <m:r>
                                  <a:rPr lang="ru-RU" b="1" i="1">
                                    <a:solidFill>
                                      <a:srgbClr val="FF0000"/>
                                    </a:solidFill>
                                    <a:latin typeface="Cambria Math"/>
                                  </a:rPr>
                                  <m:t>𝟐</m:t>
                                </m:r>
                              </m:den>
                            </m:f>
                          </m:sub>
                        </m:sSub>
                        <m:r>
                          <a:rPr lang="ru-RU" b="1" i="1">
                            <a:solidFill>
                              <a:srgbClr val="FF0000"/>
                            </a:solidFill>
                            <a:latin typeface="Cambria Math"/>
                          </a:rPr>
                          <m:t>(</m:t>
                        </m:r>
                        <m:r>
                          <a:rPr lang="ru-RU" b="1" i="1">
                            <a:solidFill>
                              <a:srgbClr val="FF0000"/>
                            </a:solidFill>
                            <a:latin typeface="Cambria Math"/>
                          </a:rPr>
                          <m:t>𝟐</m:t>
                        </m:r>
                        <m:r>
                          <a:rPr lang="ru-RU" b="1" i="1">
                            <a:solidFill>
                              <a:srgbClr val="FF0000"/>
                            </a:solidFill>
                            <a:latin typeface="Cambria Math"/>
                          </a:rPr>
                          <m:t>𝑲</m:t>
                        </m:r>
                        <m:r>
                          <a:rPr lang="ru-RU" b="1" i="1">
                            <a:solidFill>
                              <a:srgbClr val="FF0000"/>
                            </a:solidFill>
                            <a:latin typeface="Cambria Math"/>
                          </a:rPr>
                          <m:t>,</m:t>
                        </m:r>
                        <m:r>
                          <a:rPr lang="ru-RU" b="1" i="1">
                            <a:solidFill>
                              <a:srgbClr val="FF0000"/>
                            </a:solidFill>
                            <a:latin typeface="Cambria Math"/>
                          </a:rPr>
                          <m:t>𝟐</m:t>
                        </m:r>
                        <m:r>
                          <a:rPr lang="ru-RU" b="1" i="1">
                            <a:solidFill>
                              <a:srgbClr val="FF0000"/>
                            </a:solidFill>
                            <a:latin typeface="Cambria Math"/>
                          </a:rPr>
                          <m:t>𝒗</m:t>
                        </m:r>
                        <m:r>
                          <a:rPr lang="ru-RU" b="1" i="1">
                            <a:solidFill>
                              <a:srgbClr val="FF0000"/>
                            </a:solidFill>
                            <a:latin typeface="Cambria Math"/>
                          </a:rPr>
                          <m:t>+</m:t>
                        </m:r>
                        <m:r>
                          <a:rPr lang="ru-RU" b="1" i="1">
                            <a:solidFill>
                              <a:srgbClr val="FF0000"/>
                            </a:solidFill>
                            <a:latin typeface="Cambria Math"/>
                          </a:rPr>
                          <m:t>𝟎</m:t>
                        </m:r>
                        <m:r>
                          <a:rPr lang="ru-RU" b="1" i="1">
                            <a:solidFill>
                              <a:srgbClr val="FF0000"/>
                            </a:solidFill>
                            <a:latin typeface="Cambria Math"/>
                          </a:rPr>
                          <m:t>𝒗</m:t>
                        </m:r>
                        <m:r>
                          <a:rPr lang="ru-RU" b="1" i="1">
                            <a:solidFill>
                              <a:srgbClr val="FF0000"/>
                            </a:solidFill>
                            <a:latin typeface="Cambria Math"/>
                          </a:rPr>
                          <m:t>)≥</m:t>
                        </m:r>
                        <m:r>
                          <a:rPr lang="ru-RU" b="1" i="1">
                            <a:solidFill>
                              <a:srgbClr val="FF0000"/>
                            </a:solidFill>
                            <a:latin typeface="Cambria Math"/>
                          </a:rPr>
                          <m:t>𝟕</m:t>
                        </m:r>
                        <m:r>
                          <a:rPr lang="ru-RU" b="1" i="1">
                            <a:solidFill>
                              <a:srgbClr val="FF0000"/>
                            </a:solidFill>
                            <a:latin typeface="Cambria Math"/>
                          </a:rPr>
                          <m:t>⋅</m:t>
                        </m:r>
                        <m:sSup>
                          <m:sSupPr>
                            <m:ctrlPr>
                              <a:rPr lang="ru-RU" b="1" i="1">
                                <a:solidFill>
                                  <a:srgbClr val="FF0000"/>
                                </a:solidFill>
                                <a:latin typeface="Cambria Math"/>
                              </a:rPr>
                            </m:ctrlPr>
                          </m:sSupPr>
                          <m:e>
                            <m:r>
                              <a:rPr lang="ru-RU" b="1" i="1">
                                <a:solidFill>
                                  <a:srgbClr val="FF0000"/>
                                </a:solidFill>
                                <a:latin typeface="Cambria Math"/>
                              </a:rPr>
                              <m:t>𝟏𝟎</m:t>
                            </m:r>
                          </m:e>
                          <m:sup>
                            <m:r>
                              <a:rPr lang="ru-RU" b="1" i="1">
                                <a:solidFill>
                                  <a:srgbClr val="FF0000"/>
                                </a:solidFill>
                                <a:latin typeface="Cambria Math"/>
                              </a:rPr>
                              <m:t>𝟐𝟏</m:t>
                            </m:r>
                          </m:sup>
                        </m:sSup>
                        <m:r>
                          <m:rPr>
                            <m:nor/>
                          </m:rPr>
                          <a:rPr lang="ru-RU" b="1" i="1">
                            <a:solidFill>
                              <a:srgbClr val="FF0000"/>
                            </a:solidFill>
                            <a:latin typeface="Bookman Old Style" pitchFamily="18" charset="0"/>
                          </a:rPr>
                          <m:t> </m:t>
                        </m:r>
                        <m:r>
                          <a:rPr lang="ru-RU" b="1" i="1">
                            <a:solidFill>
                              <a:srgbClr val="FF0000"/>
                            </a:solidFill>
                            <a:latin typeface="Cambria Math"/>
                          </a:rPr>
                          <m:t>𝒚𝒓</m:t>
                        </m:r>
                        <m:r>
                          <m:rPr>
                            <m:nor/>
                          </m:rPr>
                          <a:rPr lang="ru-RU" b="1" i="1">
                            <a:solidFill>
                              <a:srgbClr val="FF0000"/>
                            </a:solidFill>
                            <a:latin typeface="Bookman Old Style" pitchFamily="18" charset="0"/>
                          </a:rPr>
                          <m:t> </m:t>
                        </m:r>
                        <m:r>
                          <a:rPr lang="ru-RU" b="1" i="1">
                            <a:solidFill>
                              <a:srgbClr val="FF0000"/>
                            </a:solidFill>
                            <a:latin typeface="Cambria Math"/>
                          </a:rPr>
                          <m:t>(</m:t>
                        </m:r>
                        <m:r>
                          <a:rPr lang="ru-RU" b="1" i="1">
                            <a:solidFill>
                              <a:srgbClr val="FF0000"/>
                            </a:solidFill>
                            <a:latin typeface="Cambria Math"/>
                          </a:rPr>
                          <m:t>𝟗𝟎</m:t>
                        </m:r>
                        <m:r>
                          <a:rPr lang="ru-RU" b="1" i="1">
                            <a:solidFill>
                              <a:srgbClr val="FF0000"/>
                            </a:solidFill>
                            <a:latin typeface="Cambria Math"/>
                          </a:rPr>
                          <m:t>%</m:t>
                        </m:r>
                        <m:r>
                          <a:rPr lang="ru-RU" b="1" i="1">
                            <a:solidFill>
                              <a:srgbClr val="FF0000"/>
                            </a:solidFill>
                            <a:latin typeface="Cambria Math"/>
                          </a:rPr>
                          <m:t>𝑪</m:t>
                        </m:r>
                        <m:r>
                          <a:rPr lang="ru-RU" b="1" i="1">
                            <a:solidFill>
                              <a:srgbClr val="FF0000"/>
                            </a:solidFill>
                            <a:latin typeface="Cambria Math"/>
                          </a:rPr>
                          <m:t>.</m:t>
                        </m:r>
                        <m:r>
                          <a:rPr lang="ru-RU" b="1" i="1">
                            <a:solidFill>
                              <a:srgbClr val="FF0000"/>
                            </a:solidFill>
                            <a:latin typeface="Cambria Math"/>
                          </a:rPr>
                          <m:t>𝑳</m:t>
                        </m:r>
                        <m:r>
                          <a:rPr lang="ru-RU" b="1" i="1">
                            <a:solidFill>
                              <a:srgbClr val="FF0000"/>
                            </a:solidFill>
                            <a:latin typeface="Cambria Math"/>
                          </a:rPr>
                          <m:t>.</m:t>
                        </m:r>
                      </m:e>
                    </m:d>
                  </m:oMath>
                </a14:m>
                <a:endParaRPr lang="en-US" b="1" i="1" baseline="30000" dirty="0" smtClean="0">
                  <a:latin typeface="Bookman Old Style" pitchFamily="18" charset="0"/>
                </a:endParaRPr>
              </a:p>
            </p:txBody>
          </p:sp>
        </mc:Choice>
        <mc:Fallback>
          <p:sp>
            <p:nvSpPr>
              <p:cNvPr id="225287" name="Rectangle 7"/>
              <p:cNvSpPr>
                <a:spLocks noRot="1" noChangeAspect="1" noMove="1" noResize="1" noEditPoints="1" noAdjustHandles="1" noChangeArrowheads="1" noChangeShapeType="1" noTextEdit="1"/>
              </p:cNvSpPr>
              <p:nvPr/>
            </p:nvSpPr>
            <p:spPr bwMode="auto">
              <a:xfrm>
                <a:off x="539750" y="3517673"/>
                <a:ext cx="8424863" cy="2155142"/>
              </a:xfrm>
              <a:prstGeom prst="rect">
                <a:avLst/>
              </a:prstGeom>
              <a:blipFill rotWithShape="1">
                <a:blip r:embed="rId6"/>
                <a:stretch>
                  <a:fillRect/>
                </a:stretch>
              </a:blipFill>
              <a:ln w="9525">
                <a:noFill/>
                <a:miter lim="800000"/>
                <a:headEnd/>
                <a:tailEnd/>
              </a:ln>
              <a:effectLst>
                <a:outerShdw blurRad="50800" dist="38100" dir="5400000" algn="t" rotWithShape="0">
                  <a:prstClr val="black">
                    <a:alpha val="40000"/>
                  </a:prstClr>
                </a:outerShdw>
              </a:effectLst>
            </p:spPr>
            <p:txBody>
              <a:bodyPr/>
              <a:lstStyle/>
              <a:p>
                <a:r>
                  <a:rPr lang="ru-RU">
                    <a:noFill/>
                  </a:rPr>
                  <a:t> </a:t>
                </a:r>
              </a:p>
            </p:txBody>
          </p:sp>
        </mc:Fallback>
      </mc:AlternateContent>
      <p:sp>
        <p:nvSpPr>
          <p:cNvPr id="24581" name="Text Box 15"/>
          <p:cNvSpPr txBox="1">
            <a:spLocks noChangeArrowheads="1"/>
          </p:cNvSpPr>
          <p:nvPr/>
        </p:nvSpPr>
        <p:spPr bwMode="auto">
          <a:xfrm>
            <a:off x="2751138" y="5248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39825"/>
          </a:xfrm>
        </p:spPr>
        <p:txBody>
          <a:bodyPr/>
          <a:lstStyle/>
          <a:p>
            <a:pPr algn="ctr">
              <a:defRPr/>
            </a:pPr>
            <a:r>
              <a:rPr lang="en-US" sz="2000" b="1" i="1" dirty="0" smtClean="0">
                <a:solidFill>
                  <a:srgbClr val="800000"/>
                </a:solidFill>
                <a:effectLst>
                  <a:outerShdw blurRad="38100" dist="38100" dir="2700000" algn="tl">
                    <a:srgbClr val="000000">
                      <a:alpha val="43137"/>
                    </a:srgbClr>
                  </a:outerShdw>
                </a:effectLst>
                <a:latin typeface="Bookman Old Style" pitchFamily="18" charset="0"/>
              </a:rPr>
              <a:t>The total spectra,  normalized for 1000 h,  obtained </a:t>
            </a:r>
            <a:br>
              <a:rPr lang="en-US" sz="2000" b="1" i="1" dirty="0" smtClean="0">
                <a:solidFill>
                  <a:srgbClr val="800000"/>
                </a:solidFill>
                <a:effectLst>
                  <a:outerShdw blurRad="38100" dist="38100" dir="2700000" algn="tl">
                    <a:srgbClr val="000000">
                      <a:alpha val="43137"/>
                    </a:srgbClr>
                  </a:outerShdw>
                </a:effectLst>
                <a:latin typeface="Bookman Old Style" pitchFamily="18" charset="0"/>
              </a:rPr>
            </a:br>
            <a:r>
              <a:rPr lang="en-US" sz="2000" b="1" i="1" dirty="0" smtClean="0">
                <a:solidFill>
                  <a:srgbClr val="800000"/>
                </a:solidFill>
                <a:effectLst>
                  <a:outerShdw blurRad="38100" dist="38100" dir="2700000" algn="tl">
                    <a:srgbClr val="000000">
                      <a:alpha val="43137"/>
                    </a:srgbClr>
                  </a:outerShdw>
                </a:effectLst>
                <a:latin typeface="Bookman Old Style" pitchFamily="18" charset="0"/>
              </a:rPr>
              <a:t>for the background of LPC filled with krypton enriched in Kr-78  before redesign and after reconstruction</a:t>
            </a:r>
            <a:endParaRPr lang="ru-RU" sz="2000" b="1" i="1" dirty="0">
              <a:solidFill>
                <a:srgbClr val="800000"/>
              </a:solidFill>
              <a:effectLst>
                <a:outerShdw blurRad="38100" dist="38100" dir="2700000" algn="tl">
                  <a:srgbClr val="000000">
                    <a:alpha val="43137"/>
                  </a:srgbClr>
                </a:outerShdw>
              </a:effectLst>
              <a:latin typeface="Bookman Old Style" pitchFamily="18" charset="0"/>
            </a:endParaRPr>
          </a:p>
        </p:txBody>
      </p:sp>
      <p:pic>
        <p:nvPicPr>
          <p:cNvPr id="26629" name="Picture 2"/>
          <p:cNvPicPr>
            <a:picLocks noChangeAspect="1" noChangeArrowheads="1"/>
          </p:cNvPicPr>
          <p:nvPr/>
        </p:nvPicPr>
        <p:blipFill>
          <a:blip r:embed="rId2" cstate="print"/>
          <a:srcRect/>
          <a:stretch>
            <a:fillRect/>
          </a:stretch>
        </p:blipFill>
        <p:spPr bwMode="auto">
          <a:xfrm>
            <a:off x="357158" y="2786058"/>
            <a:ext cx="4385210" cy="2928958"/>
          </a:xfrm>
          <a:prstGeom prst="rect">
            <a:avLst/>
          </a:prstGeom>
          <a:noFill/>
          <a:ln w="9525">
            <a:noFill/>
            <a:miter lim="800000"/>
            <a:headEnd/>
            <a:tailEnd/>
          </a:ln>
        </p:spPr>
      </p:pic>
      <p:pic>
        <p:nvPicPr>
          <p:cNvPr id="26630" name="Picture 6"/>
          <p:cNvPicPr>
            <a:picLocks noChangeAspect="1" noChangeArrowheads="1"/>
          </p:cNvPicPr>
          <p:nvPr/>
        </p:nvPicPr>
        <p:blipFill>
          <a:blip r:embed="rId3" cstate="print"/>
          <a:srcRect/>
          <a:stretch>
            <a:fillRect/>
          </a:stretch>
        </p:blipFill>
        <p:spPr bwMode="auto">
          <a:xfrm>
            <a:off x="3357554" y="1571612"/>
            <a:ext cx="5528760" cy="2914656"/>
          </a:xfrm>
          <a:prstGeom prst="rect">
            <a:avLst/>
          </a:prstGeom>
          <a:noFill/>
          <a:ln w="9525">
            <a:noFill/>
            <a:miter lim="800000"/>
            <a:headEnd/>
            <a:tailEnd/>
          </a:ln>
          <a:effectLst/>
        </p:spPr>
      </p:pic>
    </p:spTree>
    <p:extLst>
      <p:ext uri="{BB962C8B-B14F-4D97-AF65-F5344CB8AC3E}">
        <p14:creationId xmlns:p14="http://schemas.microsoft.com/office/powerpoint/2010/main" val="265622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2700000"/>
        </a:gra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750" y="981075"/>
            <a:ext cx="8229600" cy="2425700"/>
          </a:xfrm>
        </p:spPr>
        <p:txBody>
          <a:bodyPr/>
          <a:lstStyle/>
          <a:p>
            <a:pPr marL="609600" indent="-609600" algn="ctr">
              <a:lnSpc>
                <a:spcPct val="80000"/>
              </a:lnSpc>
              <a:buFont typeface="Wingdings" pitchFamily="2" charset="2"/>
              <a:buNone/>
            </a:pPr>
            <a:r>
              <a:rPr lang="en-US" sz="1800" b="1" smtClean="0">
                <a:solidFill>
                  <a:srgbClr val="FF9900"/>
                </a:solidFill>
                <a:latin typeface="Times New Roman" pitchFamily="18" charset="0"/>
              </a:rPr>
              <a:t>Ju. Gavriljuk, </a:t>
            </a:r>
            <a:r>
              <a:rPr lang="en-US" sz="1800" b="1" smtClean="0">
                <a:solidFill>
                  <a:srgbClr val="FF9900"/>
                </a:solidFill>
                <a:latin typeface="Times New Roman" pitchFamily="18" charset="0"/>
                <a:cs typeface="Times New Roman" pitchFamily="18" charset="0"/>
              </a:rPr>
              <a:t>V. Gavrin,</a:t>
            </a:r>
            <a:r>
              <a:rPr lang="en-US" sz="1800" b="1" smtClean="0">
                <a:solidFill>
                  <a:srgbClr val="FF9900"/>
                </a:solidFill>
                <a:latin typeface="Times New Roman" pitchFamily="18" charset="0"/>
              </a:rPr>
              <a:t> A. Gangapshev, </a:t>
            </a:r>
          </a:p>
          <a:p>
            <a:pPr marL="609600" indent="-609600" algn="ctr">
              <a:lnSpc>
                <a:spcPct val="80000"/>
              </a:lnSpc>
              <a:buFont typeface="Wingdings" pitchFamily="2" charset="2"/>
              <a:buNone/>
            </a:pPr>
            <a:r>
              <a:rPr lang="en-US" sz="1800" b="1" smtClean="0">
                <a:solidFill>
                  <a:srgbClr val="FF9900"/>
                </a:solidFill>
                <a:latin typeface="Times New Roman" pitchFamily="18" charset="0"/>
              </a:rPr>
              <a:t>V. Kazalov, V. Kuzminov, N. Osetrova</a:t>
            </a:r>
          </a:p>
          <a:p>
            <a:pPr marL="609600" indent="-609600" algn="ctr">
              <a:lnSpc>
                <a:spcPct val="80000"/>
              </a:lnSpc>
              <a:spcBef>
                <a:spcPct val="0"/>
              </a:spcBef>
              <a:buFont typeface="Wingdings" pitchFamily="2" charset="2"/>
              <a:buNone/>
            </a:pPr>
            <a:r>
              <a:rPr lang="en-US" sz="1700" i="1" smtClean="0">
                <a:solidFill>
                  <a:schemeClr val="bg1"/>
                </a:solidFill>
                <a:latin typeface="Times New Roman" pitchFamily="18" charset="0"/>
                <a:cs typeface="Times New Roman" pitchFamily="18" charset="0"/>
              </a:rPr>
              <a:t>Institute for Nuclear Research of the Russian Academy of Sciences, Moscow  Russia</a:t>
            </a:r>
          </a:p>
          <a:p>
            <a:pPr marL="609600" indent="-609600" algn="ctr">
              <a:lnSpc>
                <a:spcPct val="80000"/>
              </a:lnSpc>
              <a:spcBef>
                <a:spcPct val="0"/>
              </a:spcBef>
              <a:buFont typeface="Wingdings" pitchFamily="2" charset="2"/>
              <a:buNone/>
            </a:pPr>
            <a:endParaRPr lang="en-US" sz="1000" smtClean="0">
              <a:solidFill>
                <a:schemeClr val="bg1"/>
              </a:solidFill>
            </a:endParaRPr>
          </a:p>
          <a:p>
            <a:pPr marL="609600" indent="-609600" algn="ctr">
              <a:lnSpc>
                <a:spcPct val="80000"/>
              </a:lnSpc>
              <a:spcBef>
                <a:spcPct val="0"/>
              </a:spcBef>
              <a:buFont typeface="Wingdings" pitchFamily="2" charset="2"/>
              <a:buNone/>
            </a:pPr>
            <a:endParaRPr lang="en-US" sz="1000" smtClean="0">
              <a:solidFill>
                <a:srgbClr val="660066"/>
              </a:solidFill>
              <a:latin typeface="Times New Roman" pitchFamily="18" charset="0"/>
            </a:endParaRPr>
          </a:p>
          <a:p>
            <a:pPr marL="609600" indent="-609600" algn="ctr">
              <a:lnSpc>
                <a:spcPct val="80000"/>
              </a:lnSpc>
              <a:spcBef>
                <a:spcPct val="0"/>
              </a:spcBef>
              <a:buFont typeface="Wingdings" pitchFamily="2" charset="2"/>
              <a:buNone/>
            </a:pPr>
            <a:r>
              <a:rPr lang="en-US" sz="1800" b="1" smtClean="0">
                <a:solidFill>
                  <a:srgbClr val="FF9900"/>
                </a:solidFill>
                <a:latin typeface="Times New Roman" pitchFamily="18" charset="0"/>
              </a:rPr>
              <a:t>A. Shubin, G. Skorynin, I. Pul`nikov, A.Ryabukhin</a:t>
            </a:r>
          </a:p>
          <a:p>
            <a:pPr marL="609600" indent="-609600" algn="ctr">
              <a:lnSpc>
                <a:spcPct val="80000"/>
              </a:lnSpc>
              <a:spcBef>
                <a:spcPct val="0"/>
              </a:spcBef>
              <a:buFont typeface="Wingdings" pitchFamily="2" charset="2"/>
              <a:buNone/>
            </a:pPr>
            <a:r>
              <a:rPr lang="en-US" sz="1700" i="1" smtClean="0">
                <a:solidFill>
                  <a:schemeClr val="bg1"/>
                </a:solidFill>
                <a:latin typeface="Times New Roman" pitchFamily="18" charset="0"/>
              </a:rPr>
              <a:t>FSUE PA “Electrochemical Plant”, Zeleznogorsk, Krasnoyarsk Region, </a:t>
            </a:r>
            <a:r>
              <a:rPr lang="en-US" sz="1700" i="1" smtClean="0">
                <a:solidFill>
                  <a:schemeClr val="bg1"/>
                </a:solidFill>
                <a:latin typeface="Times New Roman" pitchFamily="18" charset="0"/>
                <a:cs typeface="Times New Roman" pitchFamily="18" charset="0"/>
              </a:rPr>
              <a:t>Russia</a:t>
            </a:r>
          </a:p>
          <a:p>
            <a:pPr marL="609600" indent="-609600" algn="ctr">
              <a:lnSpc>
                <a:spcPct val="80000"/>
              </a:lnSpc>
              <a:spcBef>
                <a:spcPct val="0"/>
              </a:spcBef>
              <a:buFont typeface="Wingdings" pitchFamily="2" charset="2"/>
              <a:buNone/>
            </a:pPr>
            <a:endParaRPr lang="en-US" sz="1000" i="1" smtClean="0">
              <a:latin typeface="Times New Roman" pitchFamily="18" charset="0"/>
              <a:cs typeface="Times New Roman" pitchFamily="18" charset="0"/>
            </a:endParaRPr>
          </a:p>
          <a:p>
            <a:pPr marL="609600" indent="-609600" algn="ctr">
              <a:lnSpc>
                <a:spcPct val="80000"/>
              </a:lnSpc>
              <a:spcBef>
                <a:spcPct val="0"/>
              </a:spcBef>
              <a:buFont typeface="Wingdings" pitchFamily="2" charset="2"/>
              <a:buNone/>
            </a:pPr>
            <a:endParaRPr lang="en-US" sz="800" b="1" i="1" smtClean="0">
              <a:solidFill>
                <a:srgbClr val="660066"/>
              </a:solidFill>
              <a:latin typeface="Times New Roman" pitchFamily="18" charset="0"/>
            </a:endParaRPr>
          </a:p>
          <a:p>
            <a:pPr marL="609600" indent="-609600" algn="ctr">
              <a:lnSpc>
                <a:spcPct val="80000"/>
              </a:lnSpc>
              <a:spcBef>
                <a:spcPct val="0"/>
              </a:spcBef>
              <a:buFont typeface="Wingdings" pitchFamily="2" charset="2"/>
              <a:buNone/>
            </a:pPr>
            <a:r>
              <a:rPr lang="en-US" sz="1800" b="1" smtClean="0">
                <a:solidFill>
                  <a:srgbClr val="FF9900"/>
                </a:solidFill>
                <a:latin typeface="Times New Roman" pitchFamily="18" charset="0"/>
              </a:rPr>
              <a:t>S. </a:t>
            </a:r>
            <a:r>
              <a:rPr lang="ru-RU" sz="1800" b="1" smtClean="0">
                <a:solidFill>
                  <a:srgbClr val="FF9900"/>
                </a:solidFill>
                <a:latin typeface="Times New Roman" pitchFamily="18" charset="0"/>
              </a:rPr>
              <a:t>Panasenko, S. Ratkevich</a:t>
            </a:r>
            <a:endParaRPr lang="ru-RU" sz="1800" b="1" smtClean="0">
              <a:solidFill>
                <a:srgbClr val="FF9900"/>
              </a:solidFill>
              <a:latin typeface="Times New Roman" pitchFamily="18" charset="0"/>
              <a:cs typeface="Times New Roman" pitchFamily="18" charset="0"/>
            </a:endParaRPr>
          </a:p>
          <a:p>
            <a:pPr marL="609600" indent="-609600" algn="ctr">
              <a:lnSpc>
                <a:spcPct val="80000"/>
              </a:lnSpc>
              <a:buFont typeface="Wingdings" pitchFamily="2" charset="2"/>
              <a:buNone/>
            </a:pPr>
            <a:r>
              <a:rPr lang="da-DK" sz="1700" i="1" smtClean="0">
                <a:solidFill>
                  <a:schemeClr val="bg1"/>
                </a:solidFill>
                <a:latin typeface="Times New Roman" pitchFamily="18" charset="0"/>
              </a:rPr>
              <a:t>Karazin Kharkiv National University, Kharkiv, Ukraine</a:t>
            </a:r>
            <a:endParaRPr lang="en-US" sz="1700" i="1" smtClean="0">
              <a:solidFill>
                <a:schemeClr val="bg1"/>
              </a:solidFill>
              <a:latin typeface="Times New Roman" pitchFamily="18" charset="0"/>
              <a:cs typeface="Times New Roman" pitchFamily="18" charset="0"/>
            </a:endParaRPr>
          </a:p>
          <a:p>
            <a:pPr marL="609600" indent="-609600" algn="ctr">
              <a:lnSpc>
                <a:spcPct val="80000"/>
              </a:lnSpc>
              <a:spcBef>
                <a:spcPct val="0"/>
              </a:spcBef>
              <a:buFont typeface="Wingdings" pitchFamily="2" charset="2"/>
              <a:buNone/>
            </a:pPr>
            <a:endParaRPr lang="en-US" sz="800" i="1" smtClean="0">
              <a:solidFill>
                <a:schemeClr val="bg1"/>
              </a:solidFill>
              <a:latin typeface="Times New Roman" pitchFamily="18" charset="0"/>
              <a:cs typeface="Times New Roman" pitchFamily="18" charset="0"/>
            </a:endParaRPr>
          </a:p>
          <a:p>
            <a:pPr marL="609600" indent="-609600" algn="ctr">
              <a:lnSpc>
                <a:spcPct val="80000"/>
              </a:lnSpc>
              <a:spcBef>
                <a:spcPct val="0"/>
              </a:spcBef>
              <a:buFont typeface="Wingdings" pitchFamily="2" charset="2"/>
              <a:buNone/>
            </a:pPr>
            <a:endParaRPr lang="en-US" sz="800" i="1" smtClean="0">
              <a:solidFill>
                <a:schemeClr val="bg1"/>
              </a:solidFill>
              <a:latin typeface="Times New Roman" pitchFamily="18" charset="0"/>
              <a:cs typeface="Times New Roman" pitchFamily="18" charset="0"/>
            </a:endParaRPr>
          </a:p>
          <a:p>
            <a:pPr marL="609600" indent="-609600" algn="ctr">
              <a:lnSpc>
                <a:spcPct val="50000"/>
              </a:lnSpc>
              <a:spcBef>
                <a:spcPct val="0"/>
              </a:spcBef>
              <a:buFont typeface="Wingdings" pitchFamily="2" charset="2"/>
              <a:buNone/>
            </a:pPr>
            <a:endParaRPr lang="en-US" sz="1500" b="1" i="1" smtClean="0">
              <a:solidFill>
                <a:srgbClr val="000000"/>
              </a:solidFill>
              <a:latin typeface="Times New Roman" pitchFamily="18" charset="0"/>
              <a:cs typeface="Times New Roman" pitchFamily="18" charset="0"/>
            </a:endParaRPr>
          </a:p>
          <a:p>
            <a:pPr marL="609600" indent="-609600">
              <a:lnSpc>
                <a:spcPct val="80000"/>
              </a:lnSpc>
            </a:pPr>
            <a:endParaRPr lang="ru-RU" sz="1500" smtClean="0">
              <a:latin typeface="Times New Roman" pitchFamily="18" charset="0"/>
            </a:endParaRPr>
          </a:p>
        </p:txBody>
      </p:sp>
      <p:sp>
        <p:nvSpPr>
          <p:cNvPr id="4103" name="Rectangle 7"/>
          <p:cNvSpPr>
            <a:spLocks noChangeArrowheads="1"/>
          </p:cNvSpPr>
          <p:nvPr/>
        </p:nvSpPr>
        <p:spPr bwMode="auto">
          <a:xfrm>
            <a:off x="1331913" y="4724400"/>
            <a:ext cx="6515100" cy="830263"/>
          </a:xfrm>
          <a:prstGeom prst="rect">
            <a:avLst/>
          </a:prstGeom>
          <a:noFill/>
          <a:ln w="9525">
            <a:noFill/>
            <a:miter lim="800000"/>
            <a:headEnd/>
            <a:tailEnd/>
          </a:ln>
          <a:effectLst/>
        </p:spPr>
        <p:txBody>
          <a:bodyPr wrap="none" anchor="ctr">
            <a:spAutoFit/>
          </a:bodyPr>
          <a:lstStyle/>
          <a:p>
            <a:pPr algn="ctr">
              <a:defRPr/>
            </a:pPr>
            <a:r>
              <a:rPr lang="en-US" sz="1600" b="1" i="1" dirty="0">
                <a:solidFill>
                  <a:srgbClr val="FF3300"/>
                </a:solidFill>
                <a:effectLst>
                  <a:outerShdw blurRad="38100" dist="38100" dir="2700000" algn="tl">
                    <a:srgbClr val="000000">
                      <a:alpha val="43137"/>
                    </a:srgbClr>
                  </a:outerShdw>
                </a:effectLst>
                <a:latin typeface="Bookman Old Style" pitchFamily="18" charset="0"/>
              </a:rPr>
              <a:t>The work is performing in the frames of a Presidium RAS </a:t>
            </a:r>
          </a:p>
          <a:p>
            <a:pPr algn="ctr">
              <a:defRPr/>
            </a:pPr>
            <a:r>
              <a:rPr lang="en-US" sz="1600" b="1" i="1" dirty="0">
                <a:solidFill>
                  <a:srgbClr val="FF3300"/>
                </a:solidFill>
                <a:effectLst>
                  <a:outerShdw blurRad="38100" dist="38100" dir="2700000" algn="tl">
                    <a:srgbClr val="000000">
                      <a:alpha val="43137"/>
                    </a:srgbClr>
                  </a:outerShdw>
                </a:effectLst>
                <a:latin typeface="Bookman Old Style" pitchFamily="18" charset="0"/>
              </a:rPr>
              <a:t>Fundamental Research Program </a:t>
            </a:r>
            <a:r>
              <a:rPr lang="en-US" sz="1600" b="1" i="1" dirty="0">
                <a:solidFill>
                  <a:schemeClr val="bg1"/>
                </a:solidFill>
                <a:effectLst>
                  <a:outerShdw blurRad="38100" dist="38100" dir="2700000" algn="tl">
                    <a:srgbClr val="000000">
                      <a:alpha val="43137"/>
                    </a:srgbClr>
                  </a:outerShdw>
                </a:effectLst>
                <a:latin typeface="Bookman Old Style" pitchFamily="18" charset="0"/>
              </a:rPr>
              <a:t>“Neutrino Physics”</a:t>
            </a:r>
            <a:r>
              <a:rPr lang="en-US" sz="1600" b="1" i="1" dirty="0">
                <a:solidFill>
                  <a:srgbClr val="FF3300"/>
                </a:solidFill>
                <a:effectLst>
                  <a:outerShdw blurRad="38100" dist="38100" dir="2700000" algn="tl">
                    <a:srgbClr val="000000">
                      <a:alpha val="43137"/>
                    </a:srgbClr>
                  </a:outerShdw>
                </a:effectLst>
                <a:latin typeface="Bookman Old Style" pitchFamily="18" charset="0"/>
              </a:rPr>
              <a:t> and </a:t>
            </a:r>
          </a:p>
          <a:p>
            <a:pPr algn="ctr">
              <a:defRPr/>
            </a:pPr>
            <a:r>
              <a:rPr lang="en-US" sz="1600" b="1" i="1" dirty="0">
                <a:solidFill>
                  <a:srgbClr val="FF3300"/>
                </a:solidFill>
                <a:effectLst>
                  <a:outerShdw blurRad="38100" dist="38100" dir="2700000" algn="tl">
                    <a:srgbClr val="000000">
                      <a:alpha val="43137"/>
                    </a:srgbClr>
                  </a:outerShdw>
                </a:effectLst>
                <a:latin typeface="Bookman Old Style" pitchFamily="18" charset="0"/>
              </a:rPr>
              <a:t>Supported by RFBR grant </a:t>
            </a:r>
            <a:r>
              <a:rPr lang="ru-RU" sz="1600" b="1" i="1" dirty="0">
                <a:solidFill>
                  <a:schemeClr val="bg1"/>
                </a:solidFill>
                <a:effectLst>
                  <a:outerShdw blurRad="38100" dist="38100" dir="2700000" algn="tl">
                    <a:srgbClr val="000000">
                      <a:alpha val="43137"/>
                    </a:srgbClr>
                  </a:outerShdw>
                </a:effectLst>
                <a:latin typeface="Bookman Old Style" pitchFamily="18" charset="0"/>
              </a:rPr>
              <a:t>№</a:t>
            </a:r>
            <a:r>
              <a:rPr lang="en-US" sz="1600" b="1" i="1" dirty="0">
                <a:solidFill>
                  <a:schemeClr val="bg1"/>
                </a:solidFill>
                <a:effectLst>
                  <a:outerShdw blurRad="38100" dist="38100" dir="2700000" algn="tl">
                    <a:srgbClr val="000000">
                      <a:alpha val="43137"/>
                    </a:srgbClr>
                  </a:outerShdw>
                </a:effectLst>
                <a:latin typeface="Bookman Old Style" pitchFamily="18" charset="0"/>
              </a:rPr>
              <a:t>04-02-16037</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507981"/>
          </a:xfrm>
        </p:spPr>
        <p:txBody>
          <a:bodyPr/>
          <a:lstStyle/>
          <a:p>
            <a:r>
              <a:rPr lang="en-US" sz="1800" b="1" i="1" dirty="0" smtClean="0">
                <a:effectLst>
                  <a:outerShdw blurRad="38100" dist="38100" dir="2700000" algn="tl">
                    <a:srgbClr val="000000">
                      <a:alpha val="43137"/>
                    </a:srgbClr>
                  </a:outerShdw>
                </a:effectLst>
                <a:latin typeface="Bookman Old Style" pitchFamily="18" charset="0"/>
              </a:rPr>
              <a:t>Data Parameters </a:t>
            </a:r>
            <a:endParaRPr lang="ru-RU" sz="1800" b="1" i="1" dirty="0">
              <a:effectLst>
                <a:outerShdw blurRad="38100" dist="38100" dir="2700000" algn="tl">
                  <a:srgbClr val="000000">
                    <a:alpha val="43137"/>
                  </a:srgbClr>
                </a:outerShdw>
              </a:effectLst>
              <a:latin typeface="Bookman Old Style" pitchFamily="18" charset="0"/>
            </a:endParaRPr>
          </a:p>
        </p:txBody>
      </p:sp>
      <p:pic>
        <p:nvPicPr>
          <p:cNvPr id="48130" name="Picture 2"/>
          <p:cNvPicPr>
            <a:picLocks noChangeAspect="1" noChangeArrowheads="1"/>
          </p:cNvPicPr>
          <p:nvPr/>
        </p:nvPicPr>
        <p:blipFill>
          <a:blip r:embed="rId3" cstate="print"/>
          <a:srcRect/>
          <a:stretch>
            <a:fillRect/>
          </a:stretch>
        </p:blipFill>
        <p:spPr bwMode="auto">
          <a:xfrm>
            <a:off x="214282" y="1124744"/>
            <a:ext cx="2500330" cy="23762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131" name="Picture 3"/>
          <p:cNvPicPr>
            <a:picLocks noChangeAspect="1" noChangeArrowheads="1"/>
          </p:cNvPicPr>
          <p:nvPr/>
        </p:nvPicPr>
        <p:blipFill>
          <a:blip r:embed="rId4" cstate="print"/>
          <a:srcRect/>
          <a:stretch>
            <a:fillRect/>
          </a:stretch>
        </p:blipFill>
        <p:spPr bwMode="auto">
          <a:xfrm>
            <a:off x="214282" y="3645024"/>
            <a:ext cx="2571767" cy="243588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132" name="Picture 4"/>
          <p:cNvPicPr>
            <a:picLocks noChangeAspect="1" noChangeArrowheads="1"/>
          </p:cNvPicPr>
          <p:nvPr/>
        </p:nvPicPr>
        <p:blipFill>
          <a:blip r:embed="rId5" cstate="print"/>
          <a:srcRect/>
          <a:stretch>
            <a:fillRect/>
          </a:stretch>
        </p:blipFill>
        <p:spPr bwMode="auto">
          <a:xfrm>
            <a:off x="4231909" y="3717032"/>
            <a:ext cx="3093793" cy="244201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133" name="Picture 5"/>
          <p:cNvPicPr>
            <a:picLocks noChangeAspect="1" noChangeArrowheads="1"/>
          </p:cNvPicPr>
          <p:nvPr/>
        </p:nvPicPr>
        <p:blipFill>
          <a:blip r:embed="rId6" cstate="print"/>
          <a:srcRect/>
          <a:stretch>
            <a:fillRect/>
          </a:stretch>
        </p:blipFill>
        <p:spPr bwMode="auto">
          <a:xfrm>
            <a:off x="2843808" y="1196752"/>
            <a:ext cx="2864801" cy="226396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135" name="Picture 7"/>
          <p:cNvPicPr>
            <a:picLocks noChangeAspect="1" noChangeArrowheads="1"/>
          </p:cNvPicPr>
          <p:nvPr/>
        </p:nvPicPr>
        <p:blipFill>
          <a:blip r:embed="rId7" cstate="print"/>
          <a:srcRect/>
          <a:stretch>
            <a:fillRect/>
          </a:stretch>
        </p:blipFill>
        <p:spPr bwMode="auto">
          <a:xfrm>
            <a:off x="5796136" y="1268760"/>
            <a:ext cx="3268605" cy="209861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9503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sz="quarter"/>
          </p:nvPr>
        </p:nvSpPr>
        <p:spPr>
          <a:xfrm>
            <a:off x="468313" y="260350"/>
            <a:ext cx="8229600" cy="1143000"/>
          </a:xfrm>
        </p:spPr>
        <p:txBody>
          <a:bodyPr/>
          <a:lstStyle/>
          <a:p>
            <a:pPr eaLnBrk="1" hangingPunct="1"/>
            <a:r>
              <a:rPr lang="ru-RU" smtClean="0">
                <a:solidFill>
                  <a:schemeClr val="tx1"/>
                </a:solidFill>
              </a:rPr>
              <a:t> </a:t>
            </a:r>
          </a:p>
        </p:txBody>
      </p:sp>
      <p:graphicFrame>
        <p:nvGraphicFramePr>
          <p:cNvPr id="4099" name="Object 3"/>
          <p:cNvGraphicFramePr>
            <a:graphicFrameLocks noGrp="1" noChangeAspect="1"/>
          </p:cNvGraphicFramePr>
          <p:nvPr>
            <p:ph sz="quarter" idx="1"/>
          </p:nvPr>
        </p:nvGraphicFramePr>
        <p:xfrm>
          <a:off x="1571625" y="679450"/>
          <a:ext cx="5253038" cy="517525"/>
        </p:xfrm>
        <a:graphic>
          <a:graphicData uri="http://schemas.openxmlformats.org/presentationml/2006/ole">
            <mc:AlternateContent xmlns:mc="http://schemas.openxmlformats.org/markup-compatibility/2006">
              <mc:Choice xmlns:v="urn:schemas-microsoft-com:vml" Requires="v">
                <p:oleObj spid="_x0000_s4244" name="Equation" r:id="rId4" imgW="2451100" imgH="241300" progId="Equation.DSMT4">
                  <p:embed/>
                </p:oleObj>
              </mc:Choice>
              <mc:Fallback>
                <p:oleObj name="Equation" r:id="rId4" imgW="2451100" imgH="241300" progId="Equation.DSMT4">
                  <p:embed/>
                  <p:pic>
                    <p:nvPicPr>
                      <p:cNvPr id="0" name="Picture 1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679450"/>
                        <a:ext cx="525303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66"/>
          <p:cNvGraphicFramePr>
            <a:graphicFrameLocks noGrp="1" noChangeAspect="1"/>
          </p:cNvGraphicFramePr>
          <p:nvPr>
            <p:ph sz="quarter" idx="2"/>
            <p:extLst>
              <p:ext uri="{D42A27DB-BD31-4B8C-83A1-F6EECF244321}">
                <p14:modId xmlns:p14="http://schemas.microsoft.com/office/powerpoint/2010/main" val="2229808922"/>
              </p:ext>
            </p:extLst>
          </p:nvPr>
        </p:nvGraphicFramePr>
        <p:xfrm>
          <a:off x="1722438" y="2555875"/>
          <a:ext cx="5853112" cy="2386013"/>
        </p:xfrm>
        <a:graphic>
          <a:graphicData uri="http://schemas.openxmlformats.org/presentationml/2006/ole">
            <mc:AlternateContent xmlns:mc="http://schemas.openxmlformats.org/markup-compatibility/2006">
              <mc:Choice xmlns:v="urn:schemas-microsoft-com:vml" Requires="v">
                <p:oleObj spid="_x0000_s4245" name="Equation" r:id="rId6" imgW="3301920" imgH="1346040" progId="Equation.DSMT4">
                  <p:embed/>
                </p:oleObj>
              </mc:Choice>
              <mc:Fallback>
                <p:oleObj name="Equation" r:id="rId6" imgW="3301920" imgH="1346040" progId="Equation.DSMT4">
                  <p:embed/>
                  <p:pic>
                    <p:nvPicPr>
                      <p:cNvPr id="0" name="Picture 14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2438" y="2555875"/>
                        <a:ext cx="5853112" cy="238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6"/>
          <p:cNvSpPr txBox="1">
            <a:spLocks noChangeArrowheads="1"/>
          </p:cNvSpPr>
          <p:nvPr/>
        </p:nvSpPr>
        <p:spPr bwMode="auto">
          <a:xfrm>
            <a:off x="5992813" y="3665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4102" name="Text Box 118"/>
          <p:cNvSpPr txBox="1">
            <a:spLocks noChangeArrowheads="1"/>
          </p:cNvSpPr>
          <p:nvPr/>
        </p:nvSpPr>
        <p:spPr bwMode="auto">
          <a:xfrm>
            <a:off x="5703888" y="29448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4103" name="Text Box 265"/>
          <p:cNvSpPr txBox="1">
            <a:spLocks noChangeArrowheads="1"/>
          </p:cNvSpPr>
          <p:nvPr/>
        </p:nvSpPr>
        <p:spPr bwMode="auto">
          <a:xfrm>
            <a:off x="395288" y="170021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Times New Roman" pitchFamily="18" charset="0"/>
            </a:endParaRPr>
          </a:p>
          <a:p>
            <a:pPr eaLnBrk="1" hangingPunct="1"/>
            <a:endParaRPr lang="ru-RU">
              <a:latin typeface="Times New Roman" pitchFamily="18" charset="0"/>
            </a:endParaRPr>
          </a:p>
        </p:txBody>
      </p:sp>
      <p:sp>
        <p:nvSpPr>
          <p:cNvPr id="4104" name="Text Box 274"/>
          <p:cNvSpPr txBox="1">
            <a:spLocks noChangeArrowheads="1"/>
          </p:cNvSpPr>
          <p:nvPr/>
        </p:nvSpPr>
        <p:spPr bwMode="auto">
          <a:xfrm>
            <a:off x="179388" y="16764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a:t>Theory:</a:t>
            </a:r>
            <a:endParaRPr lang="ru-RU" sz="2400" b="1" i="1"/>
          </a:p>
        </p:txBody>
      </p:sp>
      <p:sp>
        <p:nvSpPr>
          <p:cNvPr id="4105" name="Text Box 276"/>
          <p:cNvSpPr txBox="1">
            <a:spLocks noChangeArrowheads="1"/>
          </p:cNvSpPr>
          <p:nvPr/>
        </p:nvSpPr>
        <p:spPr bwMode="auto">
          <a:xfrm>
            <a:off x="2643188" y="4354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900113" y="549275"/>
            <a:ext cx="4572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New Roman" pitchFamily="18" charset="0"/>
              </a:rPr>
              <a:t>Se</a:t>
            </a:r>
            <a:r>
              <a:rPr lang="en-US" dirty="0">
                <a:solidFill>
                  <a:srgbClr val="FF0000"/>
                </a:solidFill>
                <a:latin typeface="Times New Roman" pitchFamily="18" charset="0"/>
              </a:rPr>
              <a:t>**</a:t>
            </a:r>
            <a:r>
              <a:rPr lang="en-US" dirty="0">
                <a:latin typeface="Times New Roman" pitchFamily="18" charset="0"/>
              </a:rPr>
              <a:t>-----------------</a:t>
            </a:r>
            <a:r>
              <a:rPr lang="ru-RU" dirty="0">
                <a:latin typeface="Times New Roman" pitchFamily="18" charset="0"/>
              </a:rPr>
              <a:t>------</a:t>
            </a:r>
            <a:r>
              <a:rPr lang="en-US" dirty="0">
                <a:latin typeface="Times New Roman" pitchFamily="18" charset="0"/>
              </a:rPr>
              <a:t>&gt;</a:t>
            </a:r>
            <a:r>
              <a:rPr lang="en-US" dirty="0">
                <a:latin typeface="Times New Roman" pitchFamily="18" charset="0"/>
                <a:sym typeface="Symbol" pitchFamily="18" charset="2"/>
              </a:rPr>
              <a:t> </a:t>
            </a:r>
            <a:r>
              <a:rPr lang="en-US" dirty="0">
                <a:latin typeface="Times New Roman" pitchFamily="18" charset="0"/>
              </a:rPr>
              <a:t>Se</a:t>
            </a:r>
            <a:r>
              <a:rPr lang="en-US" dirty="0">
                <a:solidFill>
                  <a:srgbClr val="FF0000"/>
                </a:solidFill>
                <a:latin typeface="Times New Roman" pitchFamily="18" charset="0"/>
              </a:rPr>
              <a:t>*</a:t>
            </a:r>
            <a:r>
              <a:rPr lang="en-US" dirty="0">
                <a:latin typeface="Times New Roman" pitchFamily="18" charset="0"/>
              </a:rPr>
              <a:t>+ Se</a:t>
            </a:r>
            <a:r>
              <a:rPr lang="en-US" dirty="0">
                <a:solidFill>
                  <a:srgbClr val="FF0000"/>
                </a:solidFill>
                <a:latin typeface="Times New Roman" pitchFamily="18" charset="0"/>
              </a:rPr>
              <a:t>* </a:t>
            </a:r>
            <a:endParaRPr lang="ru-RU" dirty="0">
              <a:solidFill>
                <a:srgbClr val="FF0000"/>
              </a:solidFill>
              <a:latin typeface="Times New Roman" pitchFamily="18" charset="0"/>
            </a:endParaRPr>
          </a:p>
          <a:p>
            <a:r>
              <a:rPr lang="en-US" dirty="0">
                <a:solidFill>
                  <a:srgbClr val="FF0000"/>
                </a:solidFill>
                <a:latin typeface="Times New Roman" pitchFamily="18" charset="0"/>
              </a:rPr>
              <a:t> </a:t>
            </a:r>
          </a:p>
          <a:p>
            <a:r>
              <a:rPr lang="ru-RU" i="1" dirty="0">
                <a:solidFill>
                  <a:srgbClr val="0000CC"/>
                </a:solidFill>
                <a:latin typeface="Symbol" pitchFamily="18" charset="2"/>
                <a:sym typeface="Symbol" pitchFamily="18" charset="2"/>
              </a:rPr>
              <a:t>     </a:t>
            </a:r>
            <a:r>
              <a:rPr lang="en-US" i="1" dirty="0" err="1" smtClean="0">
                <a:solidFill>
                  <a:srgbClr val="0000CC"/>
                </a:solidFill>
                <a:latin typeface="Symbol" pitchFamily="18" charset="2"/>
                <a:sym typeface="Symbol" pitchFamily="18" charset="2"/>
              </a:rPr>
              <a:t>w</a:t>
            </a:r>
            <a:r>
              <a:rPr lang="en-US" i="1" baseline="-25000" dirty="0" err="1" smtClean="0">
                <a:solidFill>
                  <a:srgbClr val="0000CC"/>
                </a:solidFill>
                <a:latin typeface="Times New Roman" pitchFamily="18" charset="0"/>
                <a:sym typeface="Symbol" pitchFamily="18" charset="2"/>
              </a:rPr>
              <a:t>k</a:t>
            </a:r>
            <a:r>
              <a:rPr lang="en-US" i="1" dirty="0" smtClean="0">
                <a:solidFill>
                  <a:srgbClr val="0000CC"/>
                </a:solidFill>
                <a:latin typeface="Times New Roman" pitchFamily="18" charset="0"/>
                <a:sym typeface="Symbol" pitchFamily="18" charset="2"/>
              </a:rPr>
              <a:t>=0</a:t>
            </a:r>
            <a:r>
              <a:rPr lang="en-US" i="1" dirty="0">
                <a:solidFill>
                  <a:srgbClr val="0000CC"/>
                </a:solidFill>
                <a:latin typeface="Times New Roman" pitchFamily="18" charset="0"/>
                <a:sym typeface="Symbol" pitchFamily="18" charset="2"/>
              </a:rPr>
              <a:t>.</a:t>
            </a:r>
            <a:r>
              <a:rPr lang="en-US" i="1" dirty="0" smtClean="0">
                <a:solidFill>
                  <a:srgbClr val="0000CC"/>
                </a:solidFill>
                <a:latin typeface="Times New Roman" pitchFamily="18" charset="0"/>
                <a:sym typeface="Symbol" pitchFamily="18" charset="2"/>
              </a:rPr>
              <a:t>596 </a:t>
            </a:r>
            <a:r>
              <a:rPr lang="en-US" i="1" dirty="0" smtClean="0">
                <a:solidFill>
                  <a:srgbClr val="FF9900"/>
                </a:solidFill>
                <a:latin typeface="Times New Roman" pitchFamily="18" charset="0"/>
                <a:sym typeface="Symbol" pitchFamily="18" charset="2"/>
              </a:rPr>
              <a:t>  </a:t>
            </a:r>
            <a:r>
              <a:rPr lang="en-US" i="1" dirty="0">
                <a:solidFill>
                  <a:srgbClr val="996633"/>
                </a:solidFill>
                <a:latin typeface="Times New Roman" pitchFamily="18" charset="0"/>
                <a:sym typeface="Symbol" pitchFamily="18" charset="2"/>
              </a:rPr>
              <a:t>x-ray</a:t>
            </a:r>
          </a:p>
          <a:p>
            <a:r>
              <a:rPr lang="en-US" i="1" dirty="0">
                <a:solidFill>
                  <a:srgbClr val="FF9900"/>
                </a:solidFill>
                <a:latin typeface="Times New Roman" pitchFamily="18" charset="0"/>
                <a:sym typeface="Symbol" pitchFamily="18" charset="2"/>
              </a:rPr>
              <a:t>     </a:t>
            </a:r>
            <a:r>
              <a:rPr lang="en-US" i="1" dirty="0" smtClean="0">
                <a:solidFill>
                  <a:srgbClr val="008000"/>
                </a:solidFill>
                <a:latin typeface="Symbol" pitchFamily="18" charset="2"/>
                <a:sym typeface="Symbol" pitchFamily="18" charset="2"/>
              </a:rPr>
              <a:t>w</a:t>
            </a:r>
            <a:r>
              <a:rPr lang="en-US" i="1" baseline="-25000" dirty="0" smtClean="0">
                <a:solidFill>
                  <a:srgbClr val="008000"/>
                </a:solidFill>
                <a:latin typeface="Times New Roman" pitchFamily="18" charset="0"/>
                <a:sym typeface="Symbol" pitchFamily="18" charset="2"/>
              </a:rPr>
              <a:t>e</a:t>
            </a:r>
            <a:r>
              <a:rPr lang="en-US" i="1" dirty="0" smtClean="0">
                <a:solidFill>
                  <a:srgbClr val="008000"/>
                </a:solidFill>
                <a:latin typeface="Times New Roman" pitchFamily="18" charset="0"/>
                <a:sym typeface="Symbol" pitchFamily="18" charset="2"/>
              </a:rPr>
              <a:t>=0</a:t>
            </a:r>
            <a:r>
              <a:rPr lang="en-US" i="1" dirty="0">
                <a:solidFill>
                  <a:srgbClr val="008000"/>
                </a:solidFill>
                <a:latin typeface="Times New Roman" pitchFamily="18" charset="0"/>
                <a:sym typeface="Symbol" pitchFamily="18" charset="2"/>
              </a:rPr>
              <a:t>.</a:t>
            </a:r>
            <a:r>
              <a:rPr lang="en-US" i="1" dirty="0" smtClean="0">
                <a:solidFill>
                  <a:srgbClr val="008000"/>
                </a:solidFill>
                <a:latin typeface="Times New Roman" pitchFamily="18" charset="0"/>
                <a:sym typeface="Symbol" pitchFamily="18" charset="2"/>
              </a:rPr>
              <a:t>404</a:t>
            </a:r>
            <a:r>
              <a:rPr lang="en-US" i="1" dirty="0" smtClean="0">
                <a:solidFill>
                  <a:srgbClr val="FF9900"/>
                </a:solidFill>
                <a:latin typeface="Times New Roman" pitchFamily="18" charset="0"/>
                <a:sym typeface="Symbol" pitchFamily="18" charset="2"/>
              </a:rPr>
              <a:t>   </a:t>
            </a:r>
            <a:r>
              <a:rPr lang="en-US" i="1" dirty="0">
                <a:solidFill>
                  <a:srgbClr val="996633"/>
                </a:solidFill>
                <a:latin typeface="Times New Roman" pitchFamily="18" charset="0"/>
                <a:sym typeface="Symbol" pitchFamily="18" charset="2"/>
              </a:rPr>
              <a:t>e-Auger</a:t>
            </a:r>
          </a:p>
          <a:p>
            <a:r>
              <a:rPr lang="en-US" dirty="0">
                <a:solidFill>
                  <a:srgbClr val="FF0000"/>
                </a:solidFill>
                <a:latin typeface="Times New Roman" pitchFamily="18" charset="0"/>
              </a:rPr>
              <a:t>      </a:t>
            </a:r>
            <a:endParaRPr lang="ru-RU" dirty="0">
              <a:solidFill>
                <a:srgbClr val="FF0000"/>
              </a:solidFill>
              <a:latin typeface="Times New Roman" pitchFamily="18" charset="0"/>
            </a:endParaRPr>
          </a:p>
          <a:p>
            <a:r>
              <a:rPr lang="ru-RU" i="1" dirty="0">
                <a:solidFill>
                  <a:srgbClr val="006600"/>
                </a:solidFill>
                <a:latin typeface="Times New Roman" pitchFamily="18" charset="0"/>
              </a:rPr>
              <a:t>      </a:t>
            </a:r>
            <a:r>
              <a:rPr lang="en-US" i="1" dirty="0" err="1" smtClean="0">
                <a:solidFill>
                  <a:srgbClr val="006600"/>
                </a:solidFill>
                <a:latin typeface="Times New Roman" pitchFamily="18" charset="0"/>
              </a:rPr>
              <a:t>K</a:t>
            </a:r>
            <a:r>
              <a:rPr lang="en-US" i="1" baseline="-25000" dirty="0" err="1" smtClean="0">
                <a:solidFill>
                  <a:srgbClr val="006600"/>
                </a:solidFill>
                <a:latin typeface="Times New Roman" pitchFamily="18" charset="0"/>
                <a:sym typeface="Symbol" pitchFamily="18" charset="2"/>
              </a:rPr>
              <a:t>ab</a:t>
            </a:r>
            <a:r>
              <a:rPr lang="en-US" i="1" dirty="0" smtClean="0">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12</a:t>
            </a:r>
            <a:r>
              <a:rPr lang="en-US" i="1" dirty="0">
                <a:solidFill>
                  <a:srgbClr val="FF0000"/>
                </a:solidFill>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652 </a:t>
            </a:r>
            <a:r>
              <a:rPr lang="en-US" i="1" dirty="0" smtClean="0">
                <a:latin typeface="Times New Roman" pitchFamily="18" charset="0"/>
                <a:sym typeface="Symbol" pitchFamily="18" charset="2"/>
              </a:rPr>
              <a:t> </a:t>
            </a:r>
            <a:r>
              <a:rPr lang="en-US" i="1" dirty="0" err="1">
                <a:latin typeface="Times New Roman" pitchFamily="18" charset="0"/>
                <a:sym typeface="Symbol" pitchFamily="18" charset="2"/>
              </a:rPr>
              <a:t>keV</a:t>
            </a:r>
            <a:r>
              <a:rPr lang="en-US" i="1" dirty="0">
                <a:latin typeface="Times New Roman" pitchFamily="18" charset="0"/>
                <a:sym typeface="Symbol" pitchFamily="18" charset="2"/>
              </a:rPr>
              <a:t>,         </a:t>
            </a:r>
            <a:r>
              <a:rPr lang="en-US" b="1" i="1" u="sng" dirty="0" smtClean="0">
                <a:solidFill>
                  <a:srgbClr val="0000CC"/>
                </a:solidFill>
                <a:latin typeface="Bookman Old Style" pitchFamily="18" charset="0"/>
                <a:sym typeface="Symbol" pitchFamily="18" charset="2"/>
              </a:rPr>
              <a:t>2</a:t>
            </a:r>
            <a:r>
              <a:rPr lang="en-US" b="1" i="1" u="sng" dirty="0" smtClean="0">
                <a:solidFill>
                  <a:srgbClr val="0000CC"/>
                </a:solidFill>
                <a:latin typeface="Bookman Old Style" pitchFamily="18" charset="0"/>
              </a:rPr>
              <a:t>K</a:t>
            </a:r>
            <a:r>
              <a:rPr lang="en-US" b="1" i="1" u="sng" baseline="-25000" dirty="0" smtClean="0">
                <a:solidFill>
                  <a:srgbClr val="0000CC"/>
                </a:solidFill>
                <a:latin typeface="Bookman Old Style" pitchFamily="18" charset="0"/>
                <a:sym typeface="Symbol" pitchFamily="18" charset="2"/>
              </a:rPr>
              <a:t>ab</a:t>
            </a:r>
            <a:r>
              <a:rPr lang="en-US" b="1" i="1" u="sng" dirty="0" smtClean="0">
                <a:solidFill>
                  <a:srgbClr val="0000CC"/>
                </a:solidFill>
                <a:latin typeface="Bookman Old Style" pitchFamily="18" charset="0"/>
                <a:sym typeface="Symbol" pitchFamily="18" charset="2"/>
              </a:rPr>
              <a:t>=25</a:t>
            </a:r>
            <a:r>
              <a:rPr lang="en-US" b="1" i="1" u="sng" dirty="0">
                <a:solidFill>
                  <a:srgbClr val="0000CC"/>
                </a:solidFill>
                <a:latin typeface="Bookman Old Style" pitchFamily="18" charset="0"/>
                <a:sym typeface="Symbol" pitchFamily="18" charset="2"/>
              </a:rPr>
              <a:t>.</a:t>
            </a:r>
            <a:r>
              <a:rPr lang="en-US" b="1" i="1" u="sng" dirty="0" smtClean="0">
                <a:solidFill>
                  <a:srgbClr val="0000CC"/>
                </a:solidFill>
                <a:latin typeface="Bookman Old Style" pitchFamily="18" charset="0"/>
                <a:sym typeface="Symbol" pitchFamily="18" charset="2"/>
              </a:rPr>
              <a:t>3 </a:t>
            </a:r>
            <a:r>
              <a:rPr lang="en-US" b="1" i="1" u="sng" dirty="0" err="1">
                <a:solidFill>
                  <a:srgbClr val="0000CC"/>
                </a:solidFill>
                <a:latin typeface="Bookman Old Style" pitchFamily="18" charset="0"/>
                <a:sym typeface="Symbol" pitchFamily="18" charset="2"/>
              </a:rPr>
              <a:t>keV</a:t>
            </a:r>
            <a:endParaRPr lang="en-US" b="1" i="1" u="sng" dirty="0">
              <a:latin typeface="Bookman Old Style" pitchFamily="18" charset="0"/>
              <a:sym typeface="Symbol" pitchFamily="18" charset="2"/>
            </a:endParaRPr>
          </a:p>
          <a:p>
            <a:r>
              <a:rPr lang="en-US" dirty="0">
                <a:solidFill>
                  <a:srgbClr val="FF0000"/>
                </a:solidFill>
                <a:latin typeface="Times New Roman" pitchFamily="18" charset="0"/>
              </a:rPr>
              <a:t>      </a:t>
            </a:r>
            <a:r>
              <a:rPr lang="en-US" i="1" dirty="0" smtClean="0">
                <a:solidFill>
                  <a:srgbClr val="006600"/>
                </a:solidFill>
                <a:latin typeface="Times New Roman" pitchFamily="18" charset="0"/>
              </a:rPr>
              <a:t>K</a:t>
            </a:r>
            <a:r>
              <a:rPr lang="en-US" i="1" baseline="-25000" dirty="0" smtClean="0">
                <a:solidFill>
                  <a:srgbClr val="006600"/>
                </a:solidFill>
                <a:latin typeface="Symbol" pitchFamily="18" charset="2"/>
                <a:sym typeface="Symbol" pitchFamily="18" charset="2"/>
              </a:rPr>
              <a:t>a</a:t>
            </a:r>
            <a:r>
              <a:rPr lang="en-US" i="1" baseline="-25000" dirty="0" smtClean="0">
                <a:solidFill>
                  <a:srgbClr val="006600"/>
                </a:solidFill>
                <a:latin typeface="Times New Roman" pitchFamily="18" charset="0"/>
                <a:sym typeface="Symbol" pitchFamily="18" charset="2"/>
              </a:rPr>
              <a:t>1</a:t>
            </a:r>
            <a:r>
              <a:rPr lang="en-US" i="1" dirty="0" smtClean="0">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11</a:t>
            </a:r>
            <a:r>
              <a:rPr lang="en-US" i="1" dirty="0">
                <a:solidFill>
                  <a:srgbClr val="FF0000"/>
                </a:solidFill>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221</a:t>
            </a:r>
            <a:r>
              <a:rPr lang="en-US" i="1" dirty="0" smtClean="0">
                <a:latin typeface="Times New Roman" pitchFamily="18" charset="0"/>
                <a:sym typeface="Symbol" pitchFamily="18" charset="2"/>
              </a:rPr>
              <a:t>  </a:t>
            </a:r>
            <a:r>
              <a:rPr lang="en-US" i="1" dirty="0" err="1">
                <a:latin typeface="Times New Roman" pitchFamily="18" charset="0"/>
                <a:sym typeface="Symbol" pitchFamily="18" charset="2"/>
              </a:rPr>
              <a:t>keV</a:t>
            </a:r>
            <a:r>
              <a:rPr lang="en-US" i="1" dirty="0">
                <a:latin typeface="Times New Roman" pitchFamily="18" charset="0"/>
                <a:sym typeface="Symbol" pitchFamily="18" charset="2"/>
              </a:rPr>
              <a:t>           </a:t>
            </a:r>
            <a:r>
              <a:rPr lang="en-US" i="1" dirty="0" smtClean="0">
                <a:solidFill>
                  <a:srgbClr val="996633"/>
                </a:solidFill>
                <a:latin typeface="Times New Roman" pitchFamily="18" charset="0"/>
                <a:sym typeface="Symbol" pitchFamily="18" charset="2"/>
              </a:rPr>
              <a:t>0.574</a:t>
            </a:r>
            <a:endParaRPr lang="en-US" i="1" dirty="0">
              <a:solidFill>
                <a:srgbClr val="990000"/>
              </a:solidFill>
              <a:latin typeface="Times New Roman" pitchFamily="18" charset="0"/>
              <a:sym typeface="Symbol" pitchFamily="18" charset="2"/>
            </a:endParaRPr>
          </a:p>
          <a:p>
            <a:r>
              <a:rPr lang="en-US" i="1" dirty="0">
                <a:solidFill>
                  <a:srgbClr val="006600"/>
                </a:solidFill>
                <a:latin typeface="Times New Roman" pitchFamily="18" charset="0"/>
              </a:rPr>
              <a:t>      </a:t>
            </a:r>
            <a:r>
              <a:rPr lang="en-US" i="1" dirty="0" smtClean="0">
                <a:solidFill>
                  <a:srgbClr val="006600"/>
                </a:solidFill>
                <a:latin typeface="Times New Roman" pitchFamily="18" charset="0"/>
              </a:rPr>
              <a:t>K</a:t>
            </a:r>
            <a:r>
              <a:rPr lang="en-US" i="1" baseline="-25000" dirty="0" smtClean="0">
                <a:solidFill>
                  <a:srgbClr val="006600"/>
                </a:solidFill>
                <a:latin typeface="Symbol" pitchFamily="18" charset="2"/>
                <a:sym typeface="Symbol" pitchFamily="18" charset="2"/>
              </a:rPr>
              <a:t>a</a:t>
            </a:r>
            <a:r>
              <a:rPr lang="en-US" i="1" baseline="-25000" dirty="0" smtClean="0">
                <a:solidFill>
                  <a:srgbClr val="006600"/>
                </a:solidFill>
                <a:latin typeface="Times New Roman" pitchFamily="18" charset="0"/>
                <a:sym typeface="Symbol" pitchFamily="18" charset="2"/>
              </a:rPr>
              <a:t>2</a:t>
            </a:r>
            <a:r>
              <a:rPr lang="en-US" i="1" dirty="0" smtClean="0">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11</a:t>
            </a:r>
            <a:r>
              <a:rPr lang="en-US" i="1" dirty="0">
                <a:solidFill>
                  <a:srgbClr val="FF0000"/>
                </a:solidFill>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181  </a:t>
            </a:r>
            <a:r>
              <a:rPr lang="en-US" i="1" dirty="0" err="1">
                <a:latin typeface="Times New Roman" pitchFamily="18" charset="0"/>
                <a:sym typeface="Symbol" pitchFamily="18" charset="2"/>
              </a:rPr>
              <a:t>keV</a:t>
            </a:r>
            <a:r>
              <a:rPr lang="en-US" i="1" dirty="0">
                <a:latin typeface="Times New Roman" pitchFamily="18" charset="0"/>
                <a:sym typeface="Symbol" pitchFamily="18" charset="2"/>
              </a:rPr>
              <a:t>           </a:t>
            </a:r>
            <a:r>
              <a:rPr lang="en-US" i="1" dirty="0" smtClean="0">
                <a:solidFill>
                  <a:srgbClr val="996633"/>
                </a:solidFill>
                <a:latin typeface="Times New Roman" pitchFamily="18" charset="0"/>
                <a:sym typeface="Symbol" pitchFamily="18" charset="2"/>
              </a:rPr>
              <a:t>0</a:t>
            </a:r>
            <a:r>
              <a:rPr lang="en-US" i="1" dirty="0">
                <a:solidFill>
                  <a:srgbClr val="996633"/>
                </a:solidFill>
                <a:latin typeface="Times New Roman" pitchFamily="18" charset="0"/>
                <a:sym typeface="Symbol" pitchFamily="18" charset="2"/>
              </a:rPr>
              <a:t>.</a:t>
            </a:r>
            <a:r>
              <a:rPr lang="en-US" i="1" dirty="0" smtClean="0">
                <a:solidFill>
                  <a:srgbClr val="996633"/>
                </a:solidFill>
                <a:latin typeface="Times New Roman" pitchFamily="18" charset="0"/>
                <a:sym typeface="Symbol" pitchFamily="18" charset="2"/>
              </a:rPr>
              <a:t>298</a:t>
            </a:r>
            <a:endParaRPr lang="en-US" i="1" dirty="0">
              <a:solidFill>
                <a:srgbClr val="996633"/>
              </a:solidFill>
              <a:latin typeface="Times New Roman" pitchFamily="18" charset="0"/>
              <a:sym typeface="Symbol" pitchFamily="18" charset="2"/>
            </a:endParaRPr>
          </a:p>
          <a:p>
            <a:r>
              <a:rPr lang="en-US" i="1" dirty="0">
                <a:solidFill>
                  <a:srgbClr val="006600"/>
                </a:solidFill>
                <a:latin typeface="Times New Roman" pitchFamily="18" charset="0"/>
              </a:rPr>
              <a:t>      </a:t>
            </a:r>
            <a:r>
              <a:rPr lang="en-US" i="1" dirty="0" smtClean="0">
                <a:solidFill>
                  <a:srgbClr val="006600"/>
                </a:solidFill>
                <a:latin typeface="Times New Roman" pitchFamily="18" charset="0"/>
              </a:rPr>
              <a:t>K</a:t>
            </a:r>
            <a:r>
              <a:rPr lang="en-US" i="1" baseline="-25000" dirty="0" smtClean="0">
                <a:solidFill>
                  <a:srgbClr val="006600"/>
                </a:solidFill>
                <a:latin typeface="Symbol" pitchFamily="18" charset="2"/>
                <a:sym typeface="Symbol" pitchFamily="18" charset="2"/>
              </a:rPr>
              <a:t>b</a:t>
            </a:r>
            <a:r>
              <a:rPr lang="en-US" i="1" baseline="-25000" dirty="0" smtClean="0">
                <a:solidFill>
                  <a:srgbClr val="006600"/>
                </a:solidFill>
                <a:latin typeface="Times New Roman" pitchFamily="18" charset="0"/>
                <a:sym typeface="Symbol" pitchFamily="18" charset="2"/>
              </a:rPr>
              <a:t>1</a:t>
            </a:r>
            <a:r>
              <a:rPr lang="en-US" i="1" dirty="0" smtClean="0">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12</a:t>
            </a:r>
            <a:r>
              <a:rPr lang="en-US" i="1" dirty="0">
                <a:solidFill>
                  <a:srgbClr val="FF0000"/>
                </a:solidFill>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491  </a:t>
            </a:r>
            <a:r>
              <a:rPr lang="en-US" i="1" dirty="0" err="1">
                <a:latin typeface="Times New Roman" pitchFamily="18" charset="0"/>
                <a:sym typeface="Symbol" pitchFamily="18" charset="2"/>
              </a:rPr>
              <a:t>keV</a:t>
            </a:r>
            <a:r>
              <a:rPr lang="en-US" i="1" dirty="0">
                <a:latin typeface="Times New Roman" pitchFamily="18" charset="0"/>
                <a:sym typeface="Symbol" pitchFamily="18" charset="2"/>
              </a:rPr>
              <a:t>           </a:t>
            </a:r>
            <a:r>
              <a:rPr lang="en-US" i="1" dirty="0" smtClean="0">
                <a:solidFill>
                  <a:srgbClr val="996633"/>
                </a:solidFill>
                <a:latin typeface="Times New Roman" pitchFamily="18" charset="0"/>
                <a:sym typeface="Symbol" pitchFamily="18" charset="2"/>
              </a:rPr>
              <a:t>0</a:t>
            </a:r>
            <a:r>
              <a:rPr lang="en-US" i="1" dirty="0">
                <a:solidFill>
                  <a:srgbClr val="996633"/>
                </a:solidFill>
                <a:latin typeface="Times New Roman" pitchFamily="18" charset="0"/>
                <a:sym typeface="Symbol" pitchFamily="18" charset="2"/>
              </a:rPr>
              <a:t>.</a:t>
            </a:r>
            <a:r>
              <a:rPr lang="en-US" i="1" dirty="0" smtClean="0">
                <a:solidFill>
                  <a:srgbClr val="996633"/>
                </a:solidFill>
                <a:latin typeface="Times New Roman" pitchFamily="18" charset="0"/>
                <a:sym typeface="Symbol" pitchFamily="18" charset="2"/>
              </a:rPr>
              <a:t>120</a:t>
            </a:r>
            <a:endParaRPr lang="en-US" i="1" dirty="0">
              <a:solidFill>
                <a:srgbClr val="996633"/>
              </a:solidFill>
              <a:latin typeface="Times New Roman" pitchFamily="18" charset="0"/>
              <a:sym typeface="Symbol" pitchFamily="18" charset="2"/>
            </a:endParaRPr>
          </a:p>
          <a:p>
            <a:r>
              <a:rPr lang="en-US" i="1" dirty="0">
                <a:solidFill>
                  <a:srgbClr val="006600"/>
                </a:solidFill>
                <a:latin typeface="Times New Roman" pitchFamily="18" charset="0"/>
              </a:rPr>
              <a:t>      </a:t>
            </a:r>
            <a:r>
              <a:rPr lang="en-US" i="1" dirty="0" smtClean="0">
                <a:solidFill>
                  <a:srgbClr val="006600"/>
                </a:solidFill>
                <a:latin typeface="Times New Roman" pitchFamily="18" charset="0"/>
              </a:rPr>
              <a:t>K</a:t>
            </a:r>
            <a:r>
              <a:rPr lang="en-US" i="1" baseline="-25000" dirty="0" smtClean="0">
                <a:solidFill>
                  <a:srgbClr val="006600"/>
                </a:solidFill>
                <a:latin typeface="Symbol" pitchFamily="18" charset="2"/>
                <a:sym typeface="Symbol" pitchFamily="18" charset="2"/>
              </a:rPr>
              <a:t>b</a:t>
            </a:r>
            <a:r>
              <a:rPr lang="en-US" i="1" baseline="-25000" dirty="0" smtClean="0">
                <a:solidFill>
                  <a:srgbClr val="006600"/>
                </a:solidFill>
                <a:latin typeface="Times New Roman" pitchFamily="18" charset="0"/>
                <a:sym typeface="Symbol" pitchFamily="18" charset="2"/>
              </a:rPr>
              <a:t>2</a:t>
            </a:r>
            <a:r>
              <a:rPr lang="en-US" i="1" dirty="0" smtClean="0">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12</a:t>
            </a:r>
            <a:r>
              <a:rPr lang="en-US" i="1" dirty="0">
                <a:solidFill>
                  <a:srgbClr val="FF0000"/>
                </a:solidFill>
                <a:latin typeface="Times New Roman" pitchFamily="18" charset="0"/>
                <a:sym typeface="Symbol" pitchFamily="18" charset="2"/>
              </a:rPr>
              <a:t>.</a:t>
            </a:r>
            <a:r>
              <a:rPr lang="en-US" i="1" dirty="0" smtClean="0">
                <a:solidFill>
                  <a:srgbClr val="FF0000"/>
                </a:solidFill>
                <a:latin typeface="Times New Roman" pitchFamily="18" charset="0"/>
                <a:sym typeface="Symbol" pitchFamily="18" charset="2"/>
              </a:rPr>
              <a:t>651</a:t>
            </a:r>
            <a:r>
              <a:rPr lang="en-US" i="1" dirty="0" smtClean="0">
                <a:latin typeface="Times New Roman" pitchFamily="18" charset="0"/>
                <a:sym typeface="Symbol" pitchFamily="18" charset="2"/>
              </a:rPr>
              <a:t>  </a:t>
            </a:r>
            <a:r>
              <a:rPr lang="en-US" i="1" dirty="0" err="1">
                <a:latin typeface="Times New Roman" pitchFamily="18" charset="0"/>
                <a:sym typeface="Symbol" pitchFamily="18" charset="2"/>
              </a:rPr>
              <a:t>keV</a:t>
            </a:r>
            <a:r>
              <a:rPr lang="en-US" i="1" dirty="0">
                <a:latin typeface="Times New Roman" pitchFamily="18" charset="0"/>
                <a:sym typeface="Symbol" pitchFamily="18" charset="2"/>
              </a:rPr>
              <a:t>           </a:t>
            </a:r>
            <a:r>
              <a:rPr lang="en-US" i="1" dirty="0" smtClean="0">
                <a:solidFill>
                  <a:srgbClr val="996633"/>
                </a:solidFill>
                <a:latin typeface="Times New Roman" pitchFamily="18" charset="0"/>
                <a:sym typeface="Symbol" pitchFamily="18" charset="2"/>
              </a:rPr>
              <a:t>0</a:t>
            </a:r>
            <a:r>
              <a:rPr lang="en-US" i="1" dirty="0">
                <a:solidFill>
                  <a:srgbClr val="996633"/>
                </a:solidFill>
                <a:latin typeface="Times New Roman" pitchFamily="18" charset="0"/>
                <a:sym typeface="Symbol" pitchFamily="18" charset="2"/>
              </a:rPr>
              <a:t>.</a:t>
            </a:r>
            <a:r>
              <a:rPr lang="en-US" i="1" dirty="0" smtClean="0">
                <a:solidFill>
                  <a:srgbClr val="996633"/>
                </a:solidFill>
                <a:latin typeface="Times New Roman" pitchFamily="18" charset="0"/>
                <a:sym typeface="Symbol" pitchFamily="18" charset="2"/>
              </a:rPr>
              <a:t>005</a:t>
            </a:r>
          </a:p>
          <a:p>
            <a:endParaRPr lang="en-US" i="1" dirty="0">
              <a:solidFill>
                <a:srgbClr val="996633"/>
              </a:solidFill>
              <a:latin typeface="Times New Roman" pitchFamily="18" charset="0"/>
              <a:sym typeface="Symbol" pitchFamily="18" charset="2"/>
            </a:endParaRPr>
          </a:p>
          <a:p>
            <a:r>
              <a:rPr lang="en-US" i="1" dirty="0" smtClean="0">
                <a:solidFill>
                  <a:srgbClr val="FF9900"/>
                </a:solidFill>
                <a:latin typeface="Times New Roman" pitchFamily="18" charset="0"/>
                <a:sym typeface="Symbol" pitchFamily="18" charset="2"/>
              </a:rPr>
              <a:t>	</a:t>
            </a:r>
            <a:r>
              <a:rPr lang="en-US" b="1" i="1" dirty="0" smtClean="0">
                <a:solidFill>
                  <a:srgbClr val="FF0000"/>
                </a:solidFill>
                <a:latin typeface="Times New Roman" pitchFamily="18" charset="0"/>
                <a:sym typeface="Symbol" pitchFamily="18" charset="2"/>
              </a:rPr>
              <a:t>Probability of </a:t>
            </a:r>
            <a:r>
              <a:rPr lang="en-US" b="1" i="1" dirty="0" err="1" smtClean="0">
                <a:solidFill>
                  <a:srgbClr val="FF0000"/>
                </a:solidFill>
                <a:latin typeface="Times New Roman" pitchFamily="18" charset="0"/>
                <a:sym typeface="Symbol" pitchFamily="18" charset="2"/>
              </a:rPr>
              <a:t>deexcitation</a:t>
            </a:r>
            <a:endParaRPr lang="en-US" b="1" i="1" dirty="0">
              <a:solidFill>
                <a:srgbClr val="FF0000"/>
              </a:solidFill>
              <a:latin typeface="Times New Roman" pitchFamily="18" charset="0"/>
              <a:sym typeface="Symbol" pitchFamily="18" charset="2"/>
            </a:endParaRPr>
          </a:p>
          <a:p>
            <a:r>
              <a:rPr lang="en-US" i="1" dirty="0">
                <a:solidFill>
                  <a:srgbClr val="FF9900"/>
                </a:solidFill>
                <a:latin typeface="Times New Roman" pitchFamily="18" charset="0"/>
                <a:sym typeface="Symbol" pitchFamily="18" charset="2"/>
              </a:rPr>
              <a:t>     </a:t>
            </a:r>
            <a:endParaRPr lang="en-US" i="1" dirty="0">
              <a:solidFill>
                <a:srgbClr val="996633"/>
              </a:solidFill>
              <a:latin typeface="Times New Roman" pitchFamily="18" charset="0"/>
              <a:sym typeface="Symbol" pitchFamily="18" charset="2"/>
            </a:endParaRPr>
          </a:p>
        </p:txBody>
      </p:sp>
      <p:graphicFrame>
        <p:nvGraphicFramePr>
          <p:cNvPr id="167983" name="Group 47"/>
          <p:cNvGraphicFramePr>
            <a:graphicFrameLocks noGrp="1"/>
          </p:cNvGraphicFramePr>
          <p:nvPr>
            <p:ph sz="half" idx="2"/>
            <p:extLst>
              <p:ext uri="{D42A27DB-BD31-4B8C-83A1-F6EECF244321}">
                <p14:modId xmlns:p14="http://schemas.microsoft.com/office/powerpoint/2010/main" val="1042039425"/>
              </p:ext>
            </p:extLst>
          </p:nvPr>
        </p:nvGraphicFramePr>
        <p:xfrm>
          <a:off x="1475656" y="4005064"/>
          <a:ext cx="4691063" cy="2266950"/>
        </p:xfrm>
        <a:graphic>
          <a:graphicData uri="http://schemas.openxmlformats.org/drawingml/2006/table">
            <a:tbl>
              <a:tblPr/>
              <a:tblGrid>
                <a:gridCol w="669925"/>
                <a:gridCol w="669925"/>
                <a:gridCol w="1763713"/>
                <a:gridCol w="15875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Se*</a:t>
                      </a:r>
                      <a:endParaRPr kumimoji="0" lang="ru-RU" sz="1800" b="0" i="0" u="none" strike="noStrike" cap="none" normalizeH="0" baseline="0" dirty="0" smtClean="0">
                        <a:ln>
                          <a:noFill/>
                        </a:ln>
                        <a:solidFill>
                          <a:schemeClr val="tx1"/>
                        </a:solidFill>
                        <a:effectLst/>
                        <a:latin typeface="Times New Roman" pitchFamily="18" charset="0"/>
                        <a:cs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Arial" pitchFamily="34" charset="0"/>
                        </a:rPr>
                        <a:t>Se*</a:t>
                      </a:r>
                      <a:endParaRPr kumimoji="0" lang="ru-RU" sz="1800" b="0" i="0" u="none" strike="noStrike" cap="none" normalizeH="0" baseline="0" dirty="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smtClean="0">
                        <a:ln>
                          <a:noFill/>
                        </a:ln>
                        <a:solidFill>
                          <a:schemeClr val="accent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accent2"/>
                          </a:solidFill>
                          <a:effectLst/>
                          <a:latin typeface="Times New Roman" pitchFamily="18" charset="0"/>
                          <a:cs typeface="Arial" pitchFamily="34" charset="0"/>
                        </a:rPr>
                        <a:t> 0</a:t>
                      </a:r>
                      <a:r>
                        <a:rPr kumimoji="0" lang="en-US" sz="1800" b="0" i="0" u="none" strike="noStrike" cap="none" normalizeH="0" baseline="0" dirty="0" smtClean="0">
                          <a:ln>
                            <a:noFill/>
                          </a:ln>
                          <a:solidFill>
                            <a:schemeClr val="accent2"/>
                          </a:solidFill>
                          <a:effectLst/>
                          <a:latin typeface="Times New Roman" pitchFamily="18" charset="0"/>
                          <a:cs typeface="Arial" pitchFamily="34" charset="0"/>
                        </a:rPr>
                        <a:t>.</a:t>
                      </a:r>
                      <a:r>
                        <a:rPr kumimoji="0" lang="ru-RU" sz="1800" b="0" i="0" u="none" strike="noStrike" cap="none" normalizeH="0" baseline="0" dirty="0" smtClean="0">
                          <a:ln>
                            <a:noFill/>
                          </a:ln>
                          <a:solidFill>
                            <a:schemeClr val="accent2"/>
                          </a:solidFill>
                          <a:effectLst/>
                          <a:latin typeface="Times New Roman" pitchFamily="18" charset="0"/>
                          <a:cs typeface="Arial" pitchFamily="34" charset="0"/>
                        </a:rPr>
                        <a:t>404</a:t>
                      </a:r>
                      <a:r>
                        <a:rPr kumimoji="0" lang="en-US" sz="1800" b="0" i="0" u="none" strike="noStrike" cap="none" normalizeH="0" baseline="30000" dirty="0" smtClean="0">
                          <a:ln>
                            <a:noFill/>
                          </a:ln>
                          <a:solidFill>
                            <a:schemeClr val="accent2"/>
                          </a:solidFill>
                          <a:effectLst/>
                          <a:latin typeface="Times New Roman" pitchFamily="18" charset="0"/>
                          <a:cs typeface="Arial" pitchFamily="34" charset="0"/>
                        </a:rPr>
                        <a:t>2</a:t>
                      </a:r>
                      <a:r>
                        <a:rPr kumimoji="0" lang="en-US" sz="1800" b="0" i="0" u="none" strike="noStrike" cap="none" normalizeH="0" baseline="0" dirty="0" smtClean="0">
                          <a:ln>
                            <a:noFill/>
                          </a:ln>
                          <a:solidFill>
                            <a:schemeClr val="accent2"/>
                          </a:solidFill>
                          <a:effectLst/>
                          <a:latin typeface="Times New Roman" pitchFamily="18" charset="0"/>
                          <a:cs typeface="Arial" pitchFamily="34" charset="0"/>
                        </a:rPr>
                        <a:t>  = 0.163</a:t>
                      </a:r>
                      <a:endParaRPr kumimoji="0" lang="ru-RU" sz="1800" b="0" i="0" u="none" strike="noStrike" cap="none" normalizeH="0" baseline="0" dirty="0" smtClean="0">
                        <a:ln>
                          <a:noFill/>
                        </a:ln>
                        <a:solidFill>
                          <a:schemeClr val="accent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rgbClr val="990000"/>
                          </a:solidFill>
                          <a:effectLst/>
                          <a:latin typeface="Times New Roman" pitchFamily="18" charset="0"/>
                          <a:cs typeface="Times New Roman" pitchFamily="18" charset="0"/>
                        </a:rPr>
                        <a:t>}</a:t>
                      </a:r>
                      <a:r>
                        <a:rPr kumimoji="0" lang="en-US" sz="25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500" b="0" i="0" u="none" strike="noStrike" cap="none" normalizeH="0" baseline="0" dirty="0" smtClean="0">
                          <a:ln>
                            <a:noFill/>
                          </a:ln>
                          <a:solidFill>
                            <a:srgbClr val="000000"/>
                          </a:solidFill>
                          <a:effectLst/>
                          <a:latin typeface="Times New Roman" pitchFamily="18" charset="0"/>
                          <a:cs typeface="Arial" pitchFamily="34" charset="0"/>
                        </a:rPr>
                        <a:t> </a:t>
                      </a:r>
                      <a:r>
                        <a:rPr kumimoji="0" lang="en-US" sz="2500" b="0" i="0" u="none" strike="noStrike" cap="none" normalizeH="0" baseline="0" dirty="0" smtClean="0">
                          <a:ln>
                            <a:noFill/>
                          </a:ln>
                          <a:solidFill>
                            <a:srgbClr val="000000"/>
                          </a:solidFill>
                          <a:effectLst/>
                          <a:latin typeface="Times New Roman" pitchFamily="18" charset="0"/>
                          <a:cs typeface="Arial" pitchFamily="34" charset="0"/>
                        </a:rPr>
                        <a:t>  </a:t>
                      </a:r>
                      <a:r>
                        <a:rPr kumimoji="0" lang="en-US" sz="1800" b="0" i="0" u="none" strike="noStrike" cap="none" normalizeH="0" baseline="0" dirty="0" smtClean="0">
                          <a:ln>
                            <a:noFill/>
                          </a:ln>
                          <a:solidFill>
                            <a:srgbClr val="990000"/>
                          </a:solidFill>
                          <a:effectLst/>
                          <a:latin typeface="Times New Roman" pitchFamily="18" charset="0"/>
                          <a:cs typeface="Times New Roman" pitchFamily="18" charset="0"/>
                        </a:rPr>
                        <a:t>= 0.481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500" b="0" i="0" u="none" strike="noStrike" cap="none" normalizeH="0" baseline="0" dirty="0" smtClean="0">
                        <a:ln>
                          <a:noFill/>
                        </a:ln>
                        <a:solidFill>
                          <a:srgbClr val="99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0000CC"/>
                          </a:solidFill>
                          <a:effectLst/>
                          <a:latin typeface="Times New Roman" pitchFamily="18" charset="0"/>
                          <a:cs typeface="Arial" pitchFamily="34" charset="0"/>
                        </a:rPr>
                        <a:t> 0</a:t>
                      </a:r>
                      <a:r>
                        <a:rPr kumimoji="0" lang="en-US" sz="2200" b="0" i="0" u="none" strike="noStrike" cap="none" normalizeH="0" baseline="0" dirty="0" smtClean="0">
                          <a:ln>
                            <a:noFill/>
                          </a:ln>
                          <a:solidFill>
                            <a:srgbClr val="0000CC"/>
                          </a:solidFill>
                          <a:effectLst/>
                          <a:latin typeface="Times New Roman" pitchFamily="18" charset="0"/>
                          <a:cs typeface="Arial" pitchFamily="34" charset="0"/>
                        </a:rPr>
                        <a:t>.</a:t>
                      </a:r>
                      <a:r>
                        <a:rPr kumimoji="0" lang="en-US" sz="1800" b="0" i="0" u="none" strike="noStrike" cap="none" normalizeH="0" baseline="0" dirty="0" smtClean="0">
                          <a:ln>
                            <a:noFill/>
                          </a:ln>
                          <a:solidFill>
                            <a:srgbClr val="0000CC"/>
                          </a:solidFill>
                          <a:effectLst/>
                          <a:latin typeface="Times New Roman" pitchFamily="18" charset="0"/>
                          <a:cs typeface="Arial" pitchFamily="34" charset="0"/>
                        </a:rPr>
                        <a:t>596</a:t>
                      </a:r>
                      <a:r>
                        <a:rPr kumimoji="0" lang="en-US" sz="2200" b="0" i="0" u="none" strike="noStrike" cap="none" normalizeH="0" baseline="30000" dirty="0" smtClean="0">
                          <a:ln>
                            <a:noFill/>
                          </a:ln>
                          <a:solidFill>
                            <a:srgbClr val="0000CC"/>
                          </a:solidFill>
                          <a:effectLst/>
                          <a:latin typeface="Times New Roman" pitchFamily="18" charset="0"/>
                          <a:cs typeface="Arial" pitchFamily="34" charset="0"/>
                        </a:rPr>
                        <a:t>2</a:t>
                      </a:r>
                      <a:r>
                        <a:rPr kumimoji="0" lang="en-US" sz="2600" b="0" i="0" u="none" strike="noStrike" cap="none" normalizeH="0" baseline="0" dirty="0" smtClean="0">
                          <a:ln>
                            <a:noFill/>
                          </a:ln>
                          <a:solidFill>
                            <a:srgbClr val="0000CC"/>
                          </a:solidFill>
                          <a:effectLst/>
                          <a:latin typeface="Times New Roman" pitchFamily="18" charset="0"/>
                          <a:cs typeface="Arial" pitchFamily="34" charset="0"/>
                        </a:rPr>
                        <a:t> </a:t>
                      </a:r>
                      <a:r>
                        <a:rPr kumimoji="0" lang="en-US" sz="1800" b="0" i="0" u="none" strike="noStrike" cap="none" normalizeH="0" baseline="0" dirty="0" smtClean="0">
                          <a:ln>
                            <a:noFill/>
                          </a:ln>
                          <a:solidFill>
                            <a:srgbClr val="0000CC"/>
                          </a:solidFill>
                          <a:effectLst/>
                          <a:latin typeface="Times New Roman" pitchFamily="18" charset="0"/>
                          <a:cs typeface="Arial" pitchFamily="34" charset="0"/>
                        </a:rPr>
                        <a:t>= 0.355</a:t>
                      </a:r>
                      <a:r>
                        <a:rPr kumimoji="0" lang="ru-RU" sz="1800" b="0" i="0" u="none" strike="noStrike" cap="none" normalizeH="0" baseline="0" dirty="0" smtClean="0">
                          <a:ln>
                            <a:noFill/>
                          </a:ln>
                          <a:solidFill>
                            <a:schemeClr val="tx1"/>
                          </a:solidFill>
                          <a:effectLst/>
                          <a:latin typeface="Times New Roman"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noFill/>
                  </a:tcPr>
                </a:tc>
              </a:tr>
              <a:tr h="178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smtClean="0">
                          <a:ln>
                            <a:noFill/>
                          </a:ln>
                          <a:solidFill>
                            <a:schemeClr val="accent2"/>
                          </a:solidFill>
                          <a:effectLst/>
                          <a:latin typeface="Times New Roman" pitchFamily="18" charset="0"/>
                          <a:cs typeface="Arial" pitchFamily="34" charset="0"/>
                        </a:rPr>
                        <a:t>е</a:t>
                      </a:r>
                      <a:r>
                        <a:rPr kumimoji="0" lang="ru-RU" sz="2200" b="0" i="1" u="none" strike="noStrike" cap="none" normalizeH="0" baseline="-25000" smtClean="0">
                          <a:ln>
                            <a:noFill/>
                          </a:ln>
                          <a:solidFill>
                            <a:schemeClr val="accent2"/>
                          </a:solidFill>
                          <a:effectLst/>
                          <a:latin typeface="Times New Roman" pitchFamily="18" charset="0"/>
                          <a:cs typeface="Arial" pitchFamily="34" charset="0"/>
                        </a:rPr>
                        <a:t>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smtClean="0">
                          <a:ln>
                            <a:noFill/>
                          </a:ln>
                          <a:solidFill>
                            <a:srgbClr val="990000"/>
                          </a:solidFill>
                          <a:effectLst/>
                          <a:latin typeface="Times New Roman" pitchFamily="18" charset="0"/>
                          <a:cs typeface="Arial" pitchFamily="34" charset="0"/>
                        </a:rPr>
                        <a:t>е</a:t>
                      </a:r>
                      <a:r>
                        <a:rPr kumimoji="0" lang="ru-RU" sz="2200" b="0" i="1" u="none" strike="noStrike" cap="none" normalizeH="0" baseline="-25000" smtClean="0">
                          <a:ln>
                            <a:noFill/>
                          </a:ln>
                          <a:solidFill>
                            <a:srgbClr val="990000"/>
                          </a:solidFill>
                          <a:effectLst/>
                          <a:latin typeface="Times New Roman" pitchFamily="18" charset="0"/>
                          <a:cs typeface="Arial" pitchFamily="34" charset="0"/>
                        </a:rPr>
                        <a:t>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smtClean="0">
                          <a:ln>
                            <a:noFill/>
                          </a:ln>
                          <a:solidFill>
                            <a:srgbClr val="990000"/>
                          </a:solidFill>
                          <a:effectLst/>
                          <a:latin typeface="Times New Roman" pitchFamily="18" charset="0"/>
                          <a:cs typeface="Arial" pitchFamily="34" charset="0"/>
                        </a:rPr>
                        <a:t>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smtClean="0">
                          <a:ln>
                            <a:noFill/>
                          </a:ln>
                          <a:solidFill>
                            <a:srgbClr val="0000CC"/>
                          </a:solidFill>
                          <a:effectLst/>
                          <a:latin typeface="Times New Roman" pitchFamily="18" charset="0"/>
                          <a:cs typeface="Arial" pitchFamily="34" charset="0"/>
                        </a:rPr>
                        <a:t>к</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dirty="0" err="1" smtClean="0">
                          <a:ln>
                            <a:noFill/>
                          </a:ln>
                          <a:solidFill>
                            <a:schemeClr val="accent2"/>
                          </a:solidFill>
                          <a:effectLst/>
                          <a:latin typeface="Times New Roman" pitchFamily="18" charset="0"/>
                          <a:cs typeface="Arial" pitchFamily="34" charset="0"/>
                        </a:rPr>
                        <a:t>е</a:t>
                      </a:r>
                      <a:r>
                        <a:rPr kumimoji="0" lang="ru-RU" sz="2200" b="0" i="1" u="none" strike="noStrike" cap="none" normalizeH="0" baseline="-25000" dirty="0" err="1" smtClean="0">
                          <a:ln>
                            <a:noFill/>
                          </a:ln>
                          <a:solidFill>
                            <a:schemeClr val="accent2"/>
                          </a:solidFill>
                          <a:effectLst/>
                          <a:latin typeface="Times New Roman" pitchFamily="18" charset="0"/>
                          <a:cs typeface="Arial" pitchFamily="34" charset="0"/>
                        </a:rPr>
                        <a:t>а</a:t>
                      </a:r>
                      <a:endParaRPr kumimoji="0" lang="ru-RU" sz="2200" b="0" i="1" u="none" strike="noStrike" cap="none" normalizeH="0" baseline="-25000" dirty="0" smtClean="0">
                        <a:ln>
                          <a:noFill/>
                        </a:ln>
                        <a:solidFill>
                          <a:schemeClr val="accent2"/>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dirty="0" smtClean="0">
                          <a:ln>
                            <a:noFill/>
                          </a:ln>
                          <a:solidFill>
                            <a:srgbClr val="990000"/>
                          </a:solidFill>
                          <a:effectLst/>
                          <a:latin typeface="Times New Roman" pitchFamily="18" charset="0"/>
                          <a:cs typeface="Arial" pitchFamily="34" charset="0"/>
                        </a:rPr>
                        <a:t>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dirty="0" err="1" smtClean="0">
                          <a:ln>
                            <a:noFill/>
                          </a:ln>
                          <a:solidFill>
                            <a:srgbClr val="990000"/>
                          </a:solidFill>
                          <a:effectLst/>
                          <a:latin typeface="Times New Roman" pitchFamily="18" charset="0"/>
                          <a:cs typeface="Arial" pitchFamily="34" charset="0"/>
                        </a:rPr>
                        <a:t>е</a:t>
                      </a:r>
                      <a:r>
                        <a:rPr kumimoji="0" lang="ru-RU" sz="2200" b="0" i="1" u="none" strike="noStrike" cap="none" normalizeH="0" baseline="-25000" dirty="0" err="1" smtClean="0">
                          <a:ln>
                            <a:noFill/>
                          </a:ln>
                          <a:solidFill>
                            <a:srgbClr val="990000"/>
                          </a:solidFill>
                          <a:effectLst/>
                          <a:latin typeface="Times New Roman" pitchFamily="18" charset="0"/>
                          <a:cs typeface="Arial" pitchFamily="34" charset="0"/>
                        </a:rPr>
                        <a:t>а</a:t>
                      </a:r>
                      <a:endParaRPr kumimoji="0" lang="ru-RU" sz="2200" b="0" i="1" u="none" strike="noStrike" cap="none" normalizeH="0" baseline="-25000" dirty="0" smtClean="0">
                        <a:ln>
                          <a:noFill/>
                        </a:ln>
                        <a:solidFill>
                          <a:srgbClr val="99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200" b="0" i="1" u="none" strike="noStrike" cap="none" normalizeH="0" baseline="0" dirty="0" smtClean="0">
                          <a:ln>
                            <a:noFill/>
                          </a:ln>
                          <a:solidFill>
                            <a:srgbClr val="0000CC"/>
                          </a:solidFill>
                          <a:effectLst/>
                          <a:latin typeface="Times New Roman" pitchFamily="18" charset="0"/>
                          <a:cs typeface="Arial" pitchFamily="34" charset="0"/>
                        </a:rPr>
                        <a:t>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vMerge="1">
                  <a:txBody>
                    <a:bodyPr/>
                    <a:lstStyle/>
                    <a:p>
                      <a:endParaRPr lang="ru-RU"/>
                    </a:p>
                  </a:txBody>
                  <a:tcPr/>
                </a:tc>
                <a:tc vMerge="1">
                  <a:txBody>
                    <a:bodyPr/>
                    <a:lstStyle/>
                    <a:p>
                      <a:endParaRPr lang="ru-RU"/>
                    </a:p>
                  </a:txBody>
                  <a:tcPr/>
                </a:tc>
              </a:tr>
            </a:tbl>
          </a:graphicData>
        </a:graphic>
      </p:graphicFrame>
      <p:sp>
        <p:nvSpPr>
          <p:cNvPr id="5134" name="Text Box 48"/>
          <p:cNvSpPr txBox="1">
            <a:spLocks noChangeArrowheads="1"/>
          </p:cNvSpPr>
          <p:nvPr/>
        </p:nvSpPr>
        <p:spPr bwMode="auto">
          <a:xfrm>
            <a:off x="1763713" y="404813"/>
            <a:ext cx="1236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solidFill>
                  <a:srgbClr val="2917AD"/>
                </a:solidFill>
                <a:latin typeface="Times New Roman" pitchFamily="18" charset="0"/>
              </a:rPr>
              <a:t>assumption</a:t>
            </a:r>
            <a:endParaRPr lang="ru-RU" i="1">
              <a:solidFill>
                <a:srgbClr val="2917AD"/>
              </a:solidFill>
              <a:latin typeface="Times New Roman" pitchFamily="18" charset="0"/>
            </a:endParaRPr>
          </a:p>
          <a:p>
            <a:pPr eaLnBrk="1" hangingPunct="1"/>
            <a:endParaRPr lang="ru-RU" i="1">
              <a:solidFill>
                <a:srgbClr val="2917AD"/>
              </a:solidFill>
              <a:latin typeface="Times New Roman" pitchFamily="18" charset="0"/>
            </a:endParaRPr>
          </a:p>
        </p:txBody>
      </p:sp>
      <p:pic>
        <p:nvPicPr>
          <p:cNvPr id="5135" name="Picture 51" descr="Sec1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341438"/>
            <a:ext cx="2771775" cy="32861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67544" y="125456"/>
            <a:ext cx="8229600" cy="423224"/>
          </a:xfrm>
        </p:spPr>
        <p:txBody>
          <a:bodyPr/>
          <a:lstStyle/>
          <a:p>
            <a:pPr>
              <a:defRPr/>
            </a:pPr>
            <a:r>
              <a:rPr lang="en-US" sz="2000" b="1" i="1" dirty="0" smtClean="0">
                <a:effectLst>
                  <a:outerShdw blurRad="38100" dist="38100" dir="2700000" algn="tl">
                    <a:srgbClr val="000000">
                      <a:alpha val="43137"/>
                    </a:srgbClr>
                  </a:outerShdw>
                </a:effectLst>
                <a:latin typeface="Bookman Old Style" pitchFamily="18" charset="0"/>
              </a:rPr>
              <a:t>Schematic view of Proportional Counter</a:t>
            </a:r>
            <a:endParaRPr lang="ru-RU" sz="2000" b="1" i="1" dirty="0" smtClean="0">
              <a:effectLst>
                <a:outerShdw blurRad="38100" dist="38100" dir="2700000" algn="tl">
                  <a:srgbClr val="000000">
                    <a:alpha val="43137"/>
                  </a:srgbClr>
                </a:outerShdw>
              </a:effectLst>
              <a:latin typeface="Bookman Old Style" pitchFamily="18" charset="0"/>
            </a:endParaRPr>
          </a:p>
        </p:txBody>
      </p:sp>
      <p:pic>
        <p:nvPicPr>
          <p:cNvPr id="61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64034"/>
            <a:ext cx="5365398" cy="25929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21"/>
          <p:cNvSpPr txBox="1">
            <a:spLocks noChangeArrowheads="1"/>
          </p:cNvSpPr>
          <p:nvPr/>
        </p:nvSpPr>
        <p:spPr bwMode="auto">
          <a:xfrm>
            <a:off x="0" y="3433644"/>
            <a:ext cx="53653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200" b="1" i="1" dirty="0">
                <a:latin typeface="Bookman Old Style" pitchFamily="18" charset="0"/>
              </a:rPr>
              <a:t>1.- </a:t>
            </a:r>
            <a:r>
              <a:rPr lang="en-US" sz="1200" b="1" i="1" dirty="0">
                <a:latin typeface="Bookman Old Style" pitchFamily="18" charset="0"/>
              </a:rPr>
              <a:t>Anode wire</a:t>
            </a:r>
            <a:r>
              <a:rPr lang="ru-RU" sz="1200" b="1" i="1" dirty="0">
                <a:latin typeface="Bookman Old Style" pitchFamily="18" charset="0"/>
              </a:rPr>
              <a:t>, 2.- </a:t>
            </a:r>
            <a:r>
              <a:rPr lang="en-US" sz="1200" b="1" i="1" dirty="0">
                <a:latin typeface="Bookman Old Style" pitchFamily="18" charset="0"/>
              </a:rPr>
              <a:t>Insulator</a:t>
            </a:r>
            <a:r>
              <a:rPr lang="ru-RU" sz="1200" b="1" i="1" dirty="0">
                <a:latin typeface="Bookman Old Style" pitchFamily="18" charset="0"/>
              </a:rPr>
              <a:t>, 3.-</a:t>
            </a:r>
            <a:r>
              <a:rPr lang="en-US" sz="1200" b="1" i="1" dirty="0">
                <a:latin typeface="Bookman Old Style" pitchFamily="18" charset="0"/>
              </a:rPr>
              <a:t> Cathode</a:t>
            </a:r>
            <a:r>
              <a:rPr lang="ru-RU" sz="1200" b="1" i="1" dirty="0">
                <a:latin typeface="Bookman Old Style" pitchFamily="18" charset="0"/>
              </a:rPr>
              <a:t> , 4. </a:t>
            </a:r>
            <a:r>
              <a:rPr lang="en-US" sz="1200" b="1" i="1" dirty="0">
                <a:latin typeface="Bookman Old Style" pitchFamily="18" charset="0"/>
              </a:rPr>
              <a:t>- C</a:t>
            </a:r>
            <a:r>
              <a:rPr lang="en-US" sz="1200" b="1" i="1" dirty="0" smtClean="0">
                <a:latin typeface="Bookman Old Style" pitchFamily="18" charset="0"/>
              </a:rPr>
              <a:t>opper </a:t>
            </a:r>
            <a:r>
              <a:rPr lang="en-US" sz="1200" b="1" i="1" dirty="0">
                <a:latin typeface="Bookman Old Style" pitchFamily="18" charset="0"/>
              </a:rPr>
              <a:t>tubes.</a:t>
            </a:r>
            <a:endParaRPr lang="ru-RU" sz="1200" b="1" i="1" dirty="0">
              <a:latin typeface="Bookman Old Style"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3351084654"/>
              </p:ext>
            </p:extLst>
          </p:nvPr>
        </p:nvGraphicFramePr>
        <p:xfrm>
          <a:off x="5868144" y="708668"/>
          <a:ext cx="3026102" cy="4269080"/>
        </p:xfrm>
        <a:graphic>
          <a:graphicData uri="http://schemas.openxmlformats.org/drawingml/2006/table">
            <a:tbl>
              <a:tblPr/>
              <a:tblGrid>
                <a:gridCol w="2053087"/>
                <a:gridCol w="973015"/>
              </a:tblGrid>
              <a:tr h="2870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1.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Body’s  material</a:t>
                      </a:r>
                      <a:endParaRPr kumimoji="0" lang="ru-RU" sz="1200" b="1" i="0"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Cu</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2.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Total length,  mm</a:t>
                      </a:r>
                      <a:endParaRPr kumimoji="0" lang="ru-RU"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1160</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3.  </a:t>
                      </a:r>
                      <a:r>
                        <a:rPr kumimoji="0" lang="en-US" sz="1200" b="1" i="1" u="none" strike="noStrike" cap="none" spc="0" normalizeH="0" baseline="0" dirty="0" err="1" smtClean="0">
                          <a:ln>
                            <a:noFill/>
                          </a:ln>
                          <a:solidFill>
                            <a:srgbClr val="0000FF"/>
                          </a:solidFill>
                          <a:effectLst>
                            <a:outerShdw blurRad="38100" dist="38100" dir="2700000" algn="tl">
                              <a:srgbClr val="000000">
                                <a:alpha val="43137"/>
                              </a:srgbClr>
                            </a:outerShdw>
                          </a:effectLst>
                          <a:latin typeface="Bookman Old Style" pitchFamily="18" charset="0"/>
                        </a:rPr>
                        <a:t>Fiducial</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 length,  mm</a:t>
                      </a:r>
                      <a:endParaRPr kumimoji="0" lang="ru-RU"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595</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4.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Outer diameter,  mm</a:t>
                      </a:r>
                      <a:endParaRPr kumimoji="0" lang="ru-RU" sz="1200" b="1" i="0"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150</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5.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Inner diameter,    mm</a:t>
                      </a:r>
                      <a:endParaRPr kumimoji="0" lang="ru-RU" sz="1200" b="1" i="0"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140</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6.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Central anode material, mm</a:t>
                      </a:r>
                      <a:endParaRPr kumimoji="0" lang="ru-RU"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err="1" smtClean="0">
                          <a:ln>
                            <a:noFill/>
                          </a:ln>
                          <a:solidFill>
                            <a:srgbClr val="0000FF"/>
                          </a:solidFill>
                          <a:effectLst>
                            <a:outerShdw blurRad="38100" dist="38100" dir="2700000" algn="tl">
                              <a:srgbClr val="000000">
                                <a:alpha val="43137"/>
                              </a:srgbClr>
                            </a:outerShdw>
                          </a:effectLst>
                          <a:latin typeface="Bookman Old Style" pitchFamily="18" charset="0"/>
                        </a:rPr>
                        <a:t>g.p.tan</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 </a:t>
                      </a: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0.010</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66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7.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Total volume,    l</a:t>
                      </a:r>
                      <a:endParaRPr kumimoji="0" lang="ru-RU"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11.0</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89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8.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Fid. Volume,     l</a:t>
                      </a:r>
                      <a:endParaRPr kumimoji="0" lang="ru-RU" sz="1200" b="1" i="0"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9.16</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89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 9.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Pressure,         at</a:t>
                      </a:r>
                      <a:endParaRPr kumimoji="0" lang="ru-RU" sz="1200" b="1" i="0"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4.42</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10.</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 Capacity,         pF</a:t>
                      </a:r>
                      <a:endParaRPr kumimoji="0" lang="ru-RU"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31</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rPr>
                        <a:t>11. </a:t>
                      </a:r>
                      <a:r>
                        <a:rPr kumimoji="0" lang="en-US" sz="1200" b="1" i="1" u="none" strike="noStrike" cap="none" spc="0" normalizeH="0" baseline="0" dirty="0" smtClean="0">
                          <a:ln>
                            <a:noFill/>
                          </a:ln>
                          <a:solidFill>
                            <a:srgbClr val="0000FF"/>
                          </a:solidFill>
                          <a:effectLst>
                            <a:outerShdw blurRad="38100" dist="38100" dir="2700000" algn="tl">
                              <a:srgbClr val="000000">
                                <a:alpha val="43137"/>
                              </a:srgbClr>
                            </a:outerShdw>
                          </a:effectLst>
                          <a:latin typeface="Bookman Old Style" pitchFamily="18" charset="0"/>
                        </a:rPr>
                        <a:t>Anode wire resistance ,  Ohm</a:t>
                      </a:r>
                      <a:endParaRPr kumimoji="0" lang="ru-RU" sz="1200" b="1" i="0" u="none" strike="noStrike" cap="none" spc="0"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rPr>
                        <a:t>613</a:t>
                      </a:r>
                      <a:endParaRPr kumimoji="0" lang="ru-RU" sz="1200" b="1" i="1" u="none" strike="noStrike" cap="none" spc="0"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64"/>
          <p:cNvPicPr>
            <a:picLocks noChangeAspect="1" noChangeArrowheads="1"/>
          </p:cNvPicPr>
          <p:nvPr/>
        </p:nvPicPr>
        <p:blipFill>
          <a:blip r:embed="rId4" cstate="print"/>
          <a:srcRect r="31422"/>
          <a:stretch>
            <a:fillRect/>
          </a:stretch>
        </p:blipFill>
        <p:spPr bwMode="auto">
          <a:xfrm>
            <a:off x="1898917" y="3789040"/>
            <a:ext cx="2097019" cy="250114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 Box 65"/>
          <p:cNvSpPr txBox="1">
            <a:spLocks noChangeArrowheads="1"/>
          </p:cNvSpPr>
          <p:nvPr/>
        </p:nvSpPr>
        <p:spPr bwMode="auto">
          <a:xfrm>
            <a:off x="3421385" y="4869160"/>
            <a:ext cx="790575" cy="276999"/>
          </a:xfrm>
          <a:prstGeom prst="rect">
            <a:avLst/>
          </a:prstGeom>
          <a:noFill/>
          <a:ln w="9525">
            <a:noFill/>
            <a:miter lim="800000"/>
            <a:headEnd/>
            <a:tailEnd/>
          </a:ln>
        </p:spPr>
        <p:txBody>
          <a:bodyPr>
            <a:spAutoFit/>
          </a:bodyPr>
          <a:lstStyle/>
          <a:p>
            <a:pPr>
              <a:defRPr/>
            </a:pPr>
            <a:r>
              <a:rPr lang="en-US" sz="1200" b="1" dirty="0" smtClean="0">
                <a:solidFill>
                  <a:srgbClr val="006600"/>
                </a:solidFill>
                <a:latin typeface="Symbol" pitchFamily="18" charset="2"/>
              </a:rPr>
              <a:t>Æ </a:t>
            </a:r>
            <a:r>
              <a:rPr lang="en-US" sz="1200" b="1" dirty="0" smtClean="0">
                <a:solidFill>
                  <a:srgbClr val="006600"/>
                </a:solidFill>
                <a:latin typeface="SymbolPi"/>
              </a:rPr>
              <a:t>140</a:t>
            </a:r>
            <a:endParaRPr lang="en-US" sz="1200" b="1" dirty="0">
              <a:solidFill>
                <a:srgbClr val="006600"/>
              </a:solidFill>
              <a:latin typeface="SymbolPi"/>
            </a:endParaRPr>
          </a:p>
        </p:txBody>
      </p:sp>
      <p:sp>
        <p:nvSpPr>
          <p:cNvPr id="2" name="Прямоугольник 1"/>
          <p:cNvSpPr/>
          <p:nvPr/>
        </p:nvSpPr>
        <p:spPr>
          <a:xfrm>
            <a:off x="3424946" y="5240233"/>
            <a:ext cx="570990" cy="276999"/>
          </a:xfrm>
          <a:prstGeom prst="rect">
            <a:avLst/>
          </a:prstGeom>
        </p:spPr>
        <p:txBody>
          <a:bodyPr wrap="none">
            <a:spAutoFit/>
          </a:bodyPr>
          <a:lstStyle/>
          <a:p>
            <a:r>
              <a:rPr lang="en-US" sz="1200" b="1" dirty="0" smtClean="0">
                <a:solidFill>
                  <a:srgbClr val="006600"/>
                </a:solidFill>
                <a:latin typeface="Symbol" pitchFamily="18" charset="2"/>
              </a:rPr>
              <a:t>Æ </a:t>
            </a:r>
            <a:r>
              <a:rPr lang="en-US" sz="1200" b="1" dirty="0" smtClean="0">
                <a:solidFill>
                  <a:srgbClr val="006600"/>
                </a:solidFill>
                <a:latin typeface="SymbolPi"/>
              </a:rPr>
              <a:t>150</a:t>
            </a:r>
            <a:endParaRPr lang="ru-RU" sz="1200" dirty="0">
              <a:solidFill>
                <a:srgbClr val="006600"/>
              </a:solidFill>
            </a:endParaRPr>
          </a:p>
        </p:txBody>
      </p:sp>
      <p:sp>
        <p:nvSpPr>
          <p:cNvPr id="3" name="Прямоугольник 2"/>
          <p:cNvSpPr/>
          <p:nvPr/>
        </p:nvSpPr>
        <p:spPr>
          <a:xfrm>
            <a:off x="1291242" y="6290156"/>
            <a:ext cx="3312368" cy="523220"/>
          </a:xfrm>
          <a:prstGeom prst="rect">
            <a:avLst/>
          </a:prstGeom>
        </p:spPr>
        <p:txBody>
          <a:bodyPr wrap="square">
            <a:spAutoFit/>
          </a:bodyPr>
          <a:lstStyle/>
          <a:p>
            <a:pPr algn="ctr">
              <a:defRPr/>
            </a:pPr>
            <a:r>
              <a:rPr lang="en-US" sz="1400" b="1" i="1" dirty="0">
                <a:effectLst>
                  <a:outerShdw blurRad="38100" dist="38100" dir="2700000" algn="tl">
                    <a:srgbClr val="000000">
                      <a:alpha val="43137"/>
                    </a:srgbClr>
                  </a:outerShdw>
                </a:effectLst>
                <a:latin typeface="Bookman Old Style" pitchFamily="18" charset="0"/>
                <a:cs typeface="Times New Roman" pitchFamily="18" charset="0"/>
              </a:rPr>
              <a:t>Cross-section of the counter</a:t>
            </a:r>
          </a:p>
          <a:p>
            <a:pPr algn="ctr">
              <a:defRPr/>
            </a:pPr>
            <a:r>
              <a:rPr lang="en-US" sz="1400" b="1" i="1" dirty="0">
                <a:solidFill>
                  <a:srgbClr val="FF0000"/>
                </a:solidFill>
                <a:effectLst>
                  <a:outerShdw blurRad="38100" dist="38100" dir="2700000" algn="tl">
                    <a:srgbClr val="000000">
                      <a:alpha val="43137"/>
                    </a:srgbClr>
                  </a:outerShdw>
                </a:effectLst>
                <a:latin typeface="Bookman Old Style" pitchFamily="18" charset="0"/>
                <a:cs typeface="Times New Roman" pitchFamily="18" charset="0"/>
              </a:rPr>
              <a:t>+ </a:t>
            </a:r>
            <a:r>
              <a:rPr lang="en-US" sz="1400" b="1" i="1" dirty="0">
                <a:solidFill>
                  <a:srgbClr val="000066"/>
                </a:solidFill>
                <a:effectLst>
                  <a:outerShdw blurRad="38100" dist="38100" dir="2700000" algn="tl">
                    <a:srgbClr val="000000">
                      <a:alpha val="43137"/>
                    </a:srgbClr>
                  </a:outerShdw>
                </a:effectLst>
                <a:latin typeface="Bookman Old Style" pitchFamily="18" charset="0"/>
                <a:cs typeface="Times New Roman" pitchFamily="18" charset="0"/>
              </a:rPr>
              <a:t>- anode</a:t>
            </a:r>
            <a:endParaRPr lang="ru-RU" sz="1400" b="1" i="1"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10"/>
          <p:cNvGraphicFramePr>
            <a:graphicFrameLocks noGrp="1" noChangeAspect="1"/>
          </p:cNvGraphicFramePr>
          <p:nvPr>
            <p:ph sz="half" idx="2"/>
          </p:nvPr>
        </p:nvGraphicFramePr>
        <p:xfrm>
          <a:off x="6588125" y="1595438"/>
          <a:ext cx="2306638" cy="2697162"/>
        </p:xfrm>
        <a:graphic>
          <a:graphicData uri="http://schemas.openxmlformats.org/presentationml/2006/ole">
            <mc:AlternateContent xmlns:mc="http://schemas.openxmlformats.org/markup-compatibility/2006">
              <mc:Choice xmlns:v="urn:schemas-microsoft-com:vml" Requires="v">
                <p:oleObj spid="_x0000_s7318" name="CorelDRAW" r:id="rId4" imgW="6819840" imgH="8055000" progId="">
                  <p:embed/>
                </p:oleObj>
              </mc:Choice>
              <mc:Fallback>
                <p:oleObj name="CorelDRAW" r:id="rId4" imgW="6819840" imgH="8055000" progId="">
                  <p:embed/>
                  <p:pic>
                    <p:nvPicPr>
                      <p:cNvPr id="0" name="Picture 14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95438"/>
                        <a:ext cx="2306638"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14"/>
          <p:cNvSpPr txBox="1">
            <a:spLocks noChangeArrowheads="1"/>
          </p:cNvSpPr>
          <p:nvPr/>
        </p:nvSpPr>
        <p:spPr bwMode="auto">
          <a:xfrm>
            <a:off x="468313" y="1196975"/>
            <a:ext cx="5040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sym typeface="Symbol" pitchFamily="18" charset="2"/>
              </a:rPr>
              <a:t></a:t>
            </a:r>
            <a:r>
              <a:rPr lang="en-US">
                <a:sym typeface="Symbol" pitchFamily="18" charset="2"/>
              </a:rPr>
              <a:t>                        </a:t>
            </a:r>
            <a:r>
              <a:rPr lang="en-US" sz="1700">
                <a:sym typeface="Symbol" pitchFamily="18" charset="2"/>
              </a:rPr>
              <a:t>1760 </a:t>
            </a:r>
            <a:r>
              <a:rPr lang="ru-RU" sz="1700">
                <a:sym typeface="Symbol" pitchFamily="18" charset="2"/>
              </a:rPr>
              <a:t>мм</a:t>
            </a:r>
            <a:r>
              <a:rPr lang="en-US">
                <a:sym typeface="Symbol" pitchFamily="18" charset="2"/>
              </a:rPr>
              <a:t>                           </a:t>
            </a:r>
            <a:r>
              <a:rPr lang="ru-RU">
                <a:sym typeface="Symbol" pitchFamily="18" charset="2"/>
              </a:rPr>
              <a:t></a:t>
            </a:r>
          </a:p>
        </p:txBody>
      </p:sp>
      <p:sp>
        <p:nvSpPr>
          <p:cNvPr id="7173" name="Text Box 15"/>
          <p:cNvSpPr txBox="1">
            <a:spLocks noChangeArrowheads="1"/>
          </p:cNvSpPr>
          <p:nvPr/>
        </p:nvSpPr>
        <p:spPr bwMode="auto">
          <a:xfrm>
            <a:off x="250825" y="1484313"/>
            <a:ext cx="3222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sym typeface="Symbol" pitchFamily="18" charset="2"/>
              </a:rPr>
              <a:t></a:t>
            </a:r>
            <a:endParaRPr lang="en-US">
              <a:sym typeface="Symbol" pitchFamily="18" charset="2"/>
            </a:endParaRPr>
          </a:p>
          <a:p>
            <a:pPr eaLnBrk="1" hangingPunct="1"/>
            <a:endParaRPr lang="en-US">
              <a:sym typeface="Symbol" pitchFamily="18" charset="2"/>
            </a:endParaRPr>
          </a:p>
          <a:p>
            <a:pPr eaLnBrk="1" hangingPunct="1"/>
            <a:endParaRPr lang="en-US">
              <a:sym typeface="Symbol" pitchFamily="18" charset="2"/>
            </a:endParaRPr>
          </a:p>
          <a:p>
            <a:pPr eaLnBrk="1" hangingPunct="1"/>
            <a:endParaRPr lang="en-US">
              <a:sym typeface="Symbol" pitchFamily="18" charset="2"/>
            </a:endParaRPr>
          </a:p>
          <a:p>
            <a:pPr eaLnBrk="1" hangingPunct="1"/>
            <a:endParaRPr lang="en-US" sz="800">
              <a:sym typeface="Symbol" pitchFamily="18" charset="2"/>
            </a:endParaRPr>
          </a:p>
          <a:p>
            <a:pPr eaLnBrk="1" hangingPunct="1"/>
            <a:endParaRPr lang="en-US">
              <a:sym typeface="Symbol" pitchFamily="18" charset="2"/>
            </a:endParaRPr>
          </a:p>
          <a:p>
            <a:pPr eaLnBrk="1" hangingPunct="1"/>
            <a:endParaRPr lang="en-US">
              <a:sym typeface="Symbol" pitchFamily="18" charset="2"/>
            </a:endParaRPr>
          </a:p>
          <a:p>
            <a:pPr eaLnBrk="1" hangingPunct="1"/>
            <a:endParaRPr lang="en-US">
              <a:sym typeface="Symbol" pitchFamily="18" charset="2"/>
            </a:endParaRPr>
          </a:p>
          <a:p>
            <a:pPr eaLnBrk="1" hangingPunct="1"/>
            <a:endParaRPr lang="en-US" sz="800">
              <a:sym typeface="Symbol" pitchFamily="18" charset="2"/>
            </a:endParaRPr>
          </a:p>
          <a:p>
            <a:pPr eaLnBrk="1" hangingPunct="1"/>
            <a:r>
              <a:rPr lang="ru-RU">
                <a:sym typeface="Symbol" pitchFamily="18" charset="2"/>
              </a:rPr>
              <a:t></a:t>
            </a:r>
          </a:p>
        </p:txBody>
      </p:sp>
      <p:sp>
        <p:nvSpPr>
          <p:cNvPr id="7174" name="Text Box 16"/>
          <p:cNvSpPr txBox="1">
            <a:spLocks noChangeArrowheads="1"/>
          </p:cNvSpPr>
          <p:nvPr/>
        </p:nvSpPr>
        <p:spPr bwMode="auto">
          <a:xfrm rot="-5400000">
            <a:off x="-96044" y="2569370"/>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a:t>970</a:t>
            </a:r>
            <a:r>
              <a:rPr lang="en-US"/>
              <a:t> </a:t>
            </a:r>
            <a:r>
              <a:rPr lang="ru-RU"/>
              <a:t>мм</a:t>
            </a:r>
          </a:p>
        </p:txBody>
      </p:sp>
      <p:graphicFrame>
        <p:nvGraphicFramePr>
          <p:cNvPr id="7175" name="Object 22"/>
          <p:cNvGraphicFramePr>
            <a:graphicFrameLocks noGrp="1" noChangeAspect="1"/>
          </p:cNvGraphicFramePr>
          <p:nvPr>
            <p:ph sz="half" idx="1"/>
          </p:nvPr>
        </p:nvGraphicFramePr>
        <p:xfrm>
          <a:off x="612775" y="1557338"/>
          <a:ext cx="5903913" cy="3024187"/>
        </p:xfrm>
        <a:graphic>
          <a:graphicData uri="http://schemas.openxmlformats.org/presentationml/2006/ole">
            <mc:AlternateContent xmlns:mc="http://schemas.openxmlformats.org/markup-compatibility/2006">
              <mc:Choice xmlns:v="urn:schemas-microsoft-com:vml" Requires="v">
                <p:oleObj spid="_x0000_s7319" name="CorelDRAW" r:id="rId6" imgW="8794080" imgH="4809600" progId="">
                  <p:embed/>
                </p:oleObj>
              </mc:Choice>
              <mc:Fallback>
                <p:oleObj name="CorelDRAW" r:id="rId6" imgW="8794080" imgH="4809600" progId="">
                  <p:embed/>
                  <p:pic>
                    <p:nvPicPr>
                      <p:cNvPr id="0" name="Picture 14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1557338"/>
                        <a:ext cx="5903913" cy="302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03" name="Text Box 23"/>
          <p:cNvSpPr txBox="1">
            <a:spLocks noChangeArrowheads="1"/>
          </p:cNvSpPr>
          <p:nvPr/>
        </p:nvSpPr>
        <p:spPr bwMode="auto">
          <a:xfrm>
            <a:off x="2667000" y="188913"/>
            <a:ext cx="3978275" cy="461962"/>
          </a:xfrm>
          <a:prstGeom prst="rect">
            <a:avLst/>
          </a:prstGeom>
          <a:noFill/>
          <a:ln w="9525">
            <a:noFill/>
            <a:miter lim="800000"/>
            <a:headEnd/>
            <a:tailEnd/>
          </a:ln>
          <a:effectLst/>
        </p:spPr>
        <p:txBody>
          <a:bodyPr wrap="none">
            <a:spAutoFit/>
          </a:bodyPr>
          <a:lstStyle/>
          <a:p>
            <a:pPr algn="ctr">
              <a:defRPr/>
            </a:pPr>
            <a:r>
              <a:rPr lang="en-US" sz="2400" b="1" i="1" dirty="0">
                <a:effectLst>
                  <a:outerShdw blurRad="38100" dist="38100" dir="2700000" algn="tl">
                    <a:srgbClr val="C0C0C0"/>
                  </a:outerShdw>
                </a:effectLst>
                <a:latin typeface="Bookman Old Style" pitchFamily="18" charset="0"/>
                <a:cs typeface="Arial" pitchFamily="34" charset="0"/>
              </a:rPr>
              <a:t>Low background shield</a:t>
            </a:r>
            <a:endParaRPr lang="ru-RU" sz="2400" b="1" i="1" dirty="0">
              <a:effectLst>
                <a:outerShdw blurRad="38100" dist="38100" dir="2700000" algn="tl">
                  <a:srgbClr val="C0C0C0"/>
                </a:outerShdw>
              </a:effectLst>
              <a:latin typeface="Bookman Old Style" pitchFamily="18" charset="0"/>
              <a:cs typeface="Arial" pitchFamily="34" charset="0"/>
            </a:endParaRPr>
          </a:p>
        </p:txBody>
      </p:sp>
      <p:sp>
        <p:nvSpPr>
          <p:cNvPr id="2057" name="Rectangle 24"/>
          <p:cNvSpPr>
            <a:spLocks noChangeArrowheads="1"/>
          </p:cNvSpPr>
          <p:nvPr/>
        </p:nvSpPr>
        <p:spPr bwMode="auto">
          <a:xfrm>
            <a:off x="323850" y="4868863"/>
            <a:ext cx="4572000" cy="915987"/>
          </a:xfrm>
          <a:prstGeom prst="rect">
            <a:avLst/>
          </a:prstGeom>
          <a:noFill/>
          <a:ln w="9525">
            <a:noFill/>
            <a:miter lim="800000"/>
            <a:headEnd/>
            <a:tailEnd/>
          </a:ln>
        </p:spPr>
        <p:txBody>
          <a:bodyPr>
            <a:spAutoFit/>
          </a:bodyPr>
          <a:lstStyle/>
          <a:p>
            <a:pPr>
              <a:defRPr/>
            </a:pPr>
            <a:r>
              <a:rPr lang="ru-RU" i="1" dirty="0"/>
              <a:t>18 </a:t>
            </a:r>
            <a:r>
              <a:rPr lang="en-US" i="1" dirty="0"/>
              <a:t>cm</a:t>
            </a:r>
            <a:r>
              <a:rPr lang="ru-RU" i="1" dirty="0"/>
              <a:t> </a:t>
            </a:r>
            <a:r>
              <a:rPr lang="en-US" i="1" dirty="0"/>
              <a:t>copper</a:t>
            </a:r>
            <a:endParaRPr lang="ru-RU" dirty="0"/>
          </a:p>
          <a:p>
            <a:pPr>
              <a:defRPr/>
            </a:pPr>
            <a:r>
              <a:rPr lang="ru-RU" i="1" dirty="0"/>
              <a:t>15 </a:t>
            </a:r>
            <a:r>
              <a:rPr lang="en-US" i="1" dirty="0"/>
              <a:t>cm</a:t>
            </a:r>
            <a:r>
              <a:rPr lang="ru-RU" i="1" dirty="0"/>
              <a:t> </a:t>
            </a:r>
            <a:r>
              <a:rPr lang="en-US" i="1" dirty="0"/>
              <a:t>lead</a:t>
            </a:r>
            <a:endParaRPr lang="ru-RU" dirty="0"/>
          </a:p>
          <a:p>
            <a:pPr>
              <a:defRPr/>
            </a:pPr>
            <a:r>
              <a:rPr lang="ru-RU" i="1" dirty="0"/>
              <a:t>8 </a:t>
            </a:r>
            <a:r>
              <a:rPr lang="en-US" i="1" dirty="0">
                <a:latin typeface="+mn-lt"/>
              </a:rPr>
              <a:t>cm borated polyethylene</a:t>
            </a:r>
            <a:endParaRPr lang="ru-RU" i="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594D9-1728-475B-B41C-C351E7D18CC4}" type="slidenum">
              <a:rPr lang="ru-RU" altLang="en-US" smtClean="0"/>
              <a:pPr eaLnBrk="1" hangingPunct="1"/>
              <a:t>7</a:t>
            </a:fld>
            <a:endParaRPr lang="ru-RU" altLang="en-US" smtClean="0"/>
          </a:p>
        </p:txBody>
      </p:sp>
      <p:graphicFrame>
        <p:nvGraphicFramePr>
          <p:cNvPr id="194675" name="Group 115"/>
          <p:cNvGraphicFramePr>
            <a:graphicFrameLocks noGrp="1"/>
          </p:cNvGraphicFramePr>
          <p:nvPr>
            <p:ph sz="half" idx="1"/>
          </p:nvPr>
        </p:nvGraphicFramePr>
        <p:xfrm>
          <a:off x="539750" y="1125538"/>
          <a:ext cx="8218488" cy="1158875"/>
        </p:xfrm>
        <a:graphic>
          <a:graphicData uri="http://schemas.openxmlformats.org/drawingml/2006/table">
            <a:tbl>
              <a:tblPr/>
              <a:tblGrid>
                <a:gridCol w="2027238"/>
                <a:gridCol w="1150937"/>
                <a:gridCol w="936625"/>
                <a:gridCol w="1008063"/>
                <a:gridCol w="1008062"/>
                <a:gridCol w="1079500"/>
                <a:gridCol w="1008063"/>
              </a:tblGrid>
              <a:tr h="39645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000066"/>
                          </a:solidFill>
                          <a:effectLst/>
                          <a:latin typeface="Times New Roman" pitchFamily="18" charset="0"/>
                        </a:rPr>
                        <a:t>Isotopes</a:t>
                      </a:r>
                      <a:endParaRPr kumimoji="0" lang="ru-RU" sz="2000" b="0" i="1" u="none" strike="noStrike" cap="none" normalizeH="0" baseline="0" dirty="0" smtClean="0">
                        <a:ln>
                          <a:noFill/>
                        </a:ln>
                        <a:solidFill>
                          <a:srgbClr val="000066"/>
                        </a:solidFill>
                        <a:effectLst/>
                        <a:latin typeface="Times New Roman" pitchFamily="18" charset="0"/>
                      </a:endParaRP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78</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80</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82</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83</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84</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000066"/>
                          </a:solidFill>
                          <a:effectLst/>
                          <a:latin typeface="Times New Roman" pitchFamily="18" charset="0"/>
                        </a:rPr>
                        <a:t>86</a:t>
                      </a:r>
                      <a:endParaRPr kumimoji="0" lang="ru-RU" sz="2000" b="0" i="1" u="none" strike="noStrike" cap="none" normalizeH="0" baseline="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000066"/>
                          </a:solidFill>
                          <a:effectLst/>
                          <a:latin typeface="Times New Roman" pitchFamily="18" charset="0"/>
                        </a:rPr>
                        <a:t>Content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000066"/>
                          </a:solidFill>
                          <a:effectLst/>
                          <a:latin typeface="Times New Roman" pitchFamily="18" charset="0"/>
                        </a:rPr>
                        <a:t>(atomic percents)</a:t>
                      </a:r>
                      <a:endParaRPr kumimoji="0" lang="ru-RU" sz="2000" b="0" i="1" u="none" strike="noStrike" cap="none" normalizeH="0" baseline="0" dirty="0" smtClean="0">
                        <a:ln>
                          <a:noFill/>
                        </a:ln>
                        <a:solidFill>
                          <a:srgbClr val="000066"/>
                        </a:solidFill>
                        <a:effectLst/>
                        <a:latin typeface="Times New Roman" pitchFamily="18" charset="0"/>
                      </a:endParaRP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94.070</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5.910</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&lt; 0.005</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&lt; 0.005</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&lt; 0.005</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000066"/>
                          </a:solidFill>
                          <a:effectLst/>
                          <a:latin typeface="Times New Roman" pitchFamily="18" charset="0"/>
                        </a:rPr>
                        <a:t>&lt; 0.005</a:t>
                      </a:r>
                      <a:endParaRPr kumimoji="0" lang="ru-RU" sz="1800" b="0" i="1" u="none" strike="noStrike" cap="none" normalizeH="0" baseline="0" dirty="0" smtClean="0">
                        <a:ln>
                          <a:noFill/>
                        </a:ln>
                        <a:solidFill>
                          <a:srgbClr val="000066"/>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4685" name="Group 125"/>
          <p:cNvGraphicFramePr>
            <a:graphicFrameLocks noGrp="1"/>
          </p:cNvGraphicFramePr>
          <p:nvPr>
            <p:ph sz="half" idx="2"/>
          </p:nvPr>
        </p:nvGraphicFramePr>
        <p:xfrm>
          <a:off x="539750" y="3933825"/>
          <a:ext cx="8218488" cy="1158875"/>
        </p:xfrm>
        <a:graphic>
          <a:graphicData uri="http://schemas.openxmlformats.org/drawingml/2006/table">
            <a:tbl>
              <a:tblPr/>
              <a:tblGrid>
                <a:gridCol w="2016125"/>
                <a:gridCol w="1150938"/>
                <a:gridCol w="936625"/>
                <a:gridCol w="1008062"/>
                <a:gridCol w="1008063"/>
                <a:gridCol w="1079500"/>
                <a:gridCol w="1019175"/>
              </a:tblGrid>
              <a:tr h="39645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990000"/>
                          </a:solidFill>
                          <a:effectLst/>
                          <a:latin typeface="Times New Roman" pitchFamily="18" charset="0"/>
                        </a:rPr>
                        <a:t>Isotopes</a:t>
                      </a:r>
                      <a:endParaRPr kumimoji="0" lang="ru-RU" sz="2000" b="0" i="1" u="none" strike="noStrike" cap="none" normalizeH="0" baseline="0" dirty="0" smtClean="0">
                        <a:ln>
                          <a:noFill/>
                        </a:ln>
                        <a:solidFill>
                          <a:srgbClr val="990000"/>
                        </a:solidFill>
                        <a:effectLst/>
                        <a:latin typeface="Times New Roman" pitchFamily="18" charset="0"/>
                      </a:endParaRP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78</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80</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82</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83</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84</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rgbClr val="990000"/>
                          </a:solidFill>
                          <a:effectLst/>
                          <a:latin typeface="Times New Roman" pitchFamily="18" charset="0"/>
                        </a:rPr>
                        <a:t>86</a:t>
                      </a:r>
                      <a:endParaRPr kumimoji="0" lang="ru-RU" sz="2000" b="0" i="1" u="none" strike="noStrike" cap="none" normalizeH="0" baseline="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990000"/>
                          </a:solidFill>
                          <a:effectLst/>
                          <a:latin typeface="Times New Roman" pitchFamily="18" charset="0"/>
                        </a:rPr>
                        <a:t>Content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rgbClr val="990000"/>
                          </a:solidFill>
                          <a:effectLst/>
                          <a:latin typeface="Times New Roman" pitchFamily="18" charset="0"/>
                        </a:rPr>
                        <a:t>(atomic percents)</a:t>
                      </a:r>
                      <a:endParaRPr kumimoji="0" lang="ru-RU" sz="2000" b="0" i="1" u="none" strike="noStrike" cap="none" normalizeH="0" baseline="0" dirty="0" smtClean="0">
                        <a:ln>
                          <a:noFill/>
                        </a:ln>
                        <a:solidFill>
                          <a:srgbClr val="990000"/>
                        </a:solidFill>
                        <a:effectLst/>
                        <a:latin typeface="Times New Roman" pitchFamily="18" charset="0"/>
                      </a:endParaRP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99.810</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0.170</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&lt; 0.005</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&lt; 0.005</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&lt; 0.005</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1" u="none" strike="noStrike" cap="none" normalizeH="0" baseline="0" dirty="0" smtClean="0">
                          <a:ln>
                            <a:noFill/>
                          </a:ln>
                          <a:solidFill>
                            <a:srgbClr val="990000"/>
                          </a:solidFill>
                          <a:effectLst/>
                          <a:latin typeface="Times New Roman" pitchFamily="18" charset="0"/>
                        </a:rPr>
                        <a:t>&lt; 0.005</a:t>
                      </a:r>
                      <a:endParaRPr kumimoji="0" lang="ru-RU" sz="1800" b="0" i="1" u="none" strike="noStrike" cap="none" normalizeH="0" baseline="0" dirty="0" smtClean="0">
                        <a:ln>
                          <a:noFill/>
                        </a:ln>
                        <a:solidFill>
                          <a:srgbClr val="990000"/>
                        </a:solidFill>
                        <a:effectLst/>
                        <a:latin typeface="Times New Roman" pitchFamily="18" charset="0"/>
                      </a:endParaRP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684" name="Text Box 124"/>
          <p:cNvSpPr txBox="1">
            <a:spLocks noChangeArrowheads="1"/>
          </p:cNvSpPr>
          <p:nvPr/>
        </p:nvSpPr>
        <p:spPr bwMode="auto">
          <a:xfrm>
            <a:off x="684213" y="188913"/>
            <a:ext cx="5407025" cy="892175"/>
          </a:xfrm>
          <a:prstGeom prst="rect">
            <a:avLst/>
          </a:prstGeom>
          <a:noFill/>
          <a:ln w="9525">
            <a:noFill/>
            <a:miter lim="800000"/>
            <a:headEnd/>
            <a:tailEnd/>
          </a:ln>
          <a:effectLst/>
        </p:spPr>
        <p:txBody>
          <a:bodyPr>
            <a:spAutoFit/>
          </a:bodyPr>
          <a:lstStyle/>
          <a:p>
            <a:pPr>
              <a:defRPr/>
            </a:pPr>
            <a:r>
              <a:rPr lang="en-US" sz="3200" baseline="30000" dirty="0">
                <a:latin typeface="Times New Roman" pitchFamily="18" charset="0"/>
              </a:rPr>
              <a:t>                         </a:t>
            </a:r>
            <a:r>
              <a:rPr lang="en-US" sz="3600" baseline="30000" dirty="0">
                <a:solidFill>
                  <a:schemeClr val="tx2"/>
                </a:solidFill>
                <a:latin typeface="Times New Roman" pitchFamily="18" charset="0"/>
              </a:rPr>
              <a:t>             </a:t>
            </a:r>
            <a:r>
              <a:rPr lang="en-US" sz="2400" b="1" i="1" baseline="30000" dirty="0">
                <a:solidFill>
                  <a:schemeClr val="tx2"/>
                </a:solidFill>
                <a:effectLst>
                  <a:outerShdw blurRad="38100" dist="38100" dir="2700000" algn="tl">
                    <a:srgbClr val="000000">
                      <a:alpha val="43137"/>
                    </a:srgbClr>
                  </a:outerShdw>
                </a:effectLst>
                <a:latin typeface="Bookman Old Style" pitchFamily="18" charset="0"/>
              </a:rPr>
              <a:t>78</a:t>
            </a:r>
            <a:r>
              <a:rPr lang="en-US" sz="2400" b="1" i="1" dirty="0">
                <a:solidFill>
                  <a:schemeClr val="tx2"/>
                </a:solidFill>
                <a:effectLst>
                  <a:outerShdw blurRad="38100" dist="38100" dir="2700000" algn="tl">
                    <a:srgbClr val="000000">
                      <a:alpha val="43137"/>
                    </a:srgbClr>
                  </a:outerShdw>
                </a:effectLst>
                <a:latin typeface="Bookman Old Style" pitchFamily="18" charset="0"/>
              </a:rPr>
              <a:t>Kr – sample</a:t>
            </a:r>
          </a:p>
          <a:p>
            <a:pPr>
              <a:defRPr/>
            </a:pPr>
            <a:endParaRPr lang="en-US" sz="800" dirty="0">
              <a:solidFill>
                <a:schemeClr val="tx2"/>
              </a:solidFill>
              <a:latin typeface="Times New Roman" pitchFamily="18" charset="0"/>
            </a:endParaRPr>
          </a:p>
          <a:p>
            <a:pPr>
              <a:defRPr/>
            </a:pPr>
            <a:r>
              <a:rPr lang="en-US" sz="2000" i="1" dirty="0">
                <a:solidFill>
                  <a:srgbClr val="0000CC"/>
                </a:solidFill>
                <a:effectLst>
                  <a:outerShdw blurRad="38100" dist="38100" dir="2700000" algn="tl">
                    <a:srgbClr val="000000">
                      <a:alpha val="43137"/>
                    </a:srgbClr>
                  </a:outerShdw>
                </a:effectLst>
                <a:latin typeface="Times New Roman" pitchFamily="18" charset="0"/>
              </a:rPr>
              <a:t>1. Old </a:t>
            </a:r>
            <a:r>
              <a:rPr lang="en-US" sz="2000" i="1" baseline="30000" dirty="0">
                <a:solidFill>
                  <a:srgbClr val="0000CC"/>
                </a:solidFill>
                <a:effectLst>
                  <a:outerShdw blurRad="38100" dist="38100" dir="2700000" algn="tl">
                    <a:srgbClr val="000000">
                      <a:alpha val="43137"/>
                    </a:srgbClr>
                  </a:outerShdw>
                </a:effectLst>
                <a:latin typeface="Times New Roman" pitchFamily="18" charset="0"/>
              </a:rPr>
              <a:t>78</a:t>
            </a:r>
            <a:r>
              <a:rPr lang="en-US" sz="2000" i="1" dirty="0">
                <a:solidFill>
                  <a:srgbClr val="0000CC"/>
                </a:solidFill>
                <a:effectLst>
                  <a:outerShdw blurRad="38100" dist="38100" dir="2700000" algn="tl">
                    <a:srgbClr val="000000">
                      <a:alpha val="43137"/>
                    </a:srgbClr>
                  </a:outerShdw>
                </a:effectLst>
                <a:latin typeface="Times New Roman" pitchFamily="18" charset="0"/>
              </a:rPr>
              <a:t>Kr – sample, (48.64 l)</a:t>
            </a:r>
            <a:endParaRPr lang="ru-RU" sz="2000" i="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4686" name="Text Box 126"/>
          <p:cNvSpPr txBox="1">
            <a:spLocks noChangeArrowheads="1"/>
          </p:cNvSpPr>
          <p:nvPr/>
        </p:nvSpPr>
        <p:spPr bwMode="auto">
          <a:xfrm>
            <a:off x="539750" y="3429000"/>
            <a:ext cx="3984625" cy="400050"/>
          </a:xfrm>
          <a:prstGeom prst="rect">
            <a:avLst/>
          </a:prstGeom>
          <a:noFill/>
          <a:ln w="9525">
            <a:noFill/>
            <a:miter lim="800000"/>
            <a:headEnd/>
            <a:tailEnd/>
          </a:ln>
          <a:effectLst/>
        </p:spPr>
        <p:txBody>
          <a:bodyPr wrap="none">
            <a:spAutoFit/>
          </a:bodyPr>
          <a:lstStyle/>
          <a:p>
            <a:pPr>
              <a:defRPr/>
            </a:pPr>
            <a:r>
              <a:rPr lang="en-US" sz="2000" i="1" dirty="0">
                <a:solidFill>
                  <a:srgbClr val="990000"/>
                </a:solidFill>
                <a:effectLst>
                  <a:outerShdw blurRad="38100" dist="38100" dir="2700000" algn="tl">
                    <a:srgbClr val="000000">
                      <a:alpha val="43137"/>
                    </a:srgbClr>
                  </a:outerShdw>
                </a:effectLst>
                <a:latin typeface="Bookman Old Style" pitchFamily="18" charset="0"/>
              </a:rPr>
              <a:t>2. New </a:t>
            </a:r>
            <a:r>
              <a:rPr lang="en-US" sz="2000" i="1" baseline="30000" dirty="0">
                <a:solidFill>
                  <a:srgbClr val="990000"/>
                </a:solidFill>
                <a:effectLst>
                  <a:outerShdw blurRad="38100" dist="38100" dir="2700000" algn="tl">
                    <a:srgbClr val="000000">
                      <a:alpha val="43137"/>
                    </a:srgbClr>
                  </a:outerShdw>
                </a:effectLst>
                <a:latin typeface="Bookman Old Style" pitchFamily="18" charset="0"/>
              </a:rPr>
              <a:t>78</a:t>
            </a:r>
            <a:r>
              <a:rPr lang="en-US" sz="2000" i="1" dirty="0">
                <a:solidFill>
                  <a:srgbClr val="990000"/>
                </a:solidFill>
                <a:effectLst>
                  <a:outerShdw blurRad="38100" dist="38100" dir="2700000" algn="tl">
                    <a:srgbClr val="000000">
                      <a:alpha val="43137"/>
                    </a:srgbClr>
                  </a:outerShdw>
                </a:effectLst>
                <a:latin typeface="Bookman Old Style" pitchFamily="18" charset="0"/>
              </a:rPr>
              <a:t>Kr – sample, (47.65 l)</a:t>
            </a:r>
            <a:endParaRPr lang="ru-RU" sz="2000" i="1" dirty="0">
              <a:solidFill>
                <a:srgbClr val="990000"/>
              </a:solidFill>
              <a:effectLst>
                <a:outerShdw blurRad="38100" dist="38100" dir="2700000" algn="tl">
                  <a:srgbClr val="000000">
                    <a:alpha val="43137"/>
                  </a:srgbClr>
                </a:outerShdw>
              </a:effectLst>
              <a:latin typeface="Bookman Old Style" pitchFamily="18" charset="0"/>
            </a:endParaRPr>
          </a:p>
        </p:txBody>
      </p:sp>
      <p:sp>
        <p:nvSpPr>
          <p:cNvPr id="194688" name="Text Box 128"/>
          <p:cNvSpPr txBox="1">
            <a:spLocks noChangeArrowheads="1"/>
          </p:cNvSpPr>
          <p:nvPr/>
        </p:nvSpPr>
        <p:spPr bwMode="auto">
          <a:xfrm>
            <a:off x="755650" y="5159375"/>
            <a:ext cx="7920038" cy="915988"/>
          </a:xfrm>
          <a:prstGeom prst="rect">
            <a:avLst/>
          </a:prstGeom>
          <a:noFill/>
          <a:ln w="9525">
            <a:noFill/>
            <a:miter lim="800000"/>
            <a:headEnd/>
            <a:tailEnd/>
          </a:ln>
          <a:effectLst/>
        </p:spPr>
        <p:txBody>
          <a:bodyPr>
            <a:spAutoFit/>
          </a:bodyPr>
          <a:lstStyle/>
          <a:p>
            <a:pPr>
              <a:defRPr/>
            </a:pPr>
            <a:r>
              <a:rPr lang="en-US" i="1" baseline="30000"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85 </a:t>
            </a:r>
            <a:r>
              <a:rPr lang="en-US" i="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Kr – activity  </a:t>
            </a:r>
            <a:r>
              <a:rPr lang="en-US" i="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a:t>
            </a:r>
            <a:r>
              <a:rPr lang="en-US" i="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1.8· 10</a:t>
            </a:r>
            <a:r>
              <a:rPr lang="en-US" i="1" baseline="30000"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-3 </a:t>
            </a:r>
            <a:r>
              <a:rPr lang="en-US" i="1" dirty="0" err="1">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Bk</a:t>
            </a:r>
            <a:r>
              <a:rPr lang="en-US" i="1" dirty="0">
                <a:effectLst>
                  <a:outerShdw blurRad="38100" dist="38100" dir="2700000" algn="tl">
                    <a:srgbClr val="000000">
                      <a:alpha val="43137"/>
                    </a:srgbClr>
                  </a:outerShdw>
                </a:effectLst>
                <a:latin typeface="Times New Roman" pitchFamily="18" charset="0"/>
                <a:cs typeface="Times New Roman" pitchFamily="18" charset="0"/>
              </a:rPr>
              <a:t>/</a:t>
            </a:r>
            <a:r>
              <a:rPr lang="en-US" i="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l</a:t>
            </a:r>
            <a:r>
              <a:rPr lang="ru-RU" i="1" dirty="0">
                <a:effectLst>
                  <a:outerShdw blurRad="38100" dist="38100" dir="2700000" algn="tl">
                    <a:srgbClr val="000000">
                      <a:alpha val="43137"/>
                    </a:srgbClr>
                  </a:outerShdw>
                </a:effectLst>
                <a:latin typeface="Times New Roman" pitchFamily="18" charset="0"/>
                <a:cs typeface="Times New Roman" pitchFamily="18" charset="0"/>
              </a:rPr>
              <a:t>                                                      </a:t>
            </a:r>
          </a:p>
          <a:p>
            <a:pPr>
              <a:defRPr/>
            </a:pPr>
            <a:r>
              <a:rPr lang="en-US" i="1" dirty="0">
                <a:solidFill>
                  <a:srgbClr val="000066"/>
                </a:solidFill>
              </a:rPr>
              <a:t>Preliminary  measurements:   Bkg. (20</a:t>
            </a:r>
            <a:r>
              <a:rPr lang="en-US" i="1" dirty="0">
                <a:solidFill>
                  <a:srgbClr val="000066"/>
                </a:solidFill>
                <a:sym typeface="Symbol" pitchFamily="18" charset="2"/>
              </a:rPr>
              <a:t>100 </a:t>
            </a:r>
            <a:r>
              <a:rPr lang="en-US" i="1" dirty="0" err="1">
                <a:solidFill>
                  <a:srgbClr val="000066"/>
                </a:solidFill>
                <a:sym typeface="Symbol" pitchFamily="18" charset="2"/>
              </a:rPr>
              <a:t>keV</a:t>
            </a:r>
            <a:r>
              <a:rPr lang="en-US" i="1" dirty="0">
                <a:solidFill>
                  <a:srgbClr val="000066"/>
                </a:solidFill>
                <a:sym typeface="Symbol" pitchFamily="18" charset="2"/>
              </a:rPr>
              <a:t>) = 67 h</a:t>
            </a:r>
            <a:r>
              <a:rPr lang="en-US" i="1" baseline="30000" dirty="0">
                <a:solidFill>
                  <a:srgbClr val="000066"/>
                </a:solidFill>
                <a:sym typeface="Symbol" pitchFamily="18" charset="2"/>
              </a:rPr>
              <a:t>-1</a:t>
            </a:r>
          </a:p>
          <a:p>
            <a:pPr>
              <a:defRPr/>
            </a:pPr>
            <a:r>
              <a:rPr lang="en-US" i="1" baseline="30000" dirty="0">
                <a:solidFill>
                  <a:srgbClr val="000066"/>
                </a:solidFill>
                <a:sym typeface="Symbol" pitchFamily="18" charset="2"/>
              </a:rPr>
              <a:t>                                                                                                                               </a:t>
            </a:r>
            <a:r>
              <a:rPr lang="en-US" i="1" dirty="0">
                <a:solidFill>
                  <a:srgbClr val="000066"/>
                </a:solidFill>
                <a:sym typeface="Symbol" pitchFamily="18" charset="2"/>
              </a:rPr>
              <a:t>(V=9.16 l, p=4.55 at)</a:t>
            </a:r>
          </a:p>
        </p:txBody>
      </p:sp>
      <p:sp>
        <p:nvSpPr>
          <p:cNvPr id="8250" name="Text Box 129"/>
          <p:cNvSpPr txBox="1">
            <a:spLocks noChangeArrowheads="1"/>
          </p:cNvSpPr>
          <p:nvPr/>
        </p:nvSpPr>
        <p:spPr bwMode="auto">
          <a:xfrm>
            <a:off x="539750" y="5734050"/>
            <a:ext cx="2962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solidFill>
                  <a:srgbClr val="CC3300"/>
                </a:solidFill>
                <a:latin typeface="Times New Roman" pitchFamily="18" charset="0"/>
              </a:rPr>
              <a:t>  </a:t>
            </a:r>
            <a:r>
              <a:rPr lang="en-US" sz="2000" i="1">
                <a:solidFill>
                  <a:srgbClr val="0000CC"/>
                </a:solidFill>
                <a:latin typeface="Times New Roman" pitchFamily="18" charset="0"/>
              </a:rPr>
              <a:t>Bkg. = Bkg.</a:t>
            </a:r>
            <a:r>
              <a:rPr lang="en-US" sz="2000" i="1" baseline="-25000">
                <a:solidFill>
                  <a:srgbClr val="0000CC"/>
                </a:solidFill>
                <a:latin typeface="Times New Roman" pitchFamily="18" charset="0"/>
              </a:rPr>
              <a:t>own</a:t>
            </a:r>
            <a:r>
              <a:rPr lang="ru-RU" sz="2000" i="1">
                <a:solidFill>
                  <a:srgbClr val="0000CC"/>
                </a:solidFill>
                <a:latin typeface="Times New Roman" pitchFamily="18" charset="0"/>
              </a:rPr>
              <a:t> + </a:t>
            </a:r>
            <a:r>
              <a:rPr lang="en-US" sz="2000" i="1">
                <a:solidFill>
                  <a:srgbClr val="0000CC"/>
                </a:solidFill>
                <a:latin typeface="Times New Roman" pitchFamily="18" charset="0"/>
              </a:rPr>
              <a:t>Bkg.</a:t>
            </a:r>
            <a:r>
              <a:rPr lang="en-US" sz="2000" baseline="-25000">
                <a:solidFill>
                  <a:srgbClr val="0000CC"/>
                </a:solidFill>
                <a:latin typeface="Times New Roman" pitchFamily="18" charset="0"/>
              </a:rPr>
              <a:t>K</a:t>
            </a:r>
            <a:r>
              <a:rPr lang="en-US" sz="2000" i="1" baseline="-25000">
                <a:solidFill>
                  <a:srgbClr val="0000CC"/>
                </a:solidFill>
                <a:latin typeface="Times New Roman" pitchFamily="18" charset="0"/>
              </a:rPr>
              <a:t>r</a:t>
            </a:r>
            <a:r>
              <a:rPr lang="en-US" sz="2000" baseline="-25000">
                <a:solidFill>
                  <a:srgbClr val="0000CC"/>
                </a:solidFill>
                <a:latin typeface="Times New Roman" pitchFamily="18" charset="0"/>
              </a:rPr>
              <a:t>-85</a:t>
            </a:r>
            <a:endParaRPr lang="ru-RU" sz="2000" baseline="-25000">
              <a:solidFill>
                <a:srgbClr val="0000CC"/>
              </a:solidFill>
              <a:latin typeface="Times New Roman" pitchFamily="18" charset="0"/>
            </a:endParaRPr>
          </a:p>
          <a:p>
            <a:pPr algn="ctr" eaLnBrk="1" hangingPunct="1"/>
            <a:r>
              <a:rPr lang="en-US" sz="2000">
                <a:solidFill>
                  <a:srgbClr val="FF3300"/>
                </a:solidFill>
                <a:latin typeface="Times New Roman" pitchFamily="18" charset="0"/>
              </a:rPr>
              <a:t>| </a:t>
            </a:r>
            <a:r>
              <a:rPr lang="en-US" sz="2000">
                <a:solidFill>
                  <a:srgbClr val="FF3300"/>
                </a:solidFill>
                <a:latin typeface="Times New Roman" pitchFamily="18" charset="0"/>
                <a:sym typeface="Symbol" pitchFamily="18" charset="2"/>
              </a:rPr>
              <a:t></a:t>
            </a:r>
            <a:r>
              <a:rPr lang="en-US" sz="2000">
                <a:solidFill>
                  <a:srgbClr val="FF3300"/>
                </a:solidFill>
                <a:latin typeface="Times New Roman" pitchFamily="18" charset="0"/>
              </a:rPr>
              <a:t>   ?</a:t>
            </a:r>
            <a:r>
              <a:rPr lang="en-US" sz="2000">
                <a:solidFill>
                  <a:srgbClr val="0000CC"/>
                </a:solidFill>
                <a:latin typeface="Times New Roman" pitchFamily="18" charset="0"/>
              </a:rPr>
              <a:t>    </a:t>
            </a:r>
            <a:endParaRPr lang="ru-RU" sz="2000">
              <a:solidFill>
                <a:srgbClr val="0000CC"/>
              </a:solidFill>
              <a:latin typeface="Times New Roman" pitchFamily="18" charset="0"/>
            </a:endParaRPr>
          </a:p>
        </p:txBody>
      </p:sp>
      <p:sp>
        <p:nvSpPr>
          <p:cNvPr id="194690" name="Rectangle 130"/>
          <p:cNvSpPr>
            <a:spLocks noChangeArrowheads="1"/>
          </p:cNvSpPr>
          <p:nvPr/>
        </p:nvSpPr>
        <p:spPr bwMode="auto">
          <a:xfrm>
            <a:off x="539750" y="2420938"/>
            <a:ext cx="8208963" cy="946150"/>
          </a:xfrm>
          <a:prstGeom prst="rect">
            <a:avLst/>
          </a:prstGeom>
          <a:noFill/>
          <a:ln w="9525">
            <a:noFill/>
            <a:miter lim="800000"/>
            <a:headEnd/>
            <a:tailEnd/>
          </a:ln>
          <a:effectLst/>
        </p:spPr>
        <p:txBody>
          <a:bodyPr>
            <a:spAutoFit/>
          </a:bodyPr>
          <a:lstStyle/>
          <a:p>
            <a:pPr>
              <a:defRPr/>
            </a:pPr>
            <a:r>
              <a:rPr lang="en-US" sz="2000" i="1" baseline="30000" dirty="0">
                <a:solidFill>
                  <a:srgbClr val="FF00FF"/>
                </a:solidFill>
                <a:effectLst>
                  <a:outerShdw blurRad="38100" dist="38100" dir="2700000" algn="tl">
                    <a:srgbClr val="000000">
                      <a:alpha val="43137"/>
                    </a:srgbClr>
                  </a:outerShdw>
                </a:effectLst>
                <a:latin typeface="Times New Roman" pitchFamily="18" charset="0"/>
              </a:rPr>
              <a:t>85</a:t>
            </a:r>
            <a:r>
              <a:rPr lang="en-US" sz="2000" i="1" dirty="0">
                <a:solidFill>
                  <a:srgbClr val="FF00FF"/>
                </a:solidFill>
                <a:effectLst>
                  <a:outerShdw blurRad="38100" dist="38100" dir="2700000" algn="tl">
                    <a:srgbClr val="000000">
                      <a:alpha val="43137"/>
                    </a:srgbClr>
                  </a:outerShdw>
                </a:effectLst>
                <a:latin typeface="Times New Roman" pitchFamily="18" charset="0"/>
              </a:rPr>
              <a:t>Kr – activity  </a:t>
            </a:r>
            <a:r>
              <a:rPr lang="en-US" sz="2000" i="1" dirty="0">
                <a:solidFill>
                  <a:srgbClr val="FF00FF"/>
                </a:solidFill>
                <a:effectLst>
                  <a:outerShdw blurRad="38100" dist="38100" dir="2700000" algn="tl">
                    <a:srgbClr val="000000">
                      <a:alpha val="43137"/>
                    </a:srgbClr>
                  </a:outerShdw>
                </a:effectLst>
                <a:latin typeface="Times New Roman" pitchFamily="18" charset="0"/>
                <a:sym typeface="Symbol" pitchFamily="18" charset="2"/>
              </a:rPr>
              <a:t>0.</a:t>
            </a:r>
            <a:r>
              <a:rPr lang="en-US" sz="2000" i="1" dirty="0">
                <a:solidFill>
                  <a:srgbClr val="FF00FF"/>
                </a:solidFill>
                <a:effectLst>
                  <a:outerShdw blurRad="38100" dist="38100" dir="2700000" algn="tl">
                    <a:srgbClr val="000000">
                      <a:alpha val="43137"/>
                    </a:srgbClr>
                  </a:outerShdw>
                </a:effectLst>
                <a:latin typeface="Times New Roman" pitchFamily="18" charset="0"/>
              </a:rPr>
              <a:t>1Bk</a:t>
            </a:r>
            <a:r>
              <a:rPr lang="en-US" sz="2000" i="1" dirty="0">
                <a:effectLst>
                  <a:outerShdw blurRad="38100" dist="38100" dir="2700000" algn="tl">
                    <a:srgbClr val="000000">
                      <a:alpha val="43137"/>
                    </a:srgbClr>
                  </a:outerShdw>
                </a:effectLst>
                <a:latin typeface="Times New Roman" pitchFamily="18" charset="0"/>
              </a:rPr>
              <a:t>/</a:t>
            </a:r>
            <a:r>
              <a:rPr lang="en-US" sz="2000" i="1" dirty="0">
                <a:solidFill>
                  <a:srgbClr val="FF00FF"/>
                </a:solidFill>
                <a:effectLst>
                  <a:outerShdw blurRad="38100" dist="38100" dir="2700000" algn="tl">
                    <a:srgbClr val="000000">
                      <a:alpha val="43137"/>
                    </a:srgbClr>
                  </a:outerShdw>
                </a:effectLst>
                <a:latin typeface="Times New Roman" pitchFamily="18" charset="0"/>
              </a:rPr>
              <a:t>l</a:t>
            </a:r>
            <a:r>
              <a:rPr lang="ru-RU" i="1" dirty="0">
                <a:effectLst>
                  <a:outerShdw blurRad="38100" dist="38100" dir="2700000" algn="tl">
                    <a:srgbClr val="000000">
                      <a:alpha val="43137"/>
                    </a:srgbClr>
                  </a:outerShdw>
                </a:effectLst>
              </a:rPr>
              <a:t>                                                      </a:t>
            </a:r>
          </a:p>
          <a:p>
            <a:pPr>
              <a:defRPr/>
            </a:pPr>
            <a:r>
              <a:rPr lang="en-US" i="1" dirty="0">
                <a:solidFill>
                  <a:srgbClr val="000066"/>
                </a:solidFill>
                <a:effectLst>
                  <a:outerShdw blurRad="38100" dist="38100" dir="2700000" algn="tl">
                    <a:srgbClr val="000000">
                      <a:alpha val="43137"/>
                    </a:srgbClr>
                  </a:outerShdw>
                </a:effectLst>
              </a:rPr>
              <a:t>Preliminary  measurements:   Bkg. (20</a:t>
            </a:r>
            <a:r>
              <a:rPr lang="en-US" i="1" dirty="0">
                <a:solidFill>
                  <a:srgbClr val="000066"/>
                </a:solidFill>
                <a:effectLst>
                  <a:outerShdw blurRad="38100" dist="38100" dir="2700000" algn="tl">
                    <a:srgbClr val="000000">
                      <a:alpha val="43137"/>
                    </a:srgbClr>
                  </a:outerShdw>
                </a:effectLst>
                <a:sym typeface="Symbol" pitchFamily="18" charset="2"/>
              </a:rPr>
              <a:t>100 </a:t>
            </a:r>
            <a:r>
              <a:rPr lang="en-US" i="1" dirty="0" err="1">
                <a:solidFill>
                  <a:srgbClr val="000066"/>
                </a:solidFill>
                <a:effectLst>
                  <a:outerShdw blurRad="38100" dist="38100" dir="2700000" algn="tl">
                    <a:srgbClr val="000000">
                      <a:alpha val="43137"/>
                    </a:srgbClr>
                  </a:outerShdw>
                </a:effectLst>
                <a:sym typeface="Symbol" pitchFamily="18" charset="2"/>
              </a:rPr>
              <a:t>keV</a:t>
            </a:r>
            <a:r>
              <a:rPr lang="en-US" i="1" dirty="0">
                <a:solidFill>
                  <a:srgbClr val="000066"/>
                </a:solidFill>
                <a:effectLst>
                  <a:outerShdw blurRad="38100" dist="38100" dir="2700000" algn="tl">
                    <a:srgbClr val="000000">
                      <a:alpha val="43137"/>
                    </a:srgbClr>
                  </a:outerShdw>
                </a:effectLst>
                <a:sym typeface="Symbol" pitchFamily="18" charset="2"/>
              </a:rPr>
              <a:t>) = 3700 h-1</a:t>
            </a:r>
          </a:p>
          <a:p>
            <a:pPr>
              <a:defRPr/>
            </a:pPr>
            <a:r>
              <a:rPr lang="en-US" i="1" dirty="0">
                <a:solidFill>
                  <a:srgbClr val="000066"/>
                </a:solidFill>
                <a:effectLst>
                  <a:outerShdw blurRad="38100" dist="38100" dir="2700000" algn="tl">
                    <a:srgbClr val="000000">
                      <a:alpha val="43137"/>
                    </a:srgbClr>
                  </a:outerShdw>
                </a:effectLst>
                <a:sym typeface="Symbol" pitchFamily="18" charset="2"/>
              </a:rPr>
              <a:t>                                                                                     (V=9.16 l, p=4.55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8229600" cy="490537"/>
          </a:xfrm>
        </p:spPr>
        <p:txBody>
          <a:bodyPr/>
          <a:lstStyle/>
          <a:p>
            <a:pPr>
              <a:defRPr/>
            </a:pPr>
            <a:r>
              <a:rPr lang="en-US" sz="2400" b="1" i="1" dirty="0" smtClean="0">
                <a:effectLst>
                  <a:outerShdw blurRad="38100" dist="38100" dir="2700000" algn="tl">
                    <a:srgbClr val="000000">
                      <a:alpha val="43137"/>
                    </a:srgbClr>
                  </a:outerShdw>
                </a:effectLst>
                <a:latin typeface="Bookman Old Style" pitchFamily="18" charset="0"/>
              </a:rPr>
              <a:t>Electric scheme of  the setup</a:t>
            </a:r>
            <a:endParaRPr lang="ru-RU" sz="2400" b="1" i="1" dirty="0" smtClean="0">
              <a:effectLst>
                <a:outerShdw blurRad="38100" dist="38100" dir="2700000" algn="tl">
                  <a:srgbClr val="000000">
                    <a:alpha val="43137"/>
                  </a:srgbClr>
                </a:outerShdw>
              </a:effectLst>
              <a:latin typeface="Bookman Old Style" pitchFamily="18" charset="0"/>
            </a:endParaRPr>
          </a:p>
        </p:txBody>
      </p:sp>
      <p:sp>
        <p:nvSpPr>
          <p:cNvPr id="9219" name="Прямоугольник 5"/>
          <p:cNvSpPr>
            <a:spLocks noChangeArrowheads="1"/>
          </p:cNvSpPr>
          <p:nvPr/>
        </p:nvSpPr>
        <p:spPr bwMode="auto">
          <a:xfrm>
            <a:off x="1643063" y="5143500"/>
            <a:ext cx="602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a:latin typeface="Bookman Old Style" pitchFamily="18" charset="0"/>
              </a:rPr>
              <a:t>PA –  preamplifiers</a:t>
            </a:r>
            <a:r>
              <a:rPr lang="ru-RU" b="1" i="1">
                <a:latin typeface="Bookman Old Style" pitchFamily="18" charset="0"/>
              </a:rPr>
              <a:t>, </a:t>
            </a:r>
            <a:r>
              <a:rPr lang="en-US" b="1" i="1">
                <a:latin typeface="Bookman Old Style" pitchFamily="18" charset="0"/>
              </a:rPr>
              <a:t>A</a:t>
            </a:r>
            <a:r>
              <a:rPr lang="en-US" i="1">
                <a:latin typeface="Bookman Old Style" pitchFamily="18" charset="0"/>
              </a:rPr>
              <a:t> </a:t>
            </a:r>
            <a:r>
              <a:rPr lang="en-US" b="1" i="1">
                <a:latin typeface="Bookman Old Style" pitchFamily="18" charset="0"/>
              </a:rPr>
              <a:t>–</a:t>
            </a:r>
            <a:r>
              <a:rPr lang="en-US" i="1">
                <a:latin typeface="Bookman Old Style" pitchFamily="18" charset="0"/>
              </a:rPr>
              <a:t> </a:t>
            </a:r>
            <a:r>
              <a:rPr lang="en-US" b="1" i="1">
                <a:latin typeface="Bookman Old Style" pitchFamily="18" charset="0"/>
              </a:rPr>
              <a:t>amplifiers</a:t>
            </a:r>
            <a:r>
              <a:rPr lang="ru-RU" b="1" i="1">
                <a:latin typeface="Bookman Old Style" pitchFamily="18" charset="0"/>
              </a:rPr>
              <a:t>, </a:t>
            </a:r>
            <a:r>
              <a:rPr lang="en-US" b="1" i="1">
                <a:latin typeface="Bookman Old Style" pitchFamily="18" charset="0"/>
              </a:rPr>
              <a:t>DO</a:t>
            </a:r>
            <a:r>
              <a:rPr lang="en-US" i="1">
                <a:latin typeface="Bookman Old Style" pitchFamily="18" charset="0"/>
              </a:rPr>
              <a:t> </a:t>
            </a:r>
            <a:r>
              <a:rPr lang="en-US" b="1" i="1">
                <a:latin typeface="Bookman Old Style" pitchFamily="18" charset="0"/>
              </a:rPr>
              <a:t>– digital oscilloscope</a:t>
            </a:r>
            <a:r>
              <a:rPr lang="ru-RU" b="1" i="1">
                <a:latin typeface="Bookman Old Style" pitchFamily="18" charset="0"/>
              </a:rPr>
              <a:t>.</a:t>
            </a:r>
          </a:p>
        </p:txBody>
      </p:sp>
      <p:pic>
        <p:nvPicPr>
          <p:cNvPr id="92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52550"/>
            <a:ext cx="7772400" cy="3505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03866" y="-13394"/>
            <a:ext cx="8229600" cy="490066"/>
          </a:xfrm>
        </p:spPr>
        <p:txBody>
          <a:bodyPr/>
          <a:lstStyle/>
          <a:p>
            <a:pPr algn="ctr" eaLnBrk="1" hangingPunct="1">
              <a:defRPr/>
            </a:pPr>
            <a:r>
              <a:rPr lang="en-US" sz="2400" b="1" i="1" dirty="0" smtClean="0">
                <a:solidFill>
                  <a:schemeClr val="tx1"/>
                </a:solidFill>
                <a:effectLst>
                  <a:outerShdw blurRad="38100" dist="38100" dir="2700000" algn="tl">
                    <a:srgbClr val="C0C0C0"/>
                  </a:outerShdw>
                </a:effectLst>
                <a:latin typeface="Bookman Old Style" pitchFamily="18" charset="0"/>
                <a:cs typeface="Times New Roman" pitchFamily="18" charset="0"/>
              </a:rPr>
              <a:t>Three-point pulse </a:t>
            </a:r>
            <a:endParaRPr lang="ru-RU" sz="2400" b="1" i="1" spc="-150"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16389" name="TextBox 5"/>
          <p:cNvSpPr txBox="1">
            <a:spLocks noChangeArrowheads="1"/>
          </p:cNvSpPr>
          <p:nvPr/>
        </p:nvSpPr>
        <p:spPr bwMode="auto">
          <a:xfrm>
            <a:off x="2916238" y="3789363"/>
            <a:ext cx="2016125" cy="368300"/>
          </a:xfrm>
          <a:prstGeom prst="rect">
            <a:avLst/>
          </a:prstGeom>
          <a:noFill/>
          <a:ln w="9525">
            <a:noFill/>
            <a:miter lim="800000"/>
            <a:headEnd/>
            <a:tailEnd/>
          </a:ln>
        </p:spPr>
        <p:txBody>
          <a:bodyPr>
            <a:spAutoFit/>
          </a:bodyPr>
          <a:lstStyle/>
          <a:p>
            <a:r>
              <a:rPr lang="en-US" dirty="0"/>
              <a:t>   </a:t>
            </a:r>
            <a:endParaRPr lang="ru-RU" dirty="0">
              <a:solidFill>
                <a:srgbClr val="800000"/>
              </a:solidFill>
            </a:endParaRPr>
          </a:p>
        </p:txBody>
      </p:sp>
      <p:pic>
        <p:nvPicPr>
          <p:cNvPr id="16397" name="Picture 13"/>
          <p:cNvPicPr>
            <a:picLocks noChangeAspect="1" noChangeArrowheads="1"/>
          </p:cNvPicPr>
          <p:nvPr/>
        </p:nvPicPr>
        <p:blipFill>
          <a:blip r:embed="rId4" cstate="print"/>
          <a:srcRect/>
          <a:stretch>
            <a:fillRect/>
          </a:stretch>
        </p:blipFill>
        <p:spPr bwMode="auto">
          <a:xfrm>
            <a:off x="431513" y="836712"/>
            <a:ext cx="3783364" cy="281268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16398" name="Object 14"/>
          <p:cNvGraphicFramePr>
            <a:graphicFrameLocks noChangeAspect="1"/>
          </p:cNvGraphicFramePr>
          <p:nvPr>
            <p:extLst>
              <p:ext uri="{D42A27DB-BD31-4B8C-83A1-F6EECF244321}">
                <p14:modId xmlns:p14="http://schemas.microsoft.com/office/powerpoint/2010/main" val="4207646874"/>
              </p:ext>
            </p:extLst>
          </p:nvPr>
        </p:nvGraphicFramePr>
        <p:xfrm>
          <a:off x="4427984" y="1019554"/>
          <a:ext cx="1368152" cy="1108203"/>
        </p:xfrm>
        <a:graphic>
          <a:graphicData uri="http://schemas.openxmlformats.org/presentationml/2006/ole">
            <mc:AlternateContent xmlns:mc="http://schemas.openxmlformats.org/markup-compatibility/2006">
              <mc:Choice xmlns:v="urn:schemas-microsoft-com:vml" Requires="v">
                <p:oleObj spid="_x0000_s43081" name="Equation" r:id="rId5" imgW="1270000" imgH="1028700" progId="Equation.DSMT4">
                  <p:embed/>
                </p:oleObj>
              </mc:Choice>
              <mc:Fallback>
                <p:oleObj name="Equation" r:id="rId5" imgW="1270000" imgH="1028700" progId="Equation.DSMT4">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019554"/>
                        <a:ext cx="1368152" cy="1108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7"/>
          <p:cNvPicPr>
            <a:picLocks noChangeAspect="1" noChangeArrowheads="1"/>
          </p:cNvPicPr>
          <p:nvPr/>
        </p:nvPicPr>
        <p:blipFill>
          <a:blip r:embed="rId7" cstate="print"/>
          <a:srcRect/>
          <a:stretch>
            <a:fillRect/>
          </a:stretch>
        </p:blipFill>
        <p:spPr bwMode="auto">
          <a:xfrm>
            <a:off x="4427983" y="2313434"/>
            <a:ext cx="1800201" cy="267500"/>
          </a:xfrm>
          <a:prstGeom prst="rect">
            <a:avLst/>
          </a:prstGeom>
          <a:noFill/>
          <a:ln w="9525">
            <a:noFill/>
            <a:miter lim="800000"/>
            <a:headEnd/>
            <a:tailEnd/>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pic>
      <p:pic>
        <p:nvPicPr>
          <p:cNvPr id="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983" y="3284984"/>
            <a:ext cx="4358829" cy="299978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96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10326</TotalTime>
  <Words>4473</Words>
  <Application>Microsoft Office PowerPoint</Application>
  <PresentationFormat>Экран (4:3)</PresentationFormat>
  <Paragraphs>234</Paragraphs>
  <Slides>20</Slides>
  <Notes>14</Notes>
  <HiddenSlides>2</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20</vt:i4>
      </vt:variant>
    </vt:vector>
  </HeadingPairs>
  <TitlesOfParts>
    <vt:vector size="23" baseType="lpstr">
      <vt:lpstr>Оформление по умолчанию</vt:lpstr>
      <vt:lpstr>Equation</vt:lpstr>
      <vt:lpstr>CorelDRAW</vt:lpstr>
      <vt:lpstr>Презентация PowerPoint</vt:lpstr>
      <vt:lpstr>Презентация PowerPoint</vt:lpstr>
      <vt:lpstr> </vt:lpstr>
      <vt:lpstr>Презентация PowerPoint</vt:lpstr>
      <vt:lpstr>Schematic view of Proportional Counter</vt:lpstr>
      <vt:lpstr>Презентация PowerPoint</vt:lpstr>
      <vt:lpstr>Презентация PowerPoint</vt:lpstr>
      <vt:lpstr>Electric scheme of  the setup</vt:lpstr>
      <vt:lpstr>Three-point pulse </vt:lpstr>
      <vt:lpstr>Current pulse normalizing</vt:lpstr>
      <vt:lpstr>Examples of pulses (dark  lines) of two types of events: (a) for photoabsorption of an 88-keV photon with an escape of electrons only (a single-point event), (b) simultaneous escape of a 12.6-keV characteristic photon Kr and a photoelectron [88.0 keV-12.6 keV = 75.4 keV (a two-point event)]. The calculated, area-normalized current pulses of primary ionization electrons are shown with light lines in Figs. c and  d, while the respective voltage (charge) pulses obtained by integrating these current pulses are depicted with light lines in Figs.  a and b.</vt:lpstr>
      <vt:lpstr>Amplitude distributions of energy deposits of  individual components for two-point events from the source placed in the middle of the LPC length (109Cd).</vt:lpstr>
      <vt:lpstr>Amplitude spectra (1) of single-, (2) two-, and (3) three-point events that form the total analyzed pulse amplitude spectrum of the counter detecting both background and 81Kr decays</vt:lpstr>
      <vt:lpstr>Relative composition of three types of events in the full-energy peaks with energies of 13.5 keV (81Kr) and 88 keV (109Cd), obtained by estimation (column I); by simulation of processes in the LPC, ignoring the confluence of closely spaced point-like ionization regions (column IIa) and taking into account their confluence (column IIb); and by separation of the experimental spectrum into components after its wavelet purification of noise using hard threshold processing (column III)</vt:lpstr>
      <vt:lpstr>Comparison of  78Kr with natKr: </vt:lpstr>
      <vt:lpstr>The solid angle under which the interior surface of the counter from different points of an anode wire is visible and the density of distribution of the solid angle for the points uniformly distributed along the anode wire.</vt:lpstr>
      <vt:lpstr>Презентация PowerPoint</vt:lpstr>
      <vt:lpstr>Презентация PowerPoint</vt:lpstr>
      <vt:lpstr>The total spectra,  normalized for 1000 h,  obtained  for the background of LPC filled with krypton enriched in Kr-78  before redesign and after reconstruction</vt:lpstr>
      <vt:lpstr>Data Parameters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_</dc:creator>
  <cp:lastModifiedBy>kazalov</cp:lastModifiedBy>
  <cp:revision>441</cp:revision>
  <cp:lastPrinted>2011-05-25T16:14:04Z</cp:lastPrinted>
  <dcterms:created xsi:type="dcterms:W3CDTF">2005-06-08T12:27:41Z</dcterms:created>
  <dcterms:modified xsi:type="dcterms:W3CDTF">2011-10-28T10:23:26Z</dcterms:modified>
</cp:coreProperties>
</file>