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6838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601F-8083-4BF4-B3FF-714CD49D2E44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623AB-2C2F-44C6-9DAF-C5B3993A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5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своем докладе я хочу рассказать о гамма-спектрометрах которые мы используем для измерения содержания естественных радиоактивных изотопов в различных образцах исходных материалов.</a:t>
            </a:r>
            <a:endParaRPr lang="en-US" dirty="0" smtClean="0"/>
          </a:p>
          <a:p>
            <a:r>
              <a:rPr lang="en-US" dirty="0" smtClean="0"/>
              <a:t>In my report I want to talk about the gamma-spectrometer that </a:t>
            </a:r>
            <a:r>
              <a:rPr lang="en-US" smtClean="0"/>
              <a:t>we </a:t>
            </a:r>
            <a:r>
              <a:rPr lang="en-US" smtClean="0"/>
              <a:t>use </a:t>
            </a:r>
            <a:r>
              <a:rPr lang="en-US" dirty="0" smtClean="0"/>
              <a:t>to measure the content of natural radioactive isotopes in various samples of raw materials.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neutrinoless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shields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isotopes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0-4000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coincides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long-lived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radioactive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progeny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radioactive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(RA)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r.a.i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impurities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radioactive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222Rn, 226Ra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daughter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238U.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itself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222Rn → 218Po → 214Pb → 214Bi → 214Po → 210Pb → 210Bi → 210Po → 206Pb.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214Bi,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gamma-ray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uranium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2.45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MeV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air-ventilated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222Rn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40-200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Bq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/m3.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sealing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blowing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vapors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radioactive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isotopes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half-lives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finished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permanent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ionization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particles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neutrons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suppress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anticoincidence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setup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Accumulated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[1])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dielectrics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cables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substantially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spectrometers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compliance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99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активность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232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определяется в предположении равновесия в ряду из активности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208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делением на коэффициент ветвления.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30000" dirty="0" smtClean="0"/>
              <a:t>232</a:t>
            </a:r>
            <a:r>
              <a:rPr lang="en-US" dirty="0" smtClean="0"/>
              <a:t>Th activity is determined by the assumption of equilibrium in a rad-</a:t>
            </a:r>
            <a:r>
              <a:rPr lang="en-US" dirty="0" err="1" smtClean="0"/>
              <a:t>ty</a:t>
            </a:r>
            <a:r>
              <a:rPr lang="en-US" dirty="0" smtClean="0"/>
              <a:t> series</a:t>
            </a:r>
            <a:r>
              <a:rPr lang="en-US" baseline="0" dirty="0" smtClean="0"/>
              <a:t> (</a:t>
            </a:r>
            <a:r>
              <a:rPr lang="en-US" dirty="0" smtClean="0"/>
              <a:t>row) from the </a:t>
            </a:r>
            <a:r>
              <a:rPr lang="en-US" baseline="30000" dirty="0" smtClean="0"/>
              <a:t>208</a:t>
            </a:r>
            <a:r>
              <a:rPr lang="en-US" dirty="0" smtClean="0"/>
              <a:t>Tl activity dividing by branching factor</a:t>
            </a:r>
          </a:p>
          <a:p>
            <a:r>
              <a:rPr lang="en-US" baseline="30000" dirty="0" smtClean="0"/>
              <a:t>208</a:t>
            </a:r>
            <a:r>
              <a:rPr lang="en-US" dirty="0" smtClean="0"/>
              <a:t>Tl/0,362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2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</a:t>
            </a:r>
            <a:r>
              <a:rPr lang="ru-RU" baseline="0" dirty="0" smtClean="0"/>
              <a:t> </a:t>
            </a:r>
            <a:r>
              <a:rPr lang="en-US" baseline="0" dirty="0" smtClean="0"/>
              <a:t>this purpose, in our lab. we are used two </a:t>
            </a:r>
            <a:r>
              <a:rPr lang="en-US" baseline="0" dirty="0" err="1" smtClean="0"/>
              <a:t>instll</a:t>
            </a:r>
            <a:r>
              <a:rPr lang="en-US" baseline="0" dirty="0" smtClean="0"/>
              <a:t>. Base on </a:t>
            </a:r>
            <a:r>
              <a:rPr lang="en-US" baseline="0" dirty="0" err="1" smtClean="0"/>
              <a:t>Ge</a:t>
            </a:r>
            <a:r>
              <a:rPr lang="en-US" baseline="0" dirty="0" smtClean="0"/>
              <a:t> det. First one  (of them) is located at a depth of 4800 </a:t>
            </a:r>
            <a:r>
              <a:rPr lang="en-US" baseline="0" dirty="0" err="1" smtClean="0"/>
              <a:t>m.w.e</a:t>
            </a:r>
            <a:r>
              <a:rPr lang="en-US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en-US" dirty="0" smtClean="0"/>
              <a:t>Shows location of our laboratories</a:t>
            </a:r>
            <a:r>
              <a:rPr lang="en-US" baseline="0" dirty="0" smtClean="0"/>
              <a:t>? And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flux dependence on the distance from the entrance of the BNO’s tunnels. Location marked by red  circle.</a:t>
            </a:r>
          </a:p>
          <a:p>
            <a:r>
              <a:rPr lang="ru-RU" baseline="0" dirty="0" smtClean="0"/>
              <a:t>См. текст доклада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1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Thickness of the shield 50-80mm borated polyethylene, 1mm Cd, 150mm </a:t>
            </a:r>
            <a:r>
              <a:rPr lang="en-US" dirty="0" err="1" smtClean="0"/>
              <a:t>Pb</a:t>
            </a:r>
            <a:r>
              <a:rPr lang="en-US" dirty="0" smtClean="0"/>
              <a:t>, 180mm Cu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3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Sodium 22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9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we did not measure any samples for AMORE </a:t>
            </a:r>
            <a:r>
              <a:rPr lang="en-US" dirty="0" err="1" smtClean="0"/>
              <a:t>exp</a:t>
            </a:r>
            <a:r>
              <a:rPr lang="en-US" dirty="0" smtClean="0"/>
              <a:t>-t, in SNEG, I shows example</a:t>
            </a:r>
            <a:r>
              <a:rPr lang="en-US" baseline="0" dirty="0" smtClean="0"/>
              <a:t> of spectrum of </a:t>
            </a:r>
            <a:r>
              <a:rPr lang="en-US" dirty="0" smtClean="0"/>
              <a:t>Coal [</a:t>
            </a:r>
            <a:r>
              <a:rPr lang="en-US" dirty="0" err="1" smtClean="0"/>
              <a:t>keul</a:t>
            </a:r>
            <a:r>
              <a:rPr lang="en-US" dirty="0" smtClean="0"/>
              <a:t>],</a:t>
            </a:r>
            <a:r>
              <a:rPr lang="en-US" baseline="0" dirty="0" smtClean="0"/>
              <a:t> which was measured in SNEG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represent the possibilities of this gamma-ray spectrometer.</a:t>
            </a:r>
            <a:endParaRPr lang="en-US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5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 of wolfram sample obtained in </a:t>
            </a:r>
            <a:r>
              <a:rPr lang="en-US" dirty="0" smtClean="0"/>
              <a:t>SNEG</a:t>
            </a:r>
          </a:p>
          <a:p>
            <a:r>
              <a:rPr lang="en-US" dirty="0" smtClean="0"/>
              <a:t>this tungsten is used in one of our shield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5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Помещение Низкофоновой Камеры на глубине 660 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в.э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(НИКА), где фон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к.л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снижен в ~2000 раз, в своей конструкции содержит элементы низкофоновой защиты. Её стены облицованы низкорадиоактивным бетоном толщиной 50 см на основе дунита – ультраосновной породы с низким содержанием естественных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р.а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элементов. Объём рабочего помещения (4х4х3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куб.м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отделён от бетонных стен, потолка и пола засыпкой из дунитового щебня. Такая конструкция обеспечила снижение гамма-фона в 200 раз по сравнению с голой выработкой. В рабочем помещении размещена низкофоновая защита, состоящая из 8 см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борированного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полиэтилена + 23 см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+ 12 см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центре медного блока защиты имеется прямоугольная полость размерами 30х30х30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куб.см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которой располагались головные части четырёх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сверхнизкофоновых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полупроводниковых детекторов из сверхчистого германия. Масса каждого детектора около 1 кг. Защитные кожухи сделаны из высокочистой электролитической меди. Детекторы охлаждаются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хладопроводы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выведенные наружу защиты и опущенные в сосуды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Дьюара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жидким азотом. Выходящие из сосудов пары жидкого азота используются для продувки рабочей полости. лов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р.а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чистоту.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660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(NIKA),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rays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low-level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thickness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ultramafic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r.e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volume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4x4x3)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concrete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ceiling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dunite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backfill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rubble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gamma-ray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polyethylene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+ 23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rectangular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30x30x30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sverhnizkofonovyh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semiconductor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ultra-pure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0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Масса каждого детектора около 1 кг. Защитные кожухи сделаны из высокочистой электролитической меди. Детекторы охлаждаются через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хладопроводы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выведенные наружу защиты и опущенные в сосуды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Дьюара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жидким азотом. Выходящие из сосудов пары жидкого азота используются для продувки рабочей полости. Три детектора изготовлены из германия, обогащённого по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один – из германия природного состава (установка 4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Установка находится под землёй с 1992 года.   На установке в рамках Российско-Испано-Американского проекта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проводился поиск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безнейтринного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двойного бета-распада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[3]  и «тёмной» материи [4]. После окончания основных измерений один детектор (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был извлечён из защиты с целью использования в составе низкофонового спектрометра, созданного в новой Низкофоновой Лаборатории Глубокого Заложения на глубине 4900 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в.э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(НЛГЗ-4900).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Оставшиеся три детектора в настоящее время используются, в основном, для проверки образцов материалов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р.а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чистоту.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electrolytic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copper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protection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Dewar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vessel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vessels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liquid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nitrogen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purge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enriched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76Ge,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4HPGe).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1992.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installation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Russian-Spanish-American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IGEX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neutrinoless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76Ge [3]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[4].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(76Ge)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spectrometer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low-background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laboratory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deep-laid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4900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(NLGZ-4900).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remaining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detectors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testing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purity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38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dirty="0" smtClean="0">
                <a:latin typeface="Bookman Old Style" pitchFamily="18" charset="0"/>
              </a:rPr>
              <a:t>The list of the samples and their characteristics</a:t>
            </a:r>
          </a:p>
          <a:p>
            <a:r>
              <a:rPr lang="en-US" dirty="0" smtClean="0"/>
              <a:t>samples are given in the table as they become available to measure</a:t>
            </a:r>
          </a:p>
          <a:p>
            <a:r>
              <a:rPr lang="en-US" dirty="0" smtClean="0"/>
              <a:t>samples in the table in order of receipt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23AB-2C2F-44C6-9DAF-C5B3993A101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8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8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6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4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2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7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3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3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1216D-7DFB-4604-8904-33279110EE16}" type="datetimeFigureOut">
              <a:rPr lang="ru-RU" smtClean="0"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1E56-12AE-46BA-8050-7EC90289F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2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Radioactive isotopes content measurement in the starting material and scintillation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crystal CaMoO</a:t>
            </a:r>
            <a:r>
              <a:rPr lang="en-US" sz="2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produced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therefrom for AMORE experiment.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1582" y="4598197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ookman Old Style" pitchFamily="18" charset="0"/>
                <a:ea typeface="Adobe Song Std L" pitchFamily="18" charset="-128"/>
              </a:rPr>
              <a:t>V. Kazalov</a:t>
            </a:r>
          </a:p>
          <a:p>
            <a:pPr algn="ctr"/>
            <a:r>
              <a:rPr lang="en-US" dirty="0" smtClean="0">
                <a:latin typeface="Bookman Old Style" pitchFamily="18" charset="0"/>
                <a:ea typeface="Adobe Song Std L" pitchFamily="18" charset="-128"/>
              </a:rPr>
              <a:t>BNO INR RAS 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5475360"/>
            <a:ext cx="317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AMORE meeting</a:t>
            </a:r>
          </a:p>
          <a:p>
            <a:pPr algn="ctr"/>
            <a:r>
              <a:rPr lang="en-US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Kiev, 27-28 October 2011</a:t>
            </a:r>
            <a:endParaRPr lang="ru-RU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1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32" y="188640"/>
            <a:ext cx="8229600" cy="418058"/>
          </a:xfrm>
        </p:spPr>
        <p:txBody>
          <a:bodyPr>
            <a:normAutofit/>
          </a:bodyPr>
          <a:lstStyle/>
          <a:p>
            <a:r>
              <a:rPr lang="en-US" sz="1800" b="1" i="1" dirty="0">
                <a:latin typeface="Bookman Old Style" pitchFamily="18" charset="0"/>
              </a:rPr>
              <a:t>Calibration spectra </a:t>
            </a:r>
            <a:r>
              <a:rPr lang="en-US" sz="1800" b="1" i="1" dirty="0" smtClean="0">
                <a:latin typeface="Bookman Old Style" pitchFamily="18" charset="0"/>
              </a:rPr>
              <a:t>of source </a:t>
            </a:r>
            <a:r>
              <a:rPr lang="en-US" sz="1800" b="1" i="1" baseline="30000" dirty="0" smtClean="0">
                <a:latin typeface="Bookman Old Style" pitchFamily="18" charset="0"/>
              </a:rPr>
              <a:t>60</a:t>
            </a:r>
            <a:r>
              <a:rPr lang="en-US" sz="1800" b="1" i="1" dirty="0" smtClean="0">
                <a:latin typeface="Bookman Old Style" pitchFamily="18" charset="0"/>
              </a:rPr>
              <a:t>Co (NIKA)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72337"/>
            <a:ext cx="7992888" cy="5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490066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latin typeface="Bookman Old Style" pitchFamily="18" charset="0"/>
              </a:rPr>
              <a:t>The comparison </a:t>
            </a:r>
            <a:r>
              <a:rPr lang="en-US" sz="1800" b="1" i="1" dirty="0">
                <a:latin typeface="Bookman Old Style" pitchFamily="18" charset="0"/>
              </a:rPr>
              <a:t>of </a:t>
            </a:r>
            <a:r>
              <a:rPr lang="en-US" sz="1800" b="1" i="1" dirty="0" smtClean="0">
                <a:latin typeface="Bookman Old Style" pitchFamily="18" charset="0"/>
              </a:rPr>
              <a:t>background spectra of NIKA and SNEG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9"/>
            <a:ext cx="7945918" cy="554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4195"/>
            <a:ext cx="773452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65"/>
            <a:ext cx="8229600" cy="396999"/>
          </a:xfrm>
        </p:spPr>
        <p:txBody>
          <a:bodyPr>
            <a:normAutofit/>
          </a:bodyPr>
          <a:lstStyle/>
          <a:p>
            <a:r>
              <a:rPr lang="en-US" sz="2000" b="1" i="1" dirty="0">
                <a:latin typeface="Bookman Old Style" pitchFamily="18" charset="0"/>
              </a:rPr>
              <a:t>The list of the samples and their characteristics</a:t>
            </a:r>
            <a:endParaRPr lang="ru-RU" sz="2000" b="1" i="1" dirty="0"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51232"/>
              </p:ext>
            </p:extLst>
          </p:nvPr>
        </p:nvGraphicFramePr>
        <p:xfrm>
          <a:off x="395536" y="404664"/>
          <a:ext cx="8568952" cy="57757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0200"/>
                <a:gridCol w="4248472"/>
                <a:gridCol w="1296144"/>
                <a:gridCol w="1224136"/>
              </a:tblGrid>
              <a:tr h="576062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Sample,</a:t>
                      </a:r>
                    </a:p>
                    <a:p>
                      <a:pPr algn="ctr"/>
                      <a:r>
                        <a:rPr lang="en-US" sz="1400" i="1" dirty="0" smtClean="0"/>
                        <a:t> material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Form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Mass, g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Measurement</a:t>
                      </a:r>
                    </a:p>
                    <a:p>
                      <a:pPr algn="ctr"/>
                      <a:r>
                        <a:rPr lang="en-US" sz="1400" i="1" dirty="0" smtClean="0"/>
                        <a:t>time,</a:t>
                      </a:r>
                      <a:r>
                        <a:rPr lang="en-US" sz="1400" i="1" baseline="0" dirty="0" smtClean="0"/>
                        <a:t> h</a:t>
                      </a:r>
                      <a:endParaRPr lang="ru-RU" sz="1400" i="1" dirty="0"/>
                    </a:p>
                  </a:txBody>
                  <a:tcPr/>
                </a:tc>
              </a:tr>
              <a:tr h="432050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 Charge A1</a:t>
                      </a:r>
                    </a:p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Sintered material of cylindrical shape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d=70 mm, h=30mm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414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115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06898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 Charge A2</a:t>
                      </a:r>
                    </a:p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Sintered material of cylindrical shape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d=72mm, h=27mm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420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209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3754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 Charge B</a:t>
                      </a:r>
                    </a:p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Sintered material of cylindrical shape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d=80mm, h=29mm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523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143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2860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 </a:t>
                      </a:r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Monocrystal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 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 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from B</a:t>
                      </a:r>
                      <a:endParaRPr lang="ru-RU" sz="1200" b="1" i="1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Elliptical the cylinder with a convex top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=50mm, d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=44mm, h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  <a:sym typeface="Symbol"/>
                        </a:rPr>
                        <a:t>40mm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384,5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498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75458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Calcium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formate</a:t>
                      </a:r>
                      <a:endParaRPr lang="en-US" sz="1200" b="1" i="1" dirty="0" smtClean="0">
                        <a:latin typeface="Bookman Old Style" pitchFamily="18" charset="0"/>
                      </a:endParaRPr>
                    </a:p>
                    <a:p>
                      <a:pPr algn="l"/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Ca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(HCOO)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2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Powder in two plastic bags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~130mm</a:t>
                      </a:r>
                      <a:r>
                        <a:rPr lang="en-US" sz="1200" b="1" i="1" dirty="0" smtClean="0">
                          <a:latin typeface="Bookman Old Style" pitchFamily="18" charset="0"/>
                          <a:sym typeface="Symbol"/>
                        </a:rPr>
                        <a:t>90mm13mm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400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333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Molybdenum oxide</a:t>
                      </a:r>
                    </a:p>
                    <a:p>
                      <a:pPr algn="l"/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100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200" b="1" i="1" baseline="-25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latin typeface="Bookman Old Style" pitchFamily="18" charset="0"/>
                        </a:rPr>
                        <a:t>Powder in plastic bag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~115mm</a:t>
                      </a:r>
                      <a:r>
                        <a:rPr lang="en-US" sz="1200" b="1" i="1" dirty="0" smtClean="0">
                          <a:latin typeface="Bookman Old Style" pitchFamily="18" charset="0"/>
                          <a:sym typeface="Symbol"/>
                        </a:rPr>
                        <a:t>100mm10mm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223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740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algn="l"/>
                      <a:r>
                        <a:rPr lang="en-US" sz="14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400" b="1" i="1" dirty="0" smtClean="0">
                          <a:latin typeface="Bookman Old Style" pitchFamily="18" charset="0"/>
                        </a:rPr>
                        <a:t>CaCo</a:t>
                      </a:r>
                      <a:r>
                        <a:rPr lang="en-US" sz="14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400" b="1" i="1" baseline="-250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White powder in a cylindrical plastic capsule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d=52mm, h=27mm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60,25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557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Monocrystal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 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Elliptical the cylinder with a convex top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=49mm, d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=42mm, h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  <a:sym typeface="Symbol"/>
                        </a:rPr>
                        <a:t>71mm</a:t>
                      </a:r>
                      <a:endParaRPr lang="ru-RU" sz="1200" b="1" i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553,5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795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400" b="1" i="1" dirty="0" smtClean="0">
                          <a:latin typeface="Bookman Old Style" pitchFamily="18" charset="0"/>
                        </a:rPr>
                        <a:t>CaCo</a:t>
                      </a:r>
                      <a:r>
                        <a:rPr lang="en-US" sz="14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400" b="1" i="1" baseline="-25000" dirty="0" smtClean="0">
                        <a:latin typeface="Bookman Old Style" pitchFamily="18" charset="0"/>
                      </a:endParaRP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White powder in plastic bags (4 bags)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~100mm</a:t>
                      </a:r>
                      <a:r>
                        <a:rPr lang="en-US" sz="1200" b="1" i="1" dirty="0" smtClean="0">
                          <a:latin typeface="Bookman Old Style" pitchFamily="18" charset="0"/>
                          <a:sym typeface="Symbol"/>
                        </a:rPr>
                        <a:t>100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  <a:sym typeface="Symbol"/>
                        </a:rPr>
                        <a:t>mm15mm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525,04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542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44976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Monocrystal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 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Elliptical the cylinder with a convex top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d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1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=48mm, d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2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=45mm, h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  <a:sym typeface="Symbol"/>
                        </a:rPr>
                        <a:t>95mm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494,87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893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78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400" b="1" i="1" dirty="0" smtClean="0">
                          <a:latin typeface="Bookman Old Style" pitchFamily="18" charset="0"/>
                        </a:rPr>
                        <a:t>CaCo</a:t>
                      </a:r>
                      <a:r>
                        <a:rPr lang="en-US" sz="14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400" b="1" i="1" baseline="-25000" dirty="0" smtClean="0">
                        <a:latin typeface="Bookman Old Style" pitchFamily="18" charset="0"/>
                      </a:endParaRPr>
                    </a:p>
                    <a:p>
                      <a:pPr algn="l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White powder in plastic bags (4 bags)</a:t>
                      </a:r>
                    </a:p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~60mm</a:t>
                      </a:r>
                      <a:r>
                        <a:rPr lang="en-US" sz="1200" b="1" i="1" dirty="0" smtClean="0">
                          <a:latin typeface="Bookman Old Style" pitchFamily="18" charset="0"/>
                          <a:sym typeface="Symbol"/>
                        </a:rPr>
                        <a:t>60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  <a:sym typeface="Symbol"/>
                        </a:rPr>
                        <a:t>mm15mm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540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277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2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en-US" sz="1800" b="1" i="1" dirty="0">
                <a:latin typeface="Bookman Old Style" pitchFamily="18" charset="0"/>
              </a:rPr>
              <a:t>Activity of radioactive isotopes in the samples (</a:t>
            </a:r>
            <a:r>
              <a:rPr lang="en-US" sz="1800" b="1" i="1" dirty="0" err="1">
                <a:latin typeface="Bookman Old Style" pitchFamily="18" charset="0"/>
              </a:rPr>
              <a:t>Bq</a:t>
            </a:r>
            <a:r>
              <a:rPr lang="en-US" sz="1800" b="1" i="1" dirty="0">
                <a:latin typeface="Bookman Old Style" pitchFamily="18" charset="0"/>
              </a:rPr>
              <a:t> / kg</a:t>
            </a:r>
            <a:r>
              <a:rPr lang="en-US" sz="1800" b="1" i="1" dirty="0" smtClean="0">
                <a:latin typeface="Bookman Old Style" pitchFamily="18" charset="0"/>
              </a:rPr>
              <a:t>) (95% C.L.)</a:t>
            </a:r>
            <a:br>
              <a:rPr lang="en-US" sz="1800" b="1" i="1" dirty="0" smtClean="0">
                <a:latin typeface="Bookman Old Style" pitchFamily="18" charset="0"/>
              </a:rPr>
            </a:br>
            <a:endParaRPr lang="ru-RU" sz="1800" b="1" i="1" dirty="0"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23414"/>
              </p:ext>
            </p:extLst>
          </p:nvPr>
        </p:nvGraphicFramePr>
        <p:xfrm>
          <a:off x="611560" y="354396"/>
          <a:ext cx="8064896" cy="609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269"/>
                <a:gridCol w="1427415"/>
                <a:gridCol w="1712898"/>
                <a:gridCol w="1641528"/>
                <a:gridCol w="1498786"/>
              </a:tblGrid>
              <a:tr h="301826">
                <a:tc rowSpan="3">
                  <a:txBody>
                    <a:bodyPr/>
                    <a:lstStyle/>
                    <a:p>
                      <a:pPr algn="ctr"/>
                      <a:endParaRPr lang="en-US" sz="1400" i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400" i="1" dirty="0" smtClean="0">
                          <a:latin typeface="Bookman Old Style" pitchFamily="18" charset="0"/>
                        </a:rPr>
                        <a:t>Sample,</a:t>
                      </a:r>
                    </a:p>
                    <a:p>
                      <a:pPr algn="ctr"/>
                      <a:r>
                        <a:rPr lang="en-US" sz="1400" i="1" dirty="0" smtClean="0">
                          <a:latin typeface="Bookman Old Style" pitchFamily="18" charset="0"/>
                        </a:rPr>
                        <a:t> material</a:t>
                      </a:r>
                      <a:endParaRPr lang="ru-RU" sz="1400" i="1" dirty="0" smtClean="0">
                        <a:latin typeface="Bookman Old Style" pitchFamily="18" charset="0"/>
                      </a:endParaRPr>
                    </a:p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ookman Old Style" pitchFamily="18" charset="0"/>
                        </a:rPr>
                        <a:t>Isotopes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K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228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Ac=(</a:t>
                      </a:r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232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Th)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208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Tl [(</a:t>
                      </a:r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232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Th)]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214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Bi=(</a:t>
                      </a:r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238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U)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latin typeface="Bookman Old Style" pitchFamily="18" charset="0"/>
                        </a:rPr>
                        <a:t>Activity of radioactive isotopes</a:t>
                      </a:r>
                      <a:endParaRPr lang="ru-RU" sz="1200" b="1" i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7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Charge A1</a:t>
                      </a:r>
                    </a:p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b="1" i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Bookman Old Style" pitchFamily="18" charset="0"/>
                        </a:rPr>
                        <a:t>(2.7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0.5</a:t>
                      </a:r>
                      <a:r>
                        <a:rPr lang="en-US" sz="1200" b="1" i="0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i="0" baseline="30000" dirty="0" smtClean="0">
                          <a:latin typeface="Bookman Old Style" pitchFamily="18" charset="0"/>
                          <a:sym typeface="Symbol"/>
                        </a:rPr>
                        <a:t>-1</a:t>
                      </a:r>
                      <a:endParaRPr lang="ru-RU" sz="1200" b="1" i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Bookman Old Style" pitchFamily="18" charset="0"/>
                        </a:rPr>
                        <a:t>(5.3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1.9</a:t>
                      </a:r>
                      <a:r>
                        <a:rPr lang="en-US" sz="1200" b="1" i="0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i="0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i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Bookman Old Style" pitchFamily="18" charset="0"/>
                        </a:rPr>
                        <a:t>(1.3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0.3</a:t>
                      </a:r>
                      <a:r>
                        <a:rPr lang="en-US" sz="1200" b="1" i="0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i="0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en-US" sz="1200" b="1" i="0" baseline="0" dirty="0" smtClean="0">
                        <a:latin typeface="Bookman Old Style" pitchFamily="18" charset="0"/>
                        <a:sym typeface="Symbol"/>
                      </a:endParaRPr>
                    </a:p>
                    <a:p>
                      <a:pPr algn="ctr"/>
                      <a:r>
                        <a:rPr lang="en-US" sz="1200" b="1" i="0" baseline="0" dirty="0" smtClean="0">
                          <a:latin typeface="Bookman Old Style" pitchFamily="18" charset="0"/>
                          <a:sym typeface="Symbol"/>
                        </a:rPr>
                        <a:t>[(3.60.8)10</a:t>
                      </a:r>
                      <a:r>
                        <a:rPr lang="en-US" sz="1200" b="1" i="0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r>
                        <a:rPr lang="en-US" sz="1200" b="1" i="0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i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Bookman Old Style" pitchFamily="18" charset="0"/>
                        </a:rPr>
                        <a:t>3.07</a:t>
                      </a:r>
                      <a:r>
                        <a:rPr lang="en-US" sz="1200" b="1" i="0" dirty="0" smtClean="0">
                          <a:latin typeface="Bookman Old Style" pitchFamily="18" charset="0"/>
                          <a:sym typeface="Symbol"/>
                        </a:rPr>
                        <a:t>0.05</a:t>
                      </a:r>
                      <a:endParaRPr lang="ru-RU" sz="1200" b="1" i="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27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Charge A2</a:t>
                      </a:r>
                    </a:p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(4.7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</a:t>
                      </a:r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5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-1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(2.6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1.4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(1.9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0.3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[(5.30.8)10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baseline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3.51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0.04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81477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Charge B</a:t>
                      </a:r>
                    </a:p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~CaMoO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b="1" i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(3.6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0.4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7.110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(2.8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1.5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en-US" sz="1200" b="1" baseline="0" dirty="0" smtClean="0">
                        <a:latin typeface="Bookman Old Style" pitchFamily="18" charset="0"/>
                        <a:sym typeface="Symbol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[(7.84.2)10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(7.8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1.1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2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Monocrystal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 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 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from B</a:t>
                      </a:r>
                      <a:endParaRPr lang="ru-RU" sz="1200" b="1" i="1" baseline="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(2.0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0.8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5.610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1.410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en-US" sz="1200" b="1" baseline="0" dirty="0" smtClean="0">
                        <a:latin typeface="Bookman Old Style" pitchFamily="18" charset="0"/>
                        <a:sym typeface="Symbol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[3.910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2.210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66637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Calcium</a:t>
                      </a:r>
                      <a:r>
                        <a:rPr lang="en-US" sz="1200" b="1" i="1" baseline="0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formate</a:t>
                      </a:r>
                      <a:endParaRPr lang="en-US" sz="1200" b="1" i="1" dirty="0" smtClean="0">
                        <a:latin typeface="Bookman Old Style" pitchFamily="18" charset="0"/>
                      </a:endParaRPr>
                    </a:p>
                    <a:p>
                      <a:pPr algn="l"/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Ca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(HCOO)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2</a:t>
                      </a:r>
                      <a:endParaRPr lang="ru-RU" sz="1200" b="1" i="1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7.010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3.010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8.910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-4</a:t>
                      </a:r>
                      <a:endParaRPr lang="en-US" sz="1200" b="1" baseline="0" dirty="0" smtClean="0">
                        <a:latin typeface="Bookman Old Style" pitchFamily="18" charset="0"/>
                        <a:sym typeface="Symbol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[2.510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1.710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27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1" dirty="0" smtClean="0">
                          <a:latin typeface="Bookman Old Style" pitchFamily="18" charset="0"/>
                        </a:rPr>
                        <a:t>Molybdenum oxide</a:t>
                      </a:r>
                    </a:p>
                    <a:p>
                      <a:pPr algn="l"/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100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200" b="1" i="1" baseline="-25000" dirty="0" smtClean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(5.3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0,8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3.810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1.010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en-US" sz="1200" b="1" baseline="0" dirty="0" smtClean="0">
                        <a:latin typeface="Bookman Old Style" pitchFamily="18" charset="0"/>
                        <a:sym typeface="Symbol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[2.810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2.310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2738">
                <a:tc>
                  <a:txBody>
                    <a:bodyPr/>
                    <a:lstStyle/>
                    <a:p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CaCo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200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(7.3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3.1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(1.6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0.2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-1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(4.4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3.6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[(1.21.0)10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baseline="0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(2.6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0.2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-1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Monocrystal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 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dirty="0" smtClean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8.210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3.110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6.610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-4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[1.810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baseline="0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3.210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CaCo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200" b="1" i="1" baseline="-25000" dirty="0" smtClean="0">
                        <a:latin typeface="Bookman Old Style" pitchFamily="18" charset="0"/>
                      </a:endParaRPr>
                    </a:p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1.2410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(5.9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0.5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(1.1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0.1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[(3.030.27)10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baseline="0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(1.72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0.05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-1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err="1" smtClean="0">
                          <a:latin typeface="Bookman Old Style" pitchFamily="18" charset="0"/>
                        </a:rPr>
                        <a:t>Monocrystal</a:t>
                      </a:r>
                      <a:r>
                        <a:rPr lang="en-US" sz="1200" b="1" i="1" dirty="0" smtClean="0">
                          <a:latin typeface="Bookman Old Style" pitchFamily="18" charset="0"/>
                        </a:rPr>
                        <a:t> CaMoO</a:t>
                      </a:r>
                      <a:r>
                        <a:rPr lang="en-US" sz="1200" b="1" i="1" baseline="-25000" dirty="0" smtClean="0">
                          <a:latin typeface="Bookman Old Style" pitchFamily="18" charset="0"/>
                        </a:rPr>
                        <a:t>4</a:t>
                      </a:r>
                      <a:endParaRPr lang="ru-RU" sz="1200" dirty="0" smtClean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(1.2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0.6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3.2810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7,8010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-4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[2.1510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baseline="0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(1.6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0.2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baseline="30000" dirty="0" smtClean="0">
                          <a:latin typeface="Bookman Old Style" pitchFamily="18" charset="0"/>
                        </a:rPr>
                        <a:t>40</a:t>
                      </a:r>
                      <a:r>
                        <a:rPr lang="en-US" sz="1400" b="1" i="1" dirty="0" smtClean="0">
                          <a:latin typeface="Bookman Old Style" pitchFamily="18" charset="0"/>
                        </a:rPr>
                        <a:t>CaCo</a:t>
                      </a:r>
                      <a:r>
                        <a:rPr lang="en-US" sz="1400" b="1" i="1" baseline="-25000" dirty="0" smtClean="0">
                          <a:latin typeface="Bookman Old Style" pitchFamily="18" charset="0"/>
                        </a:rPr>
                        <a:t>3</a:t>
                      </a:r>
                      <a:endParaRPr lang="ru-RU" sz="1400" b="1" i="1" baseline="-25000" dirty="0" smtClean="0">
                        <a:latin typeface="Bookman Old Style" pitchFamily="18" charset="0"/>
                      </a:endParaRPr>
                    </a:p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(1.4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0.5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3.210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Bookman Old Style" pitchFamily="18" charset="0"/>
                          <a:sym typeface="Symbol"/>
                        </a:rPr>
                        <a:t>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9.010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-4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[2.4810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-3</a:t>
                      </a:r>
                      <a:r>
                        <a:rPr lang="en-US" sz="1200" b="1" baseline="0" dirty="0" smtClean="0">
                          <a:latin typeface="Bookman Old Style" pitchFamily="18" charset="0"/>
                          <a:sym typeface="Symbol"/>
                        </a:rPr>
                        <a:t>]</a:t>
                      </a:r>
                      <a:endParaRPr lang="ru-RU" sz="1200" b="1" baseline="0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Bookman Old Style" pitchFamily="18" charset="0"/>
                        </a:rPr>
                        <a:t>(5.7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0.3</a:t>
                      </a:r>
                      <a:r>
                        <a:rPr lang="en-US" sz="1200" b="1" dirty="0" smtClean="0">
                          <a:latin typeface="Bookman Old Style" pitchFamily="18" charset="0"/>
                        </a:rPr>
                        <a:t>)</a:t>
                      </a:r>
                      <a:r>
                        <a:rPr lang="en-US" sz="1200" b="1" dirty="0" smtClean="0">
                          <a:latin typeface="Bookman Old Style" pitchFamily="18" charset="0"/>
                          <a:sym typeface="Symbol"/>
                        </a:rPr>
                        <a:t>10</a:t>
                      </a:r>
                      <a:r>
                        <a:rPr lang="en-US" sz="1200" b="1" baseline="30000" dirty="0" smtClean="0">
                          <a:latin typeface="Bookman Old Style" pitchFamily="18" charset="0"/>
                          <a:sym typeface="Symbol"/>
                        </a:rPr>
                        <a:t>-2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2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2000" b="1" i="1" dirty="0" smtClean="0"/>
              <a:t>Dependence </a:t>
            </a:r>
            <a:r>
              <a:rPr lang="en-US" sz="2000" b="1" i="1" dirty="0"/>
              <a:t>of the </a:t>
            </a:r>
            <a:r>
              <a:rPr lang="en-US" sz="2000" b="1" i="1" dirty="0" err="1"/>
              <a:t>muon</a:t>
            </a:r>
            <a:r>
              <a:rPr lang="en-US" sz="2000" b="1" i="1" dirty="0"/>
              <a:t> flux on the distance from the entrance to the </a:t>
            </a:r>
            <a:r>
              <a:rPr lang="en-US" sz="2000" b="1" i="1" dirty="0" smtClean="0"/>
              <a:t>tunnel of BNO INR RAS</a:t>
            </a:r>
            <a:endParaRPr lang="ru-RU" sz="2000" b="1" i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566"/>
            <a:ext cx="8425681" cy="579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6093296"/>
            <a:ext cx="1800945" cy="72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432048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latin typeface="Bookman Old Style" pitchFamily="18" charset="0"/>
              </a:rPr>
              <a:t>Ultra low background germanium gamma</a:t>
            </a:r>
            <a:r>
              <a:rPr lang="ru-RU" sz="1800" b="1" i="1" dirty="0" smtClean="0">
                <a:latin typeface="Bookman Old Style" pitchFamily="18" charset="0"/>
              </a:rPr>
              <a:t>-</a:t>
            </a:r>
            <a:r>
              <a:rPr lang="en-US" sz="1800" b="1" i="1" dirty="0" smtClean="0">
                <a:latin typeface="Bookman Old Style" pitchFamily="18" charset="0"/>
              </a:rPr>
              <a:t>spectrometer (</a:t>
            </a:r>
            <a:r>
              <a:rPr lang="ru-RU" sz="1800" b="1" i="1" dirty="0" smtClean="0">
                <a:latin typeface="Bookman Old Style" pitchFamily="18" charset="0"/>
              </a:rPr>
              <a:t>СНЕГ)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7806"/>
            <a:ext cx="6552728" cy="518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43" y="116632"/>
            <a:ext cx="8229600" cy="490066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latin typeface="Bookman Old Style" pitchFamily="18" charset="0"/>
              </a:rPr>
              <a:t>Calibration </a:t>
            </a:r>
            <a:r>
              <a:rPr lang="en-US" sz="1800" b="1" i="1" dirty="0">
                <a:latin typeface="Bookman Old Style" pitchFamily="18" charset="0"/>
              </a:rPr>
              <a:t>spectra of the sources </a:t>
            </a:r>
            <a:r>
              <a:rPr lang="en-US" sz="1800" b="1" i="1" baseline="30000" dirty="0" smtClean="0">
                <a:latin typeface="Bookman Old Style" pitchFamily="18" charset="0"/>
              </a:rPr>
              <a:t>137</a:t>
            </a:r>
            <a:r>
              <a:rPr lang="en-US" sz="1800" b="1" i="1" dirty="0" smtClean="0">
                <a:latin typeface="Bookman Old Style" pitchFamily="18" charset="0"/>
              </a:rPr>
              <a:t>Cs and </a:t>
            </a:r>
            <a:r>
              <a:rPr lang="en-US" sz="1800" b="1" i="1" baseline="30000" dirty="0" smtClean="0">
                <a:latin typeface="Bookman Old Style" pitchFamily="18" charset="0"/>
              </a:rPr>
              <a:t>22</a:t>
            </a:r>
            <a:r>
              <a:rPr lang="en-US" sz="1800" b="1" i="1" dirty="0" smtClean="0">
                <a:latin typeface="Bookman Old Style" pitchFamily="18" charset="0"/>
              </a:rPr>
              <a:t>Na (for SNEG)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3"/>
            <a:ext cx="794078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32" y="116632"/>
            <a:ext cx="8229600" cy="432048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latin typeface="Bookman Old Style" pitchFamily="18" charset="0"/>
              </a:rPr>
              <a:t>Background of SNEG with Cap and without Cap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77345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8" y="116632"/>
            <a:ext cx="8229600" cy="360040"/>
          </a:xfrm>
        </p:spPr>
        <p:txBody>
          <a:bodyPr>
            <a:noAutofit/>
          </a:bodyPr>
          <a:lstStyle/>
          <a:p>
            <a:r>
              <a:rPr lang="en-US" sz="1800" b="1" i="1" dirty="0">
                <a:latin typeface="Bookman Old Style" pitchFamily="18" charset="0"/>
              </a:rPr>
              <a:t>S</a:t>
            </a:r>
            <a:r>
              <a:rPr lang="en-US" sz="1800" b="1" i="1" dirty="0" smtClean="0">
                <a:latin typeface="Bookman Old Style" pitchFamily="18" charset="0"/>
              </a:rPr>
              <a:t>pectrum </a:t>
            </a:r>
            <a:r>
              <a:rPr lang="en-US" sz="1800" b="1" i="1" dirty="0">
                <a:latin typeface="Bookman Old Style" pitchFamily="18" charset="0"/>
              </a:rPr>
              <a:t>of the </a:t>
            </a:r>
            <a:r>
              <a:rPr lang="en-US" sz="1800" b="1" i="1" dirty="0" smtClean="0">
                <a:latin typeface="Bookman Old Style" pitchFamily="18" charset="0"/>
              </a:rPr>
              <a:t>sample “Carbon”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48412"/>
            <a:ext cx="7776864" cy="54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>
            <a:normAutofit/>
          </a:bodyPr>
          <a:lstStyle/>
          <a:p>
            <a:r>
              <a:rPr lang="en-US" sz="1800" b="1" i="1" dirty="0">
                <a:latin typeface="Bookman Old Style" pitchFamily="18" charset="0"/>
              </a:rPr>
              <a:t>Spectrum of the sample </a:t>
            </a:r>
            <a:r>
              <a:rPr lang="en-US" sz="1800" b="1" i="1" dirty="0" smtClean="0">
                <a:latin typeface="Bookman Old Style" pitchFamily="18" charset="0"/>
              </a:rPr>
              <a:t>“Wolfram”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4" y="692696"/>
            <a:ext cx="8071082" cy="56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sz="1800" b="1" i="1" dirty="0" smtClean="0">
                <a:latin typeface="Bookman Old Style" pitchFamily="18" charset="0"/>
              </a:rPr>
              <a:t>Low background chamber NIKA </a:t>
            </a:r>
            <a:br>
              <a:rPr lang="en-US" sz="1800" b="1" i="1" dirty="0" smtClean="0">
                <a:latin typeface="Bookman Old Style" pitchFamily="18" charset="0"/>
              </a:rPr>
            </a:br>
            <a:r>
              <a:rPr lang="en-US" sz="1800" b="1" i="1" dirty="0" smtClean="0">
                <a:latin typeface="Bookman Old Style" pitchFamily="18" charset="0"/>
              </a:rPr>
              <a:t>(former IGEX)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912768" cy="54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latin typeface="Bookman Old Style" pitchFamily="18" charset="0"/>
              </a:rPr>
              <a:t>Geometry of the arrangement of </a:t>
            </a:r>
            <a:r>
              <a:rPr lang="en-US" sz="1800" b="1" i="1" dirty="0" err="1" smtClean="0">
                <a:latin typeface="Bookman Old Style" pitchFamily="18" charset="0"/>
              </a:rPr>
              <a:t>Ge</a:t>
            </a:r>
            <a:r>
              <a:rPr lang="en-US" sz="1800" b="1" i="1" dirty="0" smtClean="0">
                <a:latin typeface="Bookman Old Style" pitchFamily="18" charset="0"/>
              </a:rPr>
              <a:t> detectors in the working cavity</a:t>
            </a:r>
            <a:endParaRPr lang="ru-RU" sz="1800" b="1" i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20687"/>
            <a:ext cx="4536504" cy="35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21769"/>
              </p:ext>
            </p:extLst>
          </p:nvPr>
        </p:nvGraphicFramePr>
        <p:xfrm>
          <a:off x="1043608" y="4293096"/>
          <a:ext cx="6912768" cy="2312437"/>
        </p:xfrm>
        <a:graphic>
          <a:graphicData uri="http://schemas.openxmlformats.org/drawingml/2006/table">
            <a:tbl>
              <a:tblPr/>
              <a:tblGrid>
                <a:gridCol w="1944216"/>
                <a:gridCol w="1296144"/>
                <a:gridCol w="1296144"/>
                <a:gridCol w="1224136"/>
                <a:gridCol w="1152128"/>
              </a:tblGrid>
              <a:tr h="443283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Bookman Old Style" pitchFamily="18" charset="0"/>
                        </a:rPr>
                        <a:t>Detector </a:t>
                      </a:r>
                      <a:r>
                        <a:rPr lang="ru-RU" sz="1400" b="1" i="1" dirty="0" smtClean="0">
                          <a:latin typeface="Bookman Old Style" pitchFamily="18" charset="0"/>
                        </a:rPr>
                        <a:t>№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Bookman Old Style" pitchFamily="18" charset="0"/>
                        </a:rPr>
                        <a:t>№1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Bookman Old Style" pitchFamily="18" charset="0"/>
                        </a:rPr>
                        <a:t>№2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Bookman Old Style" pitchFamily="18" charset="0"/>
                        </a:rPr>
                        <a:t>№3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Bookman Old Style" pitchFamily="18" charset="0"/>
                        </a:rPr>
                        <a:t>№4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3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Bookman Old Style" pitchFamily="18" charset="0"/>
                        </a:rPr>
                        <a:t>Characteristic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98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Bookman Old Style" pitchFamily="18" charset="0"/>
                        </a:rPr>
                        <a:t>Material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</a:t>
                      </a:r>
                      <a:r>
                        <a:rPr lang="en-US" sz="1400" b="1" i="1" baseline="30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76</a:t>
                      </a:r>
                      <a:r>
                        <a:rPr lang="en-US" sz="1400" b="1" i="1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Ge</a:t>
                      </a:r>
                      <a:endParaRPr lang="ru-RU" sz="1400" b="1" i="1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</a:t>
                      </a:r>
                      <a:r>
                        <a:rPr lang="en-US" sz="1400" b="1" i="1" baseline="30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76</a:t>
                      </a:r>
                      <a:r>
                        <a:rPr lang="en-US" sz="1400" b="1" i="1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Ge</a:t>
                      </a:r>
                      <a:endParaRPr lang="ru-RU" sz="1400" b="1" i="1" dirty="0">
                        <a:effectLst/>
                        <a:latin typeface="Bookman Old Style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30000" dirty="0" err="1" smtClean="0">
                          <a:latin typeface="Bookman Old Style" pitchFamily="18" charset="0"/>
                        </a:rPr>
                        <a:t>nat</a:t>
                      </a:r>
                      <a:r>
                        <a:rPr lang="en-US" sz="1400" b="1" i="1" dirty="0" err="1" smtClean="0">
                          <a:latin typeface="Bookman Old Style" pitchFamily="18" charset="0"/>
                        </a:rPr>
                        <a:t>Ge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 </a:t>
                      </a:r>
                      <a:r>
                        <a:rPr lang="en-US" sz="1400" b="1" i="1" baseline="30000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76</a:t>
                      </a:r>
                      <a:r>
                        <a:rPr lang="en-US" sz="1400" b="1" i="1" dirty="0" smtClean="0">
                          <a:effectLst/>
                          <a:latin typeface="Bookman Old Style" pitchFamily="18" charset="0"/>
                          <a:ea typeface="Times New Roman"/>
                        </a:rPr>
                        <a:t>Ge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Bookman Old Style" pitchFamily="18" charset="0"/>
                        </a:rPr>
                        <a:t>Total</a:t>
                      </a:r>
                      <a:r>
                        <a:rPr lang="en-US" sz="1400" b="1" i="1" baseline="0" dirty="0" smtClean="0">
                          <a:latin typeface="Bookman Old Style" pitchFamily="18" charset="0"/>
                        </a:rPr>
                        <a:t> mass, g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1006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  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1056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968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37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Bookman Old Style" pitchFamily="18" charset="0"/>
                        </a:rPr>
                        <a:t>Effective mass, g</a:t>
                      </a:r>
                      <a:endParaRPr lang="ru-RU" sz="1400" b="1" i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630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  680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 980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Bookman Old Style" pitchFamily="18" charset="0"/>
                          <a:ea typeface="Times New Roman"/>
                        </a:rPr>
                        <a:t>       642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1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1653</Words>
  <Application>Microsoft Office PowerPoint</Application>
  <PresentationFormat>Экран (4:3)</PresentationFormat>
  <Paragraphs>220</Paragraphs>
  <Slides>14</Slides>
  <Notes>10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Radioactive isotopes content measurement in the starting material and scintillation crystal CaMoO4 produced therefrom for AMORE experiment.</vt:lpstr>
      <vt:lpstr>Dependence of the muon flux on the distance from the entrance to the tunnel of BNO INR RAS</vt:lpstr>
      <vt:lpstr>Ultra low background germanium gamma-spectrometer (СНЕГ)</vt:lpstr>
      <vt:lpstr>Calibration spectra of the sources 137Cs and 22Na (for SNEG)</vt:lpstr>
      <vt:lpstr>Background of SNEG with Cap and without Cap</vt:lpstr>
      <vt:lpstr>Spectrum of the sample “Carbon”</vt:lpstr>
      <vt:lpstr>Spectrum of the sample “Wolfram”</vt:lpstr>
      <vt:lpstr>Low background chamber NIKA  (former IGEX)</vt:lpstr>
      <vt:lpstr>Geometry of the arrangement of Ge detectors in the working cavity</vt:lpstr>
      <vt:lpstr>Calibration spectra of source 60Co (NIKA)</vt:lpstr>
      <vt:lpstr>The comparison of background spectra of NIKA and SNEG</vt:lpstr>
      <vt:lpstr>Презентация PowerPoint</vt:lpstr>
      <vt:lpstr>The list of the samples and their characteristics</vt:lpstr>
      <vt:lpstr>Activity of radioactive isotopes in the samples (Bq / kg) (95% C.L.)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kazalov</dc:creator>
  <cp:lastModifiedBy>kazalov</cp:lastModifiedBy>
  <cp:revision>87</cp:revision>
  <dcterms:created xsi:type="dcterms:W3CDTF">2011-10-05T10:21:56Z</dcterms:created>
  <dcterms:modified xsi:type="dcterms:W3CDTF">2011-10-26T14:31:45Z</dcterms:modified>
</cp:coreProperties>
</file>