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4" r:id="rId3"/>
    <p:sldId id="265" r:id="rId4"/>
    <p:sldId id="263" r:id="rId5"/>
    <p:sldId id="277" r:id="rId6"/>
    <p:sldId id="259" r:id="rId7"/>
    <p:sldId id="260" r:id="rId8"/>
    <p:sldId id="262" r:id="rId9"/>
    <p:sldId id="276" r:id="rId10"/>
    <p:sldId id="266" r:id="rId11"/>
    <p:sldId id="261" r:id="rId12"/>
    <p:sldId id="257" r:id="rId13"/>
    <p:sldId id="272" r:id="rId14"/>
    <p:sldId id="273" r:id="rId15"/>
    <p:sldId id="274" r:id="rId16"/>
    <p:sldId id="275" r:id="rId17"/>
    <p:sldId id="278" r:id="rId18"/>
    <p:sldId id="279" r:id="rId19"/>
    <p:sldId id="258" r:id="rId20"/>
    <p:sldId id="268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>
        <p:scale>
          <a:sx n="84" d="100"/>
          <a:sy n="84" d="100"/>
        </p:scale>
        <p:origin x="-66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84BC6-4B88-4ACA-B474-828A14DEB83A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1E534-BA6E-42FE-9611-212EC21BB8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1D68-2CA1-4B82-A966-608601FEC4C4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6E2-BDD8-4A3B-84F3-45004159B6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1D68-2CA1-4B82-A966-608601FEC4C4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6E2-BDD8-4A3B-84F3-45004159B6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1D68-2CA1-4B82-A966-608601FEC4C4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6E2-BDD8-4A3B-84F3-45004159B6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1D68-2CA1-4B82-A966-608601FEC4C4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6E2-BDD8-4A3B-84F3-45004159B6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1D68-2CA1-4B82-A966-608601FEC4C4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6E2-BDD8-4A3B-84F3-45004159B6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1D68-2CA1-4B82-A966-608601FEC4C4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6E2-BDD8-4A3B-84F3-45004159B6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1D68-2CA1-4B82-A966-608601FEC4C4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6E2-BDD8-4A3B-84F3-45004159B6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1D68-2CA1-4B82-A966-608601FEC4C4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6E2-BDD8-4A3B-84F3-45004159B6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1D68-2CA1-4B82-A966-608601FEC4C4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6E2-BDD8-4A3B-84F3-45004159B6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1D68-2CA1-4B82-A966-608601FEC4C4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6E2-BDD8-4A3B-84F3-45004159B6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1D68-2CA1-4B82-A966-608601FEC4C4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C6E2-BDD8-4A3B-84F3-45004159B6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11D68-2CA1-4B82-A966-608601FEC4C4}" type="datetimeFigureOut">
              <a:rPr lang="ko-KR" altLang="en-US" smtClean="0"/>
              <a:pPr/>
              <a:t>2011-10-28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7C6E2-BDD8-4A3B-84F3-45004159B6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Status of simulation at </a:t>
            </a:r>
            <a:br>
              <a:rPr lang="en-US" altLang="ko-KR" dirty="0" smtClean="0"/>
            </a:br>
            <a:r>
              <a:rPr lang="en-US" altLang="ko-KR" dirty="0" smtClean="0"/>
              <a:t>SNU</a:t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S.S. </a:t>
            </a:r>
            <a:r>
              <a:rPr lang="en-US" altLang="ko-KR" dirty="0" err="1" smtClean="0"/>
              <a:t>Myung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Anti-coincidence cut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(single + </a:t>
            </a:r>
            <a:r>
              <a:rPr lang="en-US" altLang="ko-KR" dirty="0" err="1" smtClean="0"/>
              <a:t>E_exit</a:t>
            </a:r>
            <a:r>
              <a:rPr lang="en-US" altLang="ko-KR" dirty="0" smtClean="0"/>
              <a:t>&lt;10 </a:t>
            </a:r>
            <a:r>
              <a:rPr lang="en-US" altLang="ko-KR" dirty="0" err="1" smtClean="0"/>
              <a:t>keV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Bi214:  57% survive</a:t>
            </a:r>
          </a:p>
          <a:p>
            <a:pPr lvl="1"/>
            <a:r>
              <a:rPr lang="en-US" altLang="ko-KR" dirty="0" smtClean="0"/>
              <a:t>Tl208:  37%</a:t>
            </a:r>
          </a:p>
          <a:p>
            <a:pPr lvl="1"/>
            <a:r>
              <a:rPr lang="en-US" altLang="ko-KR" dirty="0" smtClean="0"/>
              <a:t>Co56:  22%</a:t>
            </a:r>
          </a:p>
          <a:p>
            <a:pPr lvl="1"/>
            <a:r>
              <a:rPr lang="en-US" altLang="ko-KR" dirty="0" smtClean="0"/>
              <a:t>BiPo212:  94%=&gt; </a:t>
            </a:r>
            <a:r>
              <a:rPr lang="en-US" altLang="ko-KR" sz="2400" dirty="0" smtClean="0">
                <a:solidFill>
                  <a:srgbClr val="FF0000"/>
                </a:solidFill>
              </a:rPr>
              <a:t>need to cut by PSD&amp; Timing</a:t>
            </a:r>
          </a:p>
          <a:p>
            <a:pPr lvl="1"/>
            <a:r>
              <a:rPr lang="en-US" altLang="ko-KR" dirty="0" smtClean="0"/>
              <a:t>0nbb:  89%</a:t>
            </a:r>
          </a:p>
          <a:p>
            <a:pPr lvl="1"/>
            <a:r>
              <a:rPr lang="en-US" altLang="ko-KR" dirty="0" smtClean="0"/>
              <a:t>2nbb:  97%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 from shield/cu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Assume background level of COURE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+ </a:t>
            </a:r>
            <a:r>
              <a:rPr lang="en-US" altLang="ko-KR" baseline="30000" dirty="0" smtClean="0"/>
              <a:t>56</a:t>
            </a:r>
            <a:r>
              <a:rPr lang="en-US" altLang="ko-KR" dirty="0" smtClean="0"/>
              <a:t>Co with the same level of </a:t>
            </a:r>
            <a:r>
              <a:rPr lang="en-US" altLang="ko-KR" baseline="30000" dirty="0" smtClean="0"/>
              <a:t>60</a:t>
            </a:r>
            <a:r>
              <a:rPr lang="en-US" altLang="ko-KR" dirty="0" smtClean="0"/>
              <a:t>Co</a:t>
            </a:r>
            <a:endParaRPr lang="ko-KR" altLang="en-US" dirty="0"/>
          </a:p>
        </p:txBody>
      </p:sp>
      <p:pic>
        <p:nvPicPr>
          <p:cNvPr id="6" name="그림 5" descr="coure_bk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32214"/>
            <a:ext cx="9144000" cy="2593571"/>
          </a:xfrm>
          <a:prstGeom prst="rect">
            <a:avLst/>
          </a:prstGeom>
        </p:spPr>
      </p:pic>
      <p:cxnSp>
        <p:nvCxnSpPr>
          <p:cNvPr id="9" name="직선 연결선 8"/>
          <p:cNvCxnSpPr/>
          <p:nvPr/>
        </p:nvCxnSpPr>
        <p:spPr>
          <a:xfrm>
            <a:off x="1785918" y="4071942"/>
            <a:ext cx="5857916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785918" y="3857628"/>
            <a:ext cx="5857916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Background generated at Copper</a:t>
            </a:r>
            <a:endParaRPr lang="ko-KR" altLang="en-US" dirty="0"/>
          </a:p>
        </p:txBody>
      </p:sp>
      <p:pic>
        <p:nvPicPr>
          <p:cNvPr id="4" name="내용 개체 틀 3" descr="multi_surface_bi214_hEcmo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7508" y="1600200"/>
            <a:ext cx="5568983" cy="4525963"/>
          </a:xfrm>
        </p:spPr>
      </p:pic>
      <p:sp>
        <p:nvSpPr>
          <p:cNvPr id="7" name="순서도: 자기 디스크 6"/>
          <p:cNvSpPr/>
          <p:nvPr/>
        </p:nvSpPr>
        <p:spPr>
          <a:xfrm>
            <a:off x="3500430" y="1857364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순서도: 자기 디스크 7"/>
          <p:cNvSpPr/>
          <p:nvPr/>
        </p:nvSpPr>
        <p:spPr>
          <a:xfrm>
            <a:off x="3724062" y="1857364"/>
            <a:ext cx="195678" cy="23812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순서도: 자기 디스크 8"/>
          <p:cNvSpPr/>
          <p:nvPr/>
        </p:nvSpPr>
        <p:spPr>
          <a:xfrm>
            <a:off x="3500430" y="209549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순서도: 자기 디스크 9"/>
          <p:cNvSpPr/>
          <p:nvPr/>
        </p:nvSpPr>
        <p:spPr>
          <a:xfrm>
            <a:off x="3947694" y="1857364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순서도: 자기 디스크 10"/>
          <p:cNvSpPr/>
          <p:nvPr/>
        </p:nvSpPr>
        <p:spPr>
          <a:xfrm>
            <a:off x="3724062" y="209549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순서도: 자기 디스크 11"/>
          <p:cNvSpPr/>
          <p:nvPr/>
        </p:nvSpPr>
        <p:spPr>
          <a:xfrm>
            <a:off x="3500430" y="2333617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순서도: 자기 디스크 12"/>
          <p:cNvSpPr/>
          <p:nvPr/>
        </p:nvSpPr>
        <p:spPr>
          <a:xfrm>
            <a:off x="3947694" y="209549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순서도: 자기 디스크 13"/>
          <p:cNvSpPr/>
          <p:nvPr/>
        </p:nvSpPr>
        <p:spPr>
          <a:xfrm>
            <a:off x="3724062" y="2333617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순서도: 자기 디스크 14"/>
          <p:cNvSpPr/>
          <p:nvPr/>
        </p:nvSpPr>
        <p:spPr>
          <a:xfrm>
            <a:off x="3947694" y="2333617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순서도: 자기 디스크 16"/>
          <p:cNvSpPr/>
          <p:nvPr/>
        </p:nvSpPr>
        <p:spPr>
          <a:xfrm>
            <a:off x="3500430" y="3357562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순서도: 자기 디스크 17"/>
          <p:cNvSpPr/>
          <p:nvPr/>
        </p:nvSpPr>
        <p:spPr>
          <a:xfrm>
            <a:off x="3724062" y="3357562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순서도: 자기 디스크 18"/>
          <p:cNvSpPr/>
          <p:nvPr/>
        </p:nvSpPr>
        <p:spPr>
          <a:xfrm>
            <a:off x="3500430" y="3595689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순서도: 자기 디스크 19"/>
          <p:cNvSpPr/>
          <p:nvPr/>
        </p:nvSpPr>
        <p:spPr>
          <a:xfrm>
            <a:off x="3947694" y="3357562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순서도: 자기 디스크 20"/>
          <p:cNvSpPr/>
          <p:nvPr/>
        </p:nvSpPr>
        <p:spPr>
          <a:xfrm>
            <a:off x="3724062" y="3595689"/>
            <a:ext cx="195678" cy="23812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순서도: 자기 디스크 21"/>
          <p:cNvSpPr/>
          <p:nvPr/>
        </p:nvSpPr>
        <p:spPr>
          <a:xfrm>
            <a:off x="3500430" y="383381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순서도: 자기 디스크 22"/>
          <p:cNvSpPr/>
          <p:nvPr/>
        </p:nvSpPr>
        <p:spPr>
          <a:xfrm>
            <a:off x="3947694" y="3595689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순서도: 자기 디스크 23"/>
          <p:cNvSpPr/>
          <p:nvPr/>
        </p:nvSpPr>
        <p:spPr>
          <a:xfrm>
            <a:off x="3724062" y="383381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순서도: 자기 디스크 24"/>
          <p:cNvSpPr/>
          <p:nvPr/>
        </p:nvSpPr>
        <p:spPr>
          <a:xfrm>
            <a:off x="3947694" y="383381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순서도: 자기 디스크 26"/>
          <p:cNvSpPr/>
          <p:nvPr/>
        </p:nvSpPr>
        <p:spPr>
          <a:xfrm>
            <a:off x="6286512" y="350043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순서도: 자기 디스크 27"/>
          <p:cNvSpPr/>
          <p:nvPr/>
        </p:nvSpPr>
        <p:spPr>
          <a:xfrm>
            <a:off x="6510144" y="350043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순서도: 자기 디스크 28"/>
          <p:cNvSpPr/>
          <p:nvPr/>
        </p:nvSpPr>
        <p:spPr>
          <a:xfrm>
            <a:off x="6286512" y="373856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순서도: 자기 디스크 29"/>
          <p:cNvSpPr/>
          <p:nvPr/>
        </p:nvSpPr>
        <p:spPr>
          <a:xfrm>
            <a:off x="6733776" y="350043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순서도: 자기 디스크 30"/>
          <p:cNvSpPr/>
          <p:nvPr/>
        </p:nvSpPr>
        <p:spPr>
          <a:xfrm>
            <a:off x="6510144" y="373856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순서도: 자기 디스크 31"/>
          <p:cNvSpPr/>
          <p:nvPr/>
        </p:nvSpPr>
        <p:spPr>
          <a:xfrm>
            <a:off x="6286512" y="397669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순서도: 자기 디스크 32"/>
          <p:cNvSpPr/>
          <p:nvPr/>
        </p:nvSpPr>
        <p:spPr>
          <a:xfrm>
            <a:off x="6733776" y="3738565"/>
            <a:ext cx="195678" cy="23812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순서도: 자기 디스크 33"/>
          <p:cNvSpPr/>
          <p:nvPr/>
        </p:nvSpPr>
        <p:spPr>
          <a:xfrm>
            <a:off x="6510144" y="397669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순서도: 자기 디스크 34"/>
          <p:cNvSpPr/>
          <p:nvPr/>
        </p:nvSpPr>
        <p:spPr>
          <a:xfrm>
            <a:off x="6733776" y="397669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순서도: 자기 디스크 36"/>
          <p:cNvSpPr/>
          <p:nvPr/>
        </p:nvSpPr>
        <p:spPr>
          <a:xfrm>
            <a:off x="6286512" y="1928802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순서도: 자기 디스크 37"/>
          <p:cNvSpPr/>
          <p:nvPr/>
        </p:nvSpPr>
        <p:spPr>
          <a:xfrm>
            <a:off x="6510144" y="1928802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순서도: 자기 디스크 38"/>
          <p:cNvSpPr/>
          <p:nvPr/>
        </p:nvSpPr>
        <p:spPr>
          <a:xfrm>
            <a:off x="6286512" y="2166929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순서도: 자기 디스크 39"/>
          <p:cNvSpPr/>
          <p:nvPr/>
        </p:nvSpPr>
        <p:spPr>
          <a:xfrm>
            <a:off x="6733776" y="1928802"/>
            <a:ext cx="195678" cy="23812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순서도: 자기 디스크 40"/>
          <p:cNvSpPr/>
          <p:nvPr/>
        </p:nvSpPr>
        <p:spPr>
          <a:xfrm>
            <a:off x="6510144" y="2166929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순서도: 자기 디스크 41"/>
          <p:cNvSpPr/>
          <p:nvPr/>
        </p:nvSpPr>
        <p:spPr>
          <a:xfrm>
            <a:off x="6286512" y="240505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순서도: 자기 디스크 42"/>
          <p:cNvSpPr/>
          <p:nvPr/>
        </p:nvSpPr>
        <p:spPr>
          <a:xfrm>
            <a:off x="6733776" y="2166929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순서도: 자기 디스크 43"/>
          <p:cNvSpPr/>
          <p:nvPr/>
        </p:nvSpPr>
        <p:spPr>
          <a:xfrm>
            <a:off x="6510144" y="240505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순서도: 자기 디스크 44"/>
          <p:cNvSpPr/>
          <p:nvPr/>
        </p:nvSpPr>
        <p:spPr>
          <a:xfrm>
            <a:off x="6733776" y="240505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순서도: 자기 디스크 46"/>
          <p:cNvSpPr/>
          <p:nvPr/>
        </p:nvSpPr>
        <p:spPr>
          <a:xfrm>
            <a:off x="3500430" y="492919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순서도: 자기 디스크 47"/>
          <p:cNvSpPr/>
          <p:nvPr/>
        </p:nvSpPr>
        <p:spPr>
          <a:xfrm>
            <a:off x="3724062" y="492919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순서도: 자기 디스크 48"/>
          <p:cNvSpPr/>
          <p:nvPr/>
        </p:nvSpPr>
        <p:spPr>
          <a:xfrm>
            <a:off x="3500430" y="516732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순서도: 자기 디스크 49"/>
          <p:cNvSpPr/>
          <p:nvPr/>
        </p:nvSpPr>
        <p:spPr>
          <a:xfrm>
            <a:off x="3947694" y="492919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순서도: 자기 디스크 50"/>
          <p:cNvSpPr/>
          <p:nvPr/>
        </p:nvSpPr>
        <p:spPr>
          <a:xfrm>
            <a:off x="3724062" y="516732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순서도: 자기 디스크 51"/>
          <p:cNvSpPr/>
          <p:nvPr/>
        </p:nvSpPr>
        <p:spPr>
          <a:xfrm>
            <a:off x="3500430" y="540545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순서도: 자기 디스크 52"/>
          <p:cNvSpPr/>
          <p:nvPr/>
        </p:nvSpPr>
        <p:spPr>
          <a:xfrm>
            <a:off x="3947694" y="516732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순서도: 자기 디스크 53"/>
          <p:cNvSpPr/>
          <p:nvPr/>
        </p:nvSpPr>
        <p:spPr>
          <a:xfrm>
            <a:off x="3724062" y="5405451"/>
            <a:ext cx="195678" cy="23812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순서도: 자기 디스크 54"/>
          <p:cNvSpPr/>
          <p:nvPr/>
        </p:nvSpPr>
        <p:spPr>
          <a:xfrm>
            <a:off x="3947694" y="540545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순서도: 자기 디스크 56"/>
          <p:cNvSpPr/>
          <p:nvPr/>
        </p:nvSpPr>
        <p:spPr>
          <a:xfrm>
            <a:off x="6286512" y="492919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순서도: 자기 디스크 57"/>
          <p:cNvSpPr/>
          <p:nvPr/>
        </p:nvSpPr>
        <p:spPr>
          <a:xfrm>
            <a:off x="6510144" y="492919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순서도: 자기 디스크 58"/>
          <p:cNvSpPr/>
          <p:nvPr/>
        </p:nvSpPr>
        <p:spPr>
          <a:xfrm>
            <a:off x="6286512" y="516732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순서도: 자기 디스크 59"/>
          <p:cNvSpPr/>
          <p:nvPr/>
        </p:nvSpPr>
        <p:spPr>
          <a:xfrm>
            <a:off x="6733776" y="492919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순서도: 자기 디스크 60"/>
          <p:cNvSpPr/>
          <p:nvPr/>
        </p:nvSpPr>
        <p:spPr>
          <a:xfrm>
            <a:off x="6510144" y="516732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순서도: 자기 디스크 61"/>
          <p:cNvSpPr/>
          <p:nvPr/>
        </p:nvSpPr>
        <p:spPr>
          <a:xfrm>
            <a:off x="6286512" y="540545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순서도: 자기 디스크 62"/>
          <p:cNvSpPr/>
          <p:nvPr/>
        </p:nvSpPr>
        <p:spPr>
          <a:xfrm>
            <a:off x="6733776" y="516732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순서도: 자기 디스크 63"/>
          <p:cNvSpPr/>
          <p:nvPr/>
        </p:nvSpPr>
        <p:spPr>
          <a:xfrm>
            <a:off x="6510144" y="540545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순서도: 자기 디스크 64"/>
          <p:cNvSpPr/>
          <p:nvPr/>
        </p:nvSpPr>
        <p:spPr>
          <a:xfrm>
            <a:off x="6733776" y="5405451"/>
            <a:ext cx="195678" cy="23812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7786710" y="1571612"/>
            <a:ext cx="12695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Bi214</a:t>
            </a:r>
          </a:p>
          <a:p>
            <a:r>
              <a:rPr lang="en-US" altLang="ko-KR" dirty="0" smtClean="0"/>
              <a:t>22M </a:t>
            </a:r>
            <a:r>
              <a:rPr lang="en-US" altLang="ko-KR" dirty="0" err="1" smtClean="0"/>
              <a:t>evts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Generated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Q(3272)</a:t>
            </a:r>
            <a:endParaRPr lang="ko-KR" alt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429256" y="1857364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14861</a:t>
            </a:r>
            <a:endParaRPr lang="ko-KR" alt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5429256" y="5000636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18451</a:t>
            </a:r>
            <a:endParaRPr lang="ko-KR" alt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643174" y="1857364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13817</a:t>
            </a:r>
            <a:endParaRPr lang="ko-KR" alt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5429256" y="3429000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18072</a:t>
            </a:r>
            <a:endParaRPr lang="ko-KR" alt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2643174" y="4929198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18168</a:t>
            </a:r>
            <a:endParaRPr lang="ko-KR" alt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2643174" y="3357562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17462</a:t>
            </a:r>
            <a:endParaRPr lang="ko-KR" altLang="en-US" dirty="0"/>
          </a:p>
        </p:txBody>
      </p:sp>
      <p:sp>
        <p:nvSpPr>
          <p:cNvPr id="74" name="위쪽 화살표 73"/>
          <p:cNvSpPr/>
          <p:nvPr/>
        </p:nvSpPr>
        <p:spPr>
          <a:xfrm>
            <a:off x="5929322" y="6215082"/>
            <a:ext cx="142876" cy="2143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TextBox 74"/>
          <p:cNvSpPr txBox="1"/>
          <p:nvPr/>
        </p:nvSpPr>
        <p:spPr>
          <a:xfrm>
            <a:off x="6072198" y="63579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3005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내용 개체 틀 14" descr="multi_surface_cu_comb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0214" y="1600200"/>
            <a:ext cx="6243572" cy="4525963"/>
          </a:xfr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due to cryogenics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43240" y="2071678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Bi214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86512" y="2000240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Co56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86512" y="3429000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Tl208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00364" y="3571876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Co60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14612" y="5643578"/>
            <a:ext cx="303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#of background /kg/yr/</a:t>
            </a:r>
            <a:r>
              <a:rPr lang="en-US" altLang="ko-KR" dirty="0" err="1" smtClean="0"/>
              <a:t>keV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72396" y="242886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O(10</a:t>
            </a:r>
            <a:r>
              <a:rPr lang="en-US" altLang="ko-KR" b="1" baseline="30000" dirty="0" smtClean="0"/>
              <a:t>-7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Background due to Roman Lead</a:t>
            </a:r>
            <a:endParaRPr lang="ko-KR" altLang="en-US" dirty="0"/>
          </a:p>
        </p:txBody>
      </p:sp>
      <p:pic>
        <p:nvPicPr>
          <p:cNvPr id="4" name="내용 개체 틀 3" descr="multi_surface_pb_comb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22197"/>
            <a:ext cx="8229600" cy="2681968"/>
          </a:xfrm>
        </p:spPr>
      </p:pic>
      <p:sp>
        <p:nvSpPr>
          <p:cNvPr id="5" name="TextBox 4"/>
          <p:cNvSpPr txBox="1"/>
          <p:nvPr/>
        </p:nvSpPr>
        <p:spPr>
          <a:xfrm>
            <a:off x="2714612" y="5643578"/>
            <a:ext cx="303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#of background /kg/yr/</a:t>
            </a:r>
            <a:r>
              <a:rPr lang="en-US" altLang="ko-KR" dirty="0" err="1" smtClean="0"/>
              <a:t>keV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15206" y="3857628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O(10</a:t>
            </a:r>
            <a:r>
              <a:rPr lang="en-US" altLang="ko-KR" b="1" baseline="30000" dirty="0" smtClean="0"/>
              <a:t>-</a:t>
            </a:r>
            <a:r>
              <a:rPr lang="en-US" altLang="ko-KR" sz="1400" baseline="30000" dirty="0" smtClean="0"/>
              <a:t>7</a:t>
            </a:r>
            <a:endParaRPr lang="ko-KR" altLang="en-US" sz="14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2786050" y="307181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Bi214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15206" y="3143248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Tl208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28926" y="4000504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O(10</a:t>
            </a:r>
            <a:r>
              <a:rPr lang="en-US" altLang="ko-KR" b="1" baseline="30000" dirty="0" smtClean="0"/>
              <a:t>-6</a:t>
            </a:r>
            <a:endParaRPr lang="ko-KR" altLang="en-US" b="1" baseline="30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plan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Simulate reduction factor</a:t>
            </a:r>
          </a:p>
          <a:p>
            <a:r>
              <a:rPr lang="en-US" altLang="ko-KR" dirty="0" smtClean="0"/>
              <a:t>Update background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T</a:t>
            </a:r>
            <a:r>
              <a:rPr lang="en-US" altLang="ko-KR" baseline="-25000" dirty="0" smtClean="0"/>
              <a:t>1/2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Further simulation of background from shielding</a:t>
            </a:r>
          </a:p>
          <a:p>
            <a:r>
              <a:rPr lang="en-US" altLang="ko-KR" dirty="0" smtClean="0"/>
              <a:t>Also other sources of background…</a:t>
            </a:r>
          </a:p>
          <a:p>
            <a:endParaRPr lang="en-US" altLang="ko-K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8992" y="2928934"/>
            <a:ext cx="2686040" cy="1328734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Thank you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grpSp>
        <p:nvGrpSpPr>
          <p:cNvPr id="14" name="그룹 13"/>
          <p:cNvGrpSpPr/>
          <p:nvPr/>
        </p:nvGrpSpPr>
        <p:grpSpPr>
          <a:xfrm>
            <a:off x="2285984" y="2928934"/>
            <a:ext cx="1643074" cy="1285884"/>
            <a:chOff x="2285984" y="2928934"/>
            <a:chExt cx="1643074" cy="1285884"/>
          </a:xfrm>
        </p:grpSpPr>
        <p:sp>
          <p:nvSpPr>
            <p:cNvPr id="4" name="순서도: 자기 디스크 3"/>
            <p:cNvSpPr/>
            <p:nvPr/>
          </p:nvSpPr>
          <p:spPr>
            <a:xfrm>
              <a:off x="2285984" y="2928934"/>
              <a:ext cx="500066" cy="428628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순서도: 자기 디스크 4"/>
            <p:cNvSpPr/>
            <p:nvPr/>
          </p:nvSpPr>
          <p:spPr>
            <a:xfrm>
              <a:off x="2857488" y="2928934"/>
              <a:ext cx="500066" cy="428628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순서도: 자기 디스크 5"/>
            <p:cNvSpPr/>
            <p:nvPr/>
          </p:nvSpPr>
          <p:spPr>
            <a:xfrm>
              <a:off x="2285984" y="3357562"/>
              <a:ext cx="500066" cy="428628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순서도: 자기 디스크 6"/>
            <p:cNvSpPr/>
            <p:nvPr/>
          </p:nvSpPr>
          <p:spPr>
            <a:xfrm>
              <a:off x="3428992" y="2928934"/>
              <a:ext cx="500066" cy="428628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순서도: 자기 디스크 8"/>
            <p:cNvSpPr/>
            <p:nvPr/>
          </p:nvSpPr>
          <p:spPr>
            <a:xfrm>
              <a:off x="2857488" y="3357562"/>
              <a:ext cx="500066" cy="428628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순서도: 자기 디스크 9"/>
            <p:cNvSpPr/>
            <p:nvPr/>
          </p:nvSpPr>
          <p:spPr>
            <a:xfrm>
              <a:off x="2285984" y="3786190"/>
              <a:ext cx="500066" cy="428628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순서도: 자기 디스크 10"/>
            <p:cNvSpPr/>
            <p:nvPr/>
          </p:nvSpPr>
          <p:spPr>
            <a:xfrm>
              <a:off x="3428992" y="3357562"/>
              <a:ext cx="500066" cy="428628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순서도: 자기 디스크 11"/>
            <p:cNvSpPr/>
            <p:nvPr/>
          </p:nvSpPr>
          <p:spPr>
            <a:xfrm>
              <a:off x="2857488" y="3786190"/>
              <a:ext cx="500066" cy="428628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순서도: 자기 디스크 12"/>
            <p:cNvSpPr/>
            <p:nvPr/>
          </p:nvSpPr>
          <p:spPr>
            <a:xfrm>
              <a:off x="3428992" y="3786190"/>
              <a:ext cx="500066" cy="428628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6072198" y="3929066"/>
            <a:ext cx="1643074" cy="1500198"/>
            <a:chOff x="6072198" y="3929066"/>
            <a:chExt cx="1643074" cy="1500198"/>
          </a:xfrm>
        </p:grpSpPr>
        <p:sp>
          <p:nvSpPr>
            <p:cNvPr id="15" name="타원 14"/>
            <p:cNvSpPr/>
            <p:nvPr/>
          </p:nvSpPr>
          <p:spPr>
            <a:xfrm>
              <a:off x="6643702" y="4429132"/>
              <a:ext cx="500066" cy="500066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7215206" y="4429132"/>
              <a:ext cx="500066" cy="500066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>
              <a:off x="6072198" y="4429132"/>
              <a:ext cx="500066" cy="5000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17"/>
            <p:cNvSpPr/>
            <p:nvPr/>
          </p:nvSpPr>
          <p:spPr>
            <a:xfrm>
              <a:off x="6357950" y="4929198"/>
              <a:ext cx="500066" cy="5000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6929454" y="4929198"/>
              <a:ext cx="500066" cy="5000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6357950" y="3929066"/>
              <a:ext cx="500066" cy="5000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6929454" y="3929066"/>
              <a:ext cx="500066" cy="5000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455550"/>
          </a:xfrm>
        </p:spPr>
        <p:txBody>
          <a:bodyPr>
            <a:normAutofit/>
          </a:bodyPr>
          <a:lstStyle/>
          <a:p>
            <a:r>
              <a:rPr lang="en-US" altLang="ko-KR" sz="3600" dirty="0" smtClean="0">
                <a:latin typeface="Arial" pitchFamily="34" charset="0"/>
                <a:cs typeface="Arial" pitchFamily="34" charset="0"/>
              </a:rPr>
              <a:t>GEANT4 setup for pilot </a:t>
            </a:r>
            <a:r>
              <a:rPr lang="en-US" altLang="ko-KR" sz="3600" dirty="0" err="1" smtClean="0">
                <a:latin typeface="Arial" pitchFamily="34" charset="0"/>
                <a:cs typeface="Arial" pitchFamily="34" charset="0"/>
              </a:rPr>
              <a:t>experment</a:t>
            </a:r>
            <a:r>
              <a:rPr lang="en-US" altLang="ko-KR" sz="3600" dirty="0" smtClean="0">
                <a:latin typeface="Arial" pitchFamily="34" charset="0"/>
                <a:cs typeface="Arial" pitchFamily="34" charset="0"/>
              </a:rPr>
              <a:t>:  </a:t>
            </a:r>
            <a:br>
              <a:rPr lang="en-US" altLang="ko-KR" sz="3600" dirty="0" smtClean="0">
                <a:latin typeface="Arial" pitchFamily="34" charset="0"/>
                <a:cs typeface="Arial" pitchFamily="34" charset="0"/>
              </a:rPr>
            </a:br>
            <a:r>
              <a:rPr lang="en-US" altLang="ko-KR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by J.I. Lee</a:t>
            </a:r>
            <a:endParaRPr lang="ko-KR" altLang="en-US" sz="32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D:\서울대 일\dbdset.bmp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28736"/>
            <a:ext cx="5016124" cy="4608512"/>
          </a:xfrm>
          <a:prstGeom prst="rect">
            <a:avLst/>
          </a:prstGeom>
          <a:noFill/>
        </p:spPr>
      </p:pic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China-Korea Workshop-20110923</a:t>
            </a:r>
            <a:endParaRPr lang="ko-KR" altLang="en-US" dirty="0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1268760"/>
            <a:ext cx="3024336" cy="3048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4581128"/>
            <a:ext cx="5385461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588224" y="1340768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solidFill>
                  <a:schemeClr val="bg1"/>
                </a:solidFill>
              </a:rPr>
              <a:t>Lead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16731" y="4551511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solidFill>
                  <a:schemeClr val="bg1"/>
                </a:solidFill>
              </a:rPr>
              <a:t>Lead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4653136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solidFill>
                  <a:schemeClr val="bg1"/>
                </a:solidFill>
              </a:rPr>
              <a:t>Lead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Background generated at Copper</a:t>
            </a:r>
            <a:endParaRPr lang="ko-KR" altLang="en-US" dirty="0"/>
          </a:p>
        </p:txBody>
      </p:sp>
      <p:sp>
        <p:nvSpPr>
          <p:cNvPr id="7" name="순서도: 자기 디스크 6"/>
          <p:cNvSpPr/>
          <p:nvPr/>
        </p:nvSpPr>
        <p:spPr>
          <a:xfrm>
            <a:off x="3500430" y="1857364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순서도: 자기 디스크 7"/>
          <p:cNvSpPr/>
          <p:nvPr/>
        </p:nvSpPr>
        <p:spPr>
          <a:xfrm>
            <a:off x="3724062" y="1857364"/>
            <a:ext cx="195678" cy="23812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순서도: 자기 디스크 8"/>
          <p:cNvSpPr/>
          <p:nvPr/>
        </p:nvSpPr>
        <p:spPr>
          <a:xfrm>
            <a:off x="3500430" y="209549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순서도: 자기 디스크 9"/>
          <p:cNvSpPr/>
          <p:nvPr/>
        </p:nvSpPr>
        <p:spPr>
          <a:xfrm>
            <a:off x="3947694" y="1857364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순서도: 자기 디스크 10"/>
          <p:cNvSpPr/>
          <p:nvPr/>
        </p:nvSpPr>
        <p:spPr>
          <a:xfrm>
            <a:off x="3724062" y="209549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순서도: 자기 디스크 11"/>
          <p:cNvSpPr/>
          <p:nvPr/>
        </p:nvSpPr>
        <p:spPr>
          <a:xfrm>
            <a:off x="3500430" y="2333617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순서도: 자기 디스크 12"/>
          <p:cNvSpPr/>
          <p:nvPr/>
        </p:nvSpPr>
        <p:spPr>
          <a:xfrm>
            <a:off x="3947694" y="209549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순서도: 자기 디스크 13"/>
          <p:cNvSpPr/>
          <p:nvPr/>
        </p:nvSpPr>
        <p:spPr>
          <a:xfrm>
            <a:off x="3724062" y="2333617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순서도: 자기 디스크 14"/>
          <p:cNvSpPr/>
          <p:nvPr/>
        </p:nvSpPr>
        <p:spPr>
          <a:xfrm>
            <a:off x="3947694" y="2333617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순서도: 자기 디스크 16"/>
          <p:cNvSpPr/>
          <p:nvPr/>
        </p:nvSpPr>
        <p:spPr>
          <a:xfrm>
            <a:off x="3500430" y="3357562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순서도: 자기 디스크 17"/>
          <p:cNvSpPr/>
          <p:nvPr/>
        </p:nvSpPr>
        <p:spPr>
          <a:xfrm>
            <a:off x="3724062" y="3357562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순서도: 자기 디스크 18"/>
          <p:cNvSpPr/>
          <p:nvPr/>
        </p:nvSpPr>
        <p:spPr>
          <a:xfrm>
            <a:off x="3500430" y="3595689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순서도: 자기 디스크 19"/>
          <p:cNvSpPr/>
          <p:nvPr/>
        </p:nvSpPr>
        <p:spPr>
          <a:xfrm>
            <a:off x="3947694" y="3357562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순서도: 자기 디스크 20"/>
          <p:cNvSpPr/>
          <p:nvPr/>
        </p:nvSpPr>
        <p:spPr>
          <a:xfrm>
            <a:off x="3724062" y="3595689"/>
            <a:ext cx="195678" cy="23812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순서도: 자기 디스크 21"/>
          <p:cNvSpPr/>
          <p:nvPr/>
        </p:nvSpPr>
        <p:spPr>
          <a:xfrm>
            <a:off x="3500430" y="383381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순서도: 자기 디스크 22"/>
          <p:cNvSpPr/>
          <p:nvPr/>
        </p:nvSpPr>
        <p:spPr>
          <a:xfrm>
            <a:off x="3947694" y="3595689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순서도: 자기 디스크 23"/>
          <p:cNvSpPr/>
          <p:nvPr/>
        </p:nvSpPr>
        <p:spPr>
          <a:xfrm>
            <a:off x="3724062" y="383381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순서도: 자기 디스크 24"/>
          <p:cNvSpPr/>
          <p:nvPr/>
        </p:nvSpPr>
        <p:spPr>
          <a:xfrm>
            <a:off x="3947694" y="383381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7" name="그룹 66"/>
          <p:cNvGrpSpPr/>
          <p:nvPr/>
        </p:nvGrpSpPr>
        <p:grpSpPr>
          <a:xfrm>
            <a:off x="6286512" y="3357562"/>
            <a:ext cx="642942" cy="714380"/>
            <a:chOff x="6286512" y="3500438"/>
            <a:chExt cx="642942" cy="714380"/>
          </a:xfrm>
        </p:grpSpPr>
        <p:sp>
          <p:nvSpPr>
            <p:cNvPr id="27" name="순서도: 자기 디스크 26"/>
            <p:cNvSpPr/>
            <p:nvPr/>
          </p:nvSpPr>
          <p:spPr>
            <a:xfrm>
              <a:off x="6286512" y="3500438"/>
              <a:ext cx="195678" cy="238127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순서도: 자기 디스크 27"/>
            <p:cNvSpPr/>
            <p:nvPr/>
          </p:nvSpPr>
          <p:spPr>
            <a:xfrm>
              <a:off x="6510144" y="3500438"/>
              <a:ext cx="195678" cy="238127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순서도: 자기 디스크 28"/>
            <p:cNvSpPr/>
            <p:nvPr/>
          </p:nvSpPr>
          <p:spPr>
            <a:xfrm>
              <a:off x="6286512" y="3738565"/>
              <a:ext cx="195678" cy="238127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순서도: 자기 디스크 29"/>
            <p:cNvSpPr/>
            <p:nvPr/>
          </p:nvSpPr>
          <p:spPr>
            <a:xfrm>
              <a:off x="6733776" y="3500438"/>
              <a:ext cx="195678" cy="238127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순서도: 자기 디스크 30"/>
            <p:cNvSpPr/>
            <p:nvPr/>
          </p:nvSpPr>
          <p:spPr>
            <a:xfrm>
              <a:off x="6510144" y="3738565"/>
              <a:ext cx="195678" cy="238127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순서도: 자기 디스크 31"/>
            <p:cNvSpPr/>
            <p:nvPr/>
          </p:nvSpPr>
          <p:spPr>
            <a:xfrm>
              <a:off x="6286512" y="3976691"/>
              <a:ext cx="195678" cy="238127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순서도: 자기 디스크 32"/>
            <p:cNvSpPr/>
            <p:nvPr/>
          </p:nvSpPr>
          <p:spPr>
            <a:xfrm>
              <a:off x="6733776" y="3738565"/>
              <a:ext cx="195678" cy="238127"/>
            </a:xfrm>
            <a:prstGeom prst="flowChartMagneticDisk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순서도: 자기 디스크 33"/>
            <p:cNvSpPr/>
            <p:nvPr/>
          </p:nvSpPr>
          <p:spPr>
            <a:xfrm>
              <a:off x="6510144" y="3976691"/>
              <a:ext cx="195678" cy="238127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순서도: 자기 디스크 34"/>
            <p:cNvSpPr/>
            <p:nvPr/>
          </p:nvSpPr>
          <p:spPr>
            <a:xfrm>
              <a:off x="6733776" y="3976691"/>
              <a:ext cx="195678" cy="238127"/>
            </a:xfrm>
            <a:prstGeom prst="flowChartMagneticDis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7" name="순서도: 자기 디스크 36"/>
          <p:cNvSpPr/>
          <p:nvPr/>
        </p:nvSpPr>
        <p:spPr>
          <a:xfrm>
            <a:off x="6286512" y="1928802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순서도: 자기 디스크 37"/>
          <p:cNvSpPr/>
          <p:nvPr/>
        </p:nvSpPr>
        <p:spPr>
          <a:xfrm>
            <a:off x="6510144" y="1928802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순서도: 자기 디스크 38"/>
          <p:cNvSpPr/>
          <p:nvPr/>
        </p:nvSpPr>
        <p:spPr>
          <a:xfrm>
            <a:off x="6286512" y="2166929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순서도: 자기 디스크 39"/>
          <p:cNvSpPr/>
          <p:nvPr/>
        </p:nvSpPr>
        <p:spPr>
          <a:xfrm>
            <a:off x="6733776" y="1928802"/>
            <a:ext cx="195678" cy="23812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순서도: 자기 디스크 40"/>
          <p:cNvSpPr/>
          <p:nvPr/>
        </p:nvSpPr>
        <p:spPr>
          <a:xfrm>
            <a:off x="6510144" y="2166929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순서도: 자기 디스크 41"/>
          <p:cNvSpPr/>
          <p:nvPr/>
        </p:nvSpPr>
        <p:spPr>
          <a:xfrm>
            <a:off x="6286512" y="240505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순서도: 자기 디스크 42"/>
          <p:cNvSpPr/>
          <p:nvPr/>
        </p:nvSpPr>
        <p:spPr>
          <a:xfrm>
            <a:off x="6733776" y="2166929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순서도: 자기 디스크 43"/>
          <p:cNvSpPr/>
          <p:nvPr/>
        </p:nvSpPr>
        <p:spPr>
          <a:xfrm>
            <a:off x="6510144" y="240505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순서도: 자기 디스크 44"/>
          <p:cNvSpPr/>
          <p:nvPr/>
        </p:nvSpPr>
        <p:spPr>
          <a:xfrm>
            <a:off x="6733776" y="240505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순서도: 자기 디스크 46"/>
          <p:cNvSpPr/>
          <p:nvPr/>
        </p:nvSpPr>
        <p:spPr>
          <a:xfrm>
            <a:off x="3500430" y="492919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순서도: 자기 디스크 47"/>
          <p:cNvSpPr/>
          <p:nvPr/>
        </p:nvSpPr>
        <p:spPr>
          <a:xfrm>
            <a:off x="3724062" y="492919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순서도: 자기 디스크 48"/>
          <p:cNvSpPr/>
          <p:nvPr/>
        </p:nvSpPr>
        <p:spPr>
          <a:xfrm>
            <a:off x="3500430" y="516732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순서도: 자기 디스크 49"/>
          <p:cNvSpPr/>
          <p:nvPr/>
        </p:nvSpPr>
        <p:spPr>
          <a:xfrm>
            <a:off x="3947694" y="492919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순서도: 자기 디스크 50"/>
          <p:cNvSpPr/>
          <p:nvPr/>
        </p:nvSpPr>
        <p:spPr>
          <a:xfrm>
            <a:off x="3724062" y="516732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순서도: 자기 디스크 51"/>
          <p:cNvSpPr/>
          <p:nvPr/>
        </p:nvSpPr>
        <p:spPr>
          <a:xfrm>
            <a:off x="3500430" y="540545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순서도: 자기 디스크 52"/>
          <p:cNvSpPr/>
          <p:nvPr/>
        </p:nvSpPr>
        <p:spPr>
          <a:xfrm>
            <a:off x="3947694" y="516732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순서도: 자기 디스크 53"/>
          <p:cNvSpPr/>
          <p:nvPr/>
        </p:nvSpPr>
        <p:spPr>
          <a:xfrm>
            <a:off x="3724062" y="5405451"/>
            <a:ext cx="195678" cy="23812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순서도: 자기 디스크 54"/>
          <p:cNvSpPr/>
          <p:nvPr/>
        </p:nvSpPr>
        <p:spPr>
          <a:xfrm>
            <a:off x="3947694" y="540545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순서도: 자기 디스크 56"/>
          <p:cNvSpPr/>
          <p:nvPr/>
        </p:nvSpPr>
        <p:spPr>
          <a:xfrm>
            <a:off x="6286512" y="492919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순서도: 자기 디스크 57"/>
          <p:cNvSpPr/>
          <p:nvPr/>
        </p:nvSpPr>
        <p:spPr>
          <a:xfrm>
            <a:off x="6510144" y="492919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순서도: 자기 디스크 58"/>
          <p:cNvSpPr/>
          <p:nvPr/>
        </p:nvSpPr>
        <p:spPr>
          <a:xfrm>
            <a:off x="6286512" y="516732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순서도: 자기 디스크 59"/>
          <p:cNvSpPr/>
          <p:nvPr/>
        </p:nvSpPr>
        <p:spPr>
          <a:xfrm>
            <a:off x="6733776" y="4929198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순서도: 자기 디스크 60"/>
          <p:cNvSpPr/>
          <p:nvPr/>
        </p:nvSpPr>
        <p:spPr>
          <a:xfrm>
            <a:off x="6510144" y="516732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순서도: 자기 디스크 61"/>
          <p:cNvSpPr/>
          <p:nvPr/>
        </p:nvSpPr>
        <p:spPr>
          <a:xfrm>
            <a:off x="6286512" y="540545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순서도: 자기 디스크 62"/>
          <p:cNvSpPr/>
          <p:nvPr/>
        </p:nvSpPr>
        <p:spPr>
          <a:xfrm>
            <a:off x="6733776" y="5167325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순서도: 자기 디스크 63"/>
          <p:cNvSpPr/>
          <p:nvPr/>
        </p:nvSpPr>
        <p:spPr>
          <a:xfrm>
            <a:off x="6510144" y="5405451"/>
            <a:ext cx="195678" cy="238127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순서도: 자기 디스크 64"/>
          <p:cNvSpPr/>
          <p:nvPr/>
        </p:nvSpPr>
        <p:spPr>
          <a:xfrm>
            <a:off x="6733776" y="5405451"/>
            <a:ext cx="195678" cy="23812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7786710" y="1571612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Bi214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jileeee\바탕 화면\coinef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3152775"/>
            <a:ext cx="5572125" cy="3705225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Correlation events of CaMoO4 &amp; </a:t>
            </a:r>
            <a:r>
              <a:rPr lang="en-US" altLang="ko-KR" sz="3600" dirty="0" err="1" smtClean="0"/>
              <a:t>CsI</a:t>
            </a:r>
            <a:r>
              <a:rPr lang="en-US" altLang="ko-KR" sz="3600" dirty="0" smtClean="0"/>
              <a:t>(</a:t>
            </a:r>
            <a:r>
              <a:rPr lang="en-US" altLang="ko-KR" sz="3600" dirty="0" err="1" smtClean="0"/>
              <a:t>Tl</a:t>
            </a:r>
            <a:r>
              <a:rPr lang="en-US" altLang="ko-KR" sz="3600" dirty="0" smtClean="0"/>
              <a:t>)</a:t>
            </a:r>
            <a:endParaRPr lang="ko-KR" altLang="en-US" sz="3600" dirty="0"/>
          </a:p>
        </p:txBody>
      </p:sp>
      <p:pic>
        <p:nvPicPr>
          <p:cNvPr id="3074" name="Picture 2" descr="C:\Documents and Settings\jileeee\바탕 화면\scsi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56792"/>
            <a:ext cx="5572125" cy="37052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20110208</a:t>
            </a:r>
            <a:endParaRPr lang="ko-KR" altLang="en-US"/>
          </a:p>
        </p:txBody>
      </p:sp>
      <p:cxnSp>
        <p:nvCxnSpPr>
          <p:cNvPr id="19" name="직선 화살표 연결선 18"/>
          <p:cNvCxnSpPr/>
          <p:nvPr/>
        </p:nvCxnSpPr>
        <p:spPr>
          <a:xfrm rot="5400000">
            <a:off x="125710" y="4311302"/>
            <a:ext cx="115212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3568" y="3356992"/>
            <a:ext cx="857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10keV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23728" y="3068960"/>
            <a:ext cx="1600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>
                <a:solidFill>
                  <a:schemeClr val="bg1"/>
                </a:solidFill>
              </a:rPr>
              <a:t>CsI</a:t>
            </a:r>
            <a:r>
              <a:rPr lang="en-US" altLang="ko-KR" sz="2400" dirty="0" smtClean="0">
                <a:solidFill>
                  <a:schemeClr val="bg1"/>
                </a:solidFill>
              </a:rPr>
              <a:t> crystal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44008" y="5271591"/>
            <a:ext cx="2419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solidFill>
                  <a:schemeClr val="bg1"/>
                </a:solidFill>
              </a:rPr>
              <a:t>CaMoO</a:t>
            </a:r>
            <a:r>
              <a:rPr lang="en-US" altLang="ko-KR" sz="2400" baseline="-25000" dirty="0" smtClean="0">
                <a:solidFill>
                  <a:schemeClr val="bg1"/>
                </a:solidFill>
              </a:rPr>
              <a:t>4</a:t>
            </a:r>
            <a:r>
              <a:rPr lang="en-US" altLang="ko-KR" sz="2400" dirty="0" smtClean="0">
                <a:solidFill>
                  <a:schemeClr val="bg1"/>
                </a:solidFill>
              </a:rPr>
              <a:t> crystal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91472" y="1484784"/>
            <a:ext cx="4752528" cy="16312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bg1"/>
                </a:solidFill>
              </a:rPr>
              <a:t>Mo-100 0</a:t>
            </a:r>
            <a:r>
              <a:rPr lang="el-GR" altLang="ko-KR" sz="2000" b="1" dirty="0" smtClean="0">
                <a:solidFill>
                  <a:schemeClr val="bg1"/>
                </a:solidFill>
              </a:rPr>
              <a:t>ν</a:t>
            </a:r>
            <a:r>
              <a:rPr lang="en-US" altLang="ko-KR" sz="2000" b="1" dirty="0" smtClean="0">
                <a:solidFill>
                  <a:schemeClr val="bg1"/>
                </a:solidFill>
              </a:rPr>
              <a:t> of CaMoO4</a:t>
            </a:r>
          </a:p>
          <a:p>
            <a:r>
              <a:rPr lang="en-US" altLang="ko-KR" sz="2000" b="1" dirty="0" smtClean="0">
                <a:solidFill>
                  <a:schemeClr val="bg1"/>
                </a:solidFill>
              </a:rPr>
              <a:t>- sigma/E of S35 CaMoO4 </a:t>
            </a:r>
          </a:p>
          <a:p>
            <a:pPr>
              <a:buFontTx/>
              <a:buChar char="-"/>
            </a:pPr>
            <a:r>
              <a:rPr lang="en-US" altLang="ko-KR" sz="2000" b="1" dirty="0" smtClean="0">
                <a:solidFill>
                  <a:schemeClr val="bg1"/>
                </a:solidFill>
              </a:rPr>
              <a:t> 2 sigma cut of 0</a:t>
            </a:r>
            <a:r>
              <a:rPr lang="en-US" altLang="ko-KR" sz="2000" b="1" dirty="0" smtClean="0">
                <a:solidFill>
                  <a:schemeClr val="bg1"/>
                </a:solidFill>
                <a:latin typeface="Symbol" pitchFamily="18" charset="2"/>
              </a:rPr>
              <a:t>nbb</a:t>
            </a:r>
          </a:p>
          <a:p>
            <a:pPr>
              <a:buFontTx/>
              <a:buChar char="-"/>
            </a:pPr>
            <a:r>
              <a:rPr lang="en-US" altLang="ko-KR" sz="2000" b="1" dirty="0" smtClean="0">
                <a:solidFill>
                  <a:schemeClr val="bg1"/>
                </a:solidFill>
              </a:rPr>
              <a:t> 10keV cut of </a:t>
            </a:r>
            <a:r>
              <a:rPr lang="en-US" altLang="ko-KR" sz="2000" b="1" dirty="0" err="1" smtClean="0">
                <a:solidFill>
                  <a:schemeClr val="bg1"/>
                </a:solidFill>
              </a:rPr>
              <a:t>CsI</a:t>
            </a:r>
            <a:endParaRPr lang="en-US" altLang="ko-KR" sz="20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US" altLang="ko-KR" sz="2000" b="1" dirty="0" smtClean="0">
                <a:solidFill>
                  <a:schemeClr val="bg1"/>
                </a:solidFill>
              </a:rPr>
              <a:t> 84.7% efficiency </a:t>
            </a:r>
          </a:p>
        </p:txBody>
      </p:sp>
      <p:sp>
        <p:nvSpPr>
          <p:cNvPr id="25" name="슬라이드 번호 개체 틀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6C8B-27FD-4442-A2DF-8CB5A3242490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79512" y="5445224"/>
            <a:ext cx="3203848" cy="7078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bg1"/>
                </a:solidFill>
              </a:rPr>
              <a:t>Mo-100 0</a:t>
            </a:r>
            <a:r>
              <a:rPr lang="el-GR" altLang="ko-KR" sz="2000" b="1" dirty="0" smtClean="0">
                <a:solidFill>
                  <a:schemeClr val="bg1"/>
                </a:solidFill>
              </a:rPr>
              <a:t>ν</a:t>
            </a:r>
            <a:r>
              <a:rPr lang="en-US" altLang="ko-KR" sz="2000" b="1" dirty="0" smtClean="0">
                <a:solidFill>
                  <a:schemeClr val="bg1"/>
                </a:solidFill>
              </a:rPr>
              <a:t> of </a:t>
            </a:r>
            <a:r>
              <a:rPr lang="en-US" altLang="ko-KR" sz="2000" b="1" dirty="0" err="1" smtClean="0">
                <a:solidFill>
                  <a:schemeClr val="bg1"/>
                </a:solidFill>
              </a:rPr>
              <a:t>CsI</a:t>
            </a:r>
            <a:r>
              <a:rPr lang="en-US" altLang="ko-KR" sz="2000" b="1" dirty="0" smtClean="0">
                <a:solidFill>
                  <a:schemeClr val="bg1"/>
                </a:solidFill>
              </a:rPr>
              <a:t>(</a:t>
            </a:r>
            <a:r>
              <a:rPr lang="en-US" altLang="ko-KR" sz="2000" b="1" dirty="0" err="1" smtClean="0">
                <a:solidFill>
                  <a:schemeClr val="bg1"/>
                </a:solidFill>
              </a:rPr>
              <a:t>Tl</a:t>
            </a:r>
            <a:r>
              <a:rPr lang="en-US" altLang="ko-KR" sz="20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altLang="ko-KR" sz="2000" b="1" dirty="0" smtClean="0">
                <a:solidFill>
                  <a:schemeClr val="bg1"/>
                </a:solidFill>
              </a:rPr>
              <a:t>-</a:t>
            </a:r>
            <a:r>
              <a:rPr lang="en-US" altLang="ko-KR" sz="2000" b="1" dirty="0" err="1" smtClean="0">
                <a:solidFill>
                  <a:schemeClr val="bg1"/>
                </a:solidFill>
              </a:rPr>
              <a:t>CsI</a:t>
            </a:r>
            <a:r>
              <a:rPr lang="en-US" altLang="ko-KR" sz="2000" b="1" dirty="0" smtClean="0">
                <a:solidFill>
                  <a:schemeClr val="bg1"/>
                </a:solidFill>
              </a:rPr>
              <a:t>(</a:t>
            </a:r>
            <a:r>
              <a:rPr lang="en-US" altLang="ko-KR" sz="2000" b="1" dirty="0" err="1" smtClean="0">
                <a:solidFill>
                  <a:schemeClr val="bg1"/>
                </a:solidFill>
              </a:rPr>
              <a:t>Tl</a:t>
            </a:r>
            <a:r>
              <a:rPr lang="en-US" altLang="ko-KR" sz="2000" b="1" dirty="0" smtClean="0">
                <a:solidFill>
                  <a:schemeClr val="bg1"/>
                </a:solidFill>
              </a:rPr>
              <a:t>) &lt; 10keV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internalS35_jile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785794"/>
            <a:ext cx="6629400" cy="4457700"/>
          </a:xfrm>
        </p:spPr>
      </p:pic>
      <p:sp>
        <p:nvSpPr>
          <p:cNvPr id="5" name="직사각형 4"/>
          <p:cNvSpPr/>
          <p:nvPr/>
        </p:nvSpPr>
        <p:spPr>
          <a:xfrm>
            <a:off x="6429388" y="1285860"/>
            <a:ext cx="2143140" cy="35719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0nbb</a:t>
            </a:r>
          </a:p>
          <a:p>
            <a:r>
              <a:rPr lang="en-US" altLang="ko-KR" dirty="0" smtClean="0">
                <a:solidFill>
                  <a:schemeClr val="tx1"/>
                </a:solidFill>
              </a:rPr>
              <a:t>2nbb</a:t>
            </a:r>
          </a:p>
          <a:p>
            <a:r>
              <a:rPr lang="en-US" altLang="ko-KR" dirty="0" smtClean="0">
                <a:solidFill>
                  <a:srgbClr val="00B050"/>
                </a:solidFill>
              </a:rPr>
              <a:t>Bi214</a:t>
            </a:r>
          </a:p>
          <a:p>
            <a:r>
              <a:rPr lang="en-US" altLang="ko-KR" b="1" dirty="0" smtClean="0">
                <a:solidFill>
                  <a:srgbClr val="0070C0"/>
                </a:solidFill>
              </a:rPr>
              <a:t>Tl208</a:t>
            </a:r>
          </a:p>
          <a:p>
            <a:r>
              <a:rPr lang="en-US" altLang="ko-KR" sz="1600" b="1" dirty="0" smtClean="0">
                <a:solidFill>
                  <a:schemeClr val="accent4">
                    <a:lumMod val="75000"/>
                  </a:schemeClr>
                </a:solidFill>
              </a:rPr>
              <a:t>Ca48</a:t>
            </a:r>
          </a:p>
          <a:p>
            <a:endParaRPr lang="en-US" altLang="ko-KR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altLang="ko-KR" sz="1600" b="1" dirty="0" smtClean="0">
                <a:solidFill>
                  <a:schemeClr val="tx1"/>
                </a:solidFill>
              </a:rPr>
              <a:t>10 kg*5 year</a:t>
            </a:r>
          </a:p>
          <a:p>
            <a:endParaRPr lang="en-US" altLang="ko-KR" sz="1600" b="1" dirty="0" smtClean="0">
              <a:solidFill>
                <a:schemeClr val="tx1"/>
              </a:solidFill>
            </a:endParaRPr>
          </a:p>
          <a:p>
            <a:r>
              <a:rPr lang="en-US" altLang="ko-KR" sz="1600" b="1" dirty="0" smtClean="0">
                <a:solidFill>
                  <a:schemeClr val="tx1"/>
                </a:solidFill>
              </a:rPr>
              <a:t>Bi214: 1.7mBq/kg</a:t>
            </a:r>
          </a:p>
          <a:p>
            <a:r>
              <a:rPr lang="en-US" altLang="ko-KR" sz="1600" b="1" dirty="0" smtClean="0">
                <a:solidFill>
                  <a:schemeClr val="tx1"/>
                </a:solidFill>
              </a:rPr>
              <a:t>Tl208: 0.26 </a:t>
            </a:r>
            <a:r>
              <a:rPr lang="en-US" altLang="ko-KR" sz="1600" b="1" dirty="0" err="1" smtClean="0">
                <a:solidFill>
                  <a:schemeClr val="tx1"/>
                </a:solidFill>
              </a:rPr>
              <a:t>mBq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/kg</a:t>
            </a:r>
          </a:p>
          <a:p>
            <a:endParaRPr lang="en-US" altLang="ko-KR" sz="1600" b="1" dirty="0" smtClean="0">
              <a:solidFill>
                <a:schemeClr val="tx1"/>
              </a:solidFill>
            </a:endParaRPr>
          </a:p>
          <a:p>
            <a:r>
              <a:rPr lang="en-US" altLang="ko-KR" sz="1600" b="1" dirty="0" smtClean="0">
                <a:solidFill>
                  <a:schemeClr val="tx1"/>
                </a:solidFill>
              </a:rPr>
              <a:t>Reduction factor 30 applied</a:t>
            </a:r>
            <a:endParaRPr lang="ko-KR" alt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42910" y="5643578"/>
            <a:ext cx="7643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u"/>
            </a:pPr>
            <a:r>
              <a:rPr lang="en-US" altLang="ko-KR" dirty="0" smtClean="0"/>
              <a:t>Enrichment  :</a:t>
            </a:r>
            <a:r>
              <a:rPr lang="en-US" altLang="ko-KR" baseline="30000" dirty="0" smtClean="0"/>
              <a:t>100</a:t>
            </a:r>
            <a:r>
              <a:rPr lang="en-US" altLang="ko-KR" dirty="0" smtClean="0"/>
              <a:t>Mo = 96.1%    </a:t>
            </a:r>
            <a:r>
              <a:rPr lang="en-US" altLang="ko-KR" baseline="30000" dirty="0" smtClean="0"/>
              <a:t>48</a:t>
            </a:r>
            <a:r>
              <a:rPr lang="en-US" altLang="ko-KR" dirty="0" smtClean="0"/>
              <a:t>Ca &lt; 0.001%</a:t>
            </a:r>
            <a:endParaRPr lang="en-US" altLang="ko-KR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u"/>
            </a:pPr>
            <a:r>
              <a:rPr lang="en-US" altLang="ko-KR" dirty="0" smtClean="0">
                <a:sym typeface="Wingdings" pitchFamily="2" charset="2"/>
              </a:rPr>
              <a:t> S35 CMO resolution/ background measurement used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yury_desig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43050"/>
            <a:ext cx="3963860" cy="2416105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643306" y="1428736"/>
            <a:ext cx="4257676" cy="1185857"/>
          </a:xfrm>
        </p:spPr>
        <p:txBody>
          <a:bodyPr/>
          <a:lstStyle/>
          <a:p>
            <a:pPr algn="r">
              <a:buNone/>
            </a:pPr>
            <a:r>
              <a:rPr lang="en-US" altLang="ko-KR" dirty="0" smtClean="0"/>
              <a:t>               </a:t>
            </a:r>
            <a:r>
              <a:rPr lang="en-US" altLang="ko-KR" sz="2800" dirty="0" smtClean="0"/>
              <a:t>CaMoO4 </a:t>
            </a:r>
          </a:p>
          <a:p>
            <a:pPr algn="r">
              <a:buNone/>
            </a:pPr>
            <a:r>
              <a:rPr lang="en-US" altLang="ko-KR" sz="2800" dirty="0" smtClean="0"/>
              <a:t> </a:t>
            </a:r>
            <a:r>
              <a:rPr lang="en-US" altLang="ko-KR" sz="2800" dirty="0" smtClean="0">
                <a:latin typeface="Symbol" pitchFamily="18" charset="2"/>
              </a:rPr>
              <a:t>f</a:t>
            </a:r>
            <a:r>
              <a:rPr lang="en-US" altLang="ko-KR" sz="2800" dirty="0" smtClean="0"/>
              <a:t>4cm x 4cm, 11mK</a:t>
            </a:r>
          </a:p>
          <a:p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000504"/>
            <a:ext cx="3115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Designed by </a:t>
            </a:r>
            <a:r>
              <a:rPr lang="en-US" altLang="ko-KR" sz="1600" dirty="0" err="1" smtClean="0"/>
              <a:t>Yury</a:t>
            </a:r>
            <a:r>
              <a:rPr lang="en-US" altLang="ko-KR" sz="1600" dirty="0" smtClean="0"/>
              <a:t>:   4cm x 4cm</a:t>
            </a:r>
            <a:endParaRPr lang="ko-KR" altLang="en-US" sz="1600" dirty="0"/>
          </a:p>
        </p:txBody>
      </p:sp>
      <p:pic>
        <p:nvPicPr>
          <p:cNvPr id="6" name="내용 개체 틀 3" descr="IMG_603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214678" y="4143380"/>
            <a:ext cx="2715113" cy="2035978"/>
          </a:xfrm>
          <a:prstGeom prst="rect">
            <a:avLst/>
          </a:prstGeom>
        </p:spPr>
      </p:pic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7513-E6B5-4511-AB67-44D9766F1BC9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357158" y="357166"/>
            <a:ext cx="8001056" cy="928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>
                <a:solidFill>
                  <a:schemeClr val="tx1"/>
                </a:solidFill>
              </a:rPr>
              <a:t>Simulation for Low Energy  Setup</a:t>
            </a:r>
            <a:endParaRPr lang="ko-KR" altLang="en-US" sz="3200" dirty="0">
              <a:solidFill>
                <a:schemeClr val="tx1"/>
              </a:solidFill>
            </a:endParaRPr>
          </a:p>
        </p:txBody>
      </p:sp>
      <p:pic>
        <p:nvPicPr>
          <p:cNvPr id="13" name="내용 개체 틀 3" descr="Screenshot-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5074" y="2571744"/>
            <a:ext cx="2136300" cy="201128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Screenshot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500042"/>
            <a:ext cx="5929354" cy="6046767"/>
          </a:xfrm>
        </p:spPr>
      </p:pic>
      <p:sp>
        <p:nvSpPr>
          <p:cNvPr id="5" name="직사각형 4"/>
          <p:cNvSpPr/>
          <p:nvPr/>
        </p:nvSpPr>
        <p:spPr>
          <a:xfrm>
            <a:off x="2786050" y="3286124"/>
            <a:ext cx="1714512" cy="11430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786050" y="2714620"/>
            <a:ext cx="171451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643174" y="2714620"/>
            <a:ext cx="2000264" cy="221457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643174" y="2428868"/>
            <a:ext cx="2000264" cy="214314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715140" y="2285992"/>
            <a:ext cx="24622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accent6">
                    <a:lumMod val="50000"/>
                  </a:schemeClr>
                </a:solidFill>
              </a:rPr>
              <a:t>Copper </a:t>
            </a:r>
            <a:r>
              <a:rPr lang="en-US" altLang="ko-KR" dirty="0" smtClean="0"/>
              <a:t>5cm top</a:t>
            </a:r>
          </a:p>
          <a:p>
            <a:r>
              <a:rPr lang="en-US" altLang="ko-KR" dirty="0" smtClean="0"/>
              <a:t>           1cm side</a:t>
            </a:r>
          </a:p>
          <a:p>
            <a:r>
              <a:rPr lang="en-US" altLang="ko-KR" dirty="0" smtClean="0"/>
              <a:t>           1cm bottom</a:t>
            </a:r>
          </a:p>
          <a:p>
            <a:r>
              <a:rPr lang="en-US" altLang="ko-KR" dirty="0" smtClean="0"/>
              <a:t>           101.1 kg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solidFill>
                  <a:schemeClr val="accent1">
                    <a:lumMod val="75000"/>
                  </a:schemeClr>
                </a:solidFill>
              </a:rPr>
              <a:t>Lead</a:t>
            </a:r>
            <a:r>
              <a:rPr lang="en-US" altLang="ko-KR" dirty="0" smtClean="0"/>
              <a:t>     10cm top</a:t>
            </a:r>
          </a:p>
          <a:p>
            <a:r>
              <a:rPr lang="en-US" altLang="ko-KR" dirty="0" smtClean="0"/>
              <a:t>            1cm side</a:t>
            </a:r>
          </a:p>
          <a:p>
            <a:r>
              <a:rPr lang="en-US" altLang="ko-KR" dirty="0" smtClean="0"/>
              <a:t>            1cm bottom</a:t>
            </a:r>
          </a:p>
          <a:p>
            <a:r>
              <a:rPr lang="en-US" altLang="ko-KR" dirty="0" smtClean="0"/>
              <a:t>            139.7 kg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357158" y="357166"/>
            <a:ext cx="8001056" cy="928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Simulation for low 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5786" y="500042"/>
            <a:ext cx="64577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dirty="0" smtClean="0"/>
              <a:t>Simulation for Low Energy  Setup</a:t>
            </a:r>
            <a:endParaRPr lang="ko-KR" alt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내용 개체 틀 3" descr="Screenshot-4_cle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428736"/>
            <a:ext cx="4382053" cy="4525963"/>
          </a:xfrm>
        </p:spPr>
      </p:pic>
      <p:grpSp>
        <p:nvGrpSpPr>
          <p:cNvPr id="5" name="그룹 4"/>
          <p:cNvGrpSpPr/>
          <p:nvPr/>
        </p:nvGrpSpPr>
        <p:grpSpPr>
          <a:xfrm>
            <a:off x="6286512" y="2643182"/>
            <a:ext cx="1643074" cy="1500198"/>
            <a:chOff x="6072198" y="3929066"/>
            <a:chExt cx="1643074" cy="1500198"/>
          </a:xfrm>
        </p:grpSpPr>
        <p:sp>
          <p:nvSpPr>
            <p:cNvPr id="6" name="타원 5"/>
            <p:cNvSpPr/>
            <p:nvPr/>
          </p:nvSpPr>
          <p:spPr>
            <a:xfrm>
              <a:off x="6643702" y="4429132"/>
              <a:ext cx="500066" cy="500066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/>
          </p:nvSpPr>
          <p:spPr>
            <a:xfrm>
              <a:off x="7215206" y="4429132"/>
              <a:ext cx="500066" cy="500066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/>
          </p:nvSpPr>
          <p:spPr>
            <a:xfrm>
              <a:off x="6072198" y="4429132"/>
              <a:ext cx="500066" cy="5000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/>
          </p:nvSpPr>
          <p:spPr>
            <a:xfrm>
              <a:off x="6357950" y="4929198"/>
              <a:ext cx="500066" cy="5000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6929454" y="4929198"/>
              <a:ext cx="500066" cy="5000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>
              <a:off x="6357950" y="3929066"/>
              <a:ext cx="500066" cy="5000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타원 11"/>
            <p:cNvSpPr/>
            <p:nvPr/>
          </p:nvSpPr>
          <p:spPr>
            <a:xfrm>
              <a:off x="6929454" y="3929066"/>
              <a:ext cx="500066" cy="5000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72264" y="2928934"/>
            <a:ext cx="10550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/>
            <a:r>
              <a:rPr lang="en-US" altLang="ko-KR" dirty="0" smtClean="0"/>
              <a:t>5   6</a:t>
            </a:r>
          </a:p>
          <a:p>
            <a:pPr marL="342900" indent="-342900" algn="ctr"/>
            <a:r>
              <a:rPr lang="en-US" altLang="ko-KR" dirty="0" smtClean="0"/>
              <a:t>0   1   2</a:t>
            </a:r>
          </a:p>
          <a:p>
            <a:pPr marL="342900" indent="-342900" algn="ctr"/>
            <a:r>
              <a:rPr lang="en-US" altLang="ko-KR" dirty="0" smtClean="0"/>
              <a:t>3   4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72132" y="5000636"/>
            <a:ext cx="3374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7 crystal * 3 layers:</a:t>
            </a:r>
          </a:p>
          <a:p>
            <a:r>
              <a:rPr lang="en-US" altLang="ko-KR" dirty="0" smtClean="0"/>
              <a:t>Each crystal size: </a:t>
            </a:r>
            <a:r>
              <a:rPr lang="en-US" altLang="ko-KR" dirty="0" smtClean="0">
                <a:latin typeface="Symbol" pitchFamily="18" charset="2"/>
              </a:rPr>
              <a:t>f </a:t>
            </a:r>
            <a:r>
              <a:rPr lang="en-US" altLang="ko-KR" dirty="0" smtClean="0"/>
              <a:t>4cm*4cm</a:t>
            </a:r>
          </a:p>
          <a:p>
            <a:r>
              <a:rPr lang="en-US" altLang="ko-KR" dirty="0" smtClean="0"/>
              <a:t>Total mass: 226 g *21=4.75 kg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scal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1181100"/>
            <a:ext cx="7581900" cy="4495800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6786578" y="1214422"/>
            <a:ext cx="1357322" cy="12858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0nbb</a:t>
            </a:r>
          </a:p>
          <a:p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</a:rPr>
              <a:t>2nbb</a:t>
            </a:r>
          </a:p>
          <a:p>
            <a:r>
              <a:rPr lang="en-US" altLang="ko-KR" dirty="0" smtClean="0">
                <a:solidFill>
                  <a:srgbClr val="00B050"/>
                </a:solidFill>
              </a:rPr>
              <a:t>Bi214</a:t>
            </a:r>
          </a:p>
          <a:p>
            <a:r>
              <a:rPr lang="en-US" altLang="ko-KR" dirty="0" smtClean="0">
                <a:solidFill>
                  <a:schemeClr val="bg1">
                    <a:lumMod val="50000"/>
                  </a:schemeClr>
                </a:solidFill>
              </a:rPr>
              <a:t>Tl208</a:t>
            </a:r>
          </a:p>
          <a:p>
            <a:endParaRPr lang="en-US" altLang="ko-KR" sz="16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504" y="6000768"/>
            <a:ext cx="364785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Reduction factor 30 applied </a:t>
            </a:r>
            <a:r>
              <a:rPr lang="en-US" altLang="ko-KR" dirty="0" smtClean="0"/>
              <a:t>also:</a:t>
            </a:r>
          </a:p>
          <a:p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CsI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Shielding, PSD, time-correlation</a:t>
            </a:r>
            <a:endParaRPr lang="ko-KR" alt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altLang="ko-KR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357290" y="5643578"/>
            <a:ext cx="28572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HWHM=1 </a:t>
            </a:r>
            <a:r>
              <a:rPr lang="en-US" altLang="ko-KR" dirty="0" err="1" smtClean="0"/>
              <a:t>keV</a:t>
            </a:r>
            <a:endParaRPr lang="en-US" altLang="ko-KR" dirty="0" smtClean="0"/>
          </a:p>
          <a:p>
            <a:r>
              <a:rPr lang="en-US" altLang="ko-KR" dirty="0" err="1" smtClean="0"/>
              <a:t>T_half</a:t>
            </a:r>
            <a:r>
              <a:rPr lang="en-US" altLang="ko-KR" dirty="0" smtClean="0"/>
              <a:t>(0nbb):  1x10</a:t>
            </a:r>
            <a:r>
              <a:rPr lang="en-US" altLang="ko-KR" baseline="30000" dirty="0" smtClean="0"/>
              <a:t>25</a:t>
            </a:r>
            <a:r>
              <a:rPr lang="en-US" altLang="ko-KR" dirty="0" smtClean="0"/>
              <a:t> year</a:t>
            </a:r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     (2nbb): 2.35x10</a:t>
            </a:r>
            <a:r>
              <a:rPr lang="en-US" altLang="ko-KR" baseline="30000" dirty="0" smtClean="0"/>
              <a:t>19 </a:t>
            </a:r>
            <a:endParaRPr lang="ko-KR" altLang="en-US" baseline="30000" dirty="0"/>
          </a:p>
        </p:txBody>
      </p:sp>
      <p:sp>
        <p:nvSpPr>
          <p:cNvPr id="14" name="TextBox 13"/>
          <p:cNvSpPr txBox="1"/>
          <p:nvPr/>
        </p:nvSpPr>
        <p:spPr>
          <a:xfrm>
            <a:off x="2214546" y="714356"/>
            <a:ext cx="3800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Number of event/100kg/5year/</a:t>
            </a:r>
            <a:r>
              <a:rPr lang="en-US" altLang="ko-KR" dirty="0" err="1" smtClean="0"/>
              <a:t>keV</a:t>
            </a:r>
            <a:endParaRPr lang="ko-KR" altLang="en-US" dirty="0"/>
          </a:p>
        </p:txBody>
      </p:sp>
      <p:pic>
        <p:nvPicPr>
          <p:cNvPr id="16" name="그림 15" descr="scale_1kev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" y="1181100"/>
            <a:ext cx="7581900" cy="4495800"/>
          </a:xfrm>
          <a:prstGeom prst="rect">
            <a:avLst/>
          </a:prstGeom>
        </p:spPr>
      </p:pic>
      <p:pic>
        <p:nvPicPr>
          <p:cNvPr id="17" name="그림 16" descr="scale_1kev_zoom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6382" y="3929066"/>
            <a:ext cx="2947618" cy="1747834"/>
          </a:xfrm>
          <a:prstGeom prst="rect">
            <a:avLst/>
          </a:prstGeom>
        </p:spPr>
      </p:pic>
      <p:cxnSp>
        <p:nvCxnSpPr>
          <p:cNvPr id="20" name="직선 화살표 연결선 19"/>
          <p:cNvCxnSpPr/>
          <p:nvPr/>
        </p:nvCxnSpPr>
        <p:spPr>
          <a:xfrm>
            <a:off x="4643438" y="5000636"/>
            <a:ext cx="157163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level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T</a:t>
            </a:r>
            <a:r>
              <a:rPr lang="en-US" altLang="ko-KR" baseline="-25000" dirty="0" smtClean="0"/>
              <a:t>1/2</a:t>
            </a:r>
            <a:endParaRPr lang="ko-KR" altLang="en-US" baseline="-25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altLang="ko-KR" sz="2400" dirty="0" smtClean="0"/>
              <a:t>FWHM=14 </a:t>
            </a:r>
            <a:r>
              <a:rPr lang="en-US" altLang="ko-KR" sz="2400" dirty="0" err="1" smtClean="0"/>
              <a:t>keV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err="1" smtClean="0"/>
              <a:t>Bkg</a:t>
            </a:r>
            <a:r>
              <a:rPr lang="en-US" altLang="ko-KR" sz="2400" dirty="0" smtClean="0"/>
              <a:t> level(</a:t>
            </a:r>
            <a:r>
              <a:rPr lang="en-US" altLang="ko-KR" sz="2400" dirty="0" err="1" smtClean="0"/>
              <a:t>mBq</a:t>
            </a:r>
            <a:r>
              <a:rPr lang="en-US" altLang="ko-KR" sz="2400" dirty="0" smtClean="0"/>
              <a:t>/kg)  		</a:t>
            </a:r>
            <a:r>
              <a:rPr lang="en-US" altLang="ko-KR" sz="2400" dirty="0" err="1" smtClean="0"/>
              <a:t>nbkg</a:t>
            </a:r>
            <a:r>
              <a:rPr lang="en-US" altLang="ko-KR" sz="2400" dirty="0" smtClean="0"/>
              <a:t>*   		T</a:t>
            </a:r>
            <a:r>
              <a:rPr lang="en-US" altLang="ko-KR" sz="2400" baseline="-25000" dirty="0" smtClean="0"/>
              <a:t>1/2  </a:t>
            </a:r>
            <a:r>
              <a:rPr lang="en-US" altLang="ko-KR" sz="2400" dirty="0" smtClean="0"/>
              <a:t>(yr)</a:t>
            </a:r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0.05				30.1 			1.2 x 10</a:t>
            </a:r>
            <a:r>
              <a:rPr lang="en-US" altLang="ko-KR" sz="2400" baseline="30000" dirty="0" smtClean="0"/>
              <a:t>24</a:t>
            </a:r>
          </a:p>
          <a:p>
            <a:pPr>
              <a:buNone/>
            </a:pPr>
            <a:r>
              <a:rPr lang="en-US" altLang="ko-KR" sz="2400" dirty="0" smtClean="0"/>
              <a:t> 0.01				 6			</a:t>
            </a:r>
            <a:r>
              <a:rPr lang="en-US" altLang="ko-KR" sz="2400" dirty="0" smtClean="0"/>
              <a:t>2.5 </a:t>
            </a:r>
            <a:r>
              <a:rPr lang="en-US" altLang="ko-KR" sz="2400" dirty="0" smtClean="0"/>
              <a:t>x 10</a:t>
            </a:r>
            <a:r>
              <a:rPr lang="en-US" altLang="ko-KR" sz="2400" baseline="30000" dirty="0" smtClean="0"/>
              <a:t>25</a:t>
            </a:r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</a:rPr>
              <a:t>0.001			 	0.6 **			3.7 x 10</a:t>
            </a:r>
            <a:r>
              <a:rPr lang="en-US" altLang="ko-KR" sz="2400" baseline="30000" dirty="0" smtClean="0">
                <a:solidFill>
                  <a:schemeClr val="accent2">
                    <a:lumMod val="75000"/>
                  </a:schemeClr>
                </a:solidFill>
              </a:rPr>
              <a:t>26</a:t>
            </a:r>
          </a:p>
          <a:p>
            <a:r>
              <a:rPr lang="en-US" altLang="ko-KR" sz="2400" dirty="0" smtClean="0"/>
              <a:t>FWHM=1 </a:t>
            </a:r>
            <a:r>
              <a:rPr lang="en-US" altLang="ko-KR" sz="2400" dirty="0" err="1" smtClean="0"/>
              <a:t>keV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0.05				</a:t>
            </a:r>
            <a:r>
              <a:rPr lang="en-US" altLang="ko-KR" sz="2400" dirty="0" smtClean="0"/>
              <a:t>3.4 </a:t>
            </a:r>
            <a:r>
              <a:rPr lang="en-US" altLang="ko-KR" sz="2400" dirty="0" smtClean="0"/>
              <a:t>			</a:t>
            </a:r>
            <a:r>
              <a:rPr lang="en-US" altLang="ko-KR" sz="2400" dirty="0" smtClean="0"/>
              <a:t>9.2 </a:t>
            </a:r>
            <a:r>
              <a:rPr lang="en-US" altLang="ko-KR" sz="2400" dirty="0" smtClean="0"/>
              <a:t>x </a:t>
            </a:r>
            <a:r>
              <a:rPr lang="en-US" altLang="ko-KR" sz="2400" dirty="0" smtClean="0"/>
              <a:t>10</a:t>
            </a:r>
            <a:r>
              <a:rPr lang="en-US" altLang="ko-KR" sz="2400" baseline="30000" dirty="0" smtClean="0"/>
              <a:t>25</a:t>
            </a:r>
            <a:endParaRPr lang="en-US" altLang="ko-KR" sz="2400" baseline="300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</a:rPr>
              <a:t>0.01				</a:t>
            </a:r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</a:rPr>
              <a:t>0.7 **</a:t>
            </a:r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</a:rPr>
              <a:t>			</a:t>
            </a:r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</a:rPr>
              <a:t>3.7 </a:t>
            </a:r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</a:rPr>
              <a:t>x </a:t>
            </a:r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</a:rPr>
              <a:t>10</a:t>
            </a:r>
            <a:r>
              <a:rPr lang="en-US" altLang="ko-KR" sz="2400" baseline="30000" dirty="0" smtClean="0">
                <a:solidFill>
                  <a:schemeClr val="accent2">
                    <a:lumMod val="75000"/>
                  </a:schemeClr>
                </a:solidFill>
              </a:rPr>
              <a:t>26</a:t>
            </a:r>
            <a:endParaRPr lang="en-US" altLang="ko-KR" sz="2400" baseline="30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altLang="ko-KR" baseline="30000" dirty="0" smtClean="0"/>
          </a:p>
          <a:p>
            <a:pPr>
              <a:buNone/>
            </a:pPr>
            <a:r>
              <a:rPr lang="en-US" altLang="ko-KR" sz="2400" dirty="0" smtClean="0"/>
              <a:t>*   # of background at FWHM window</a:t>
            </a:r>
          </a:p>
          <a:p>
            <a:pPr>
              <a:buNone/>
            </a:pPr>
            <a:r>
              <a:rPr lang="en-US" altLang="ko-KR" sz="2400" dirty="0" smtClean="0">
                <a:solidFill>
                  <a:schemeClr val="accent2">
                    <a:lumMod val="75000"/>
                  </a:schemeClr>
                </a:solidFill>
              </a:rPr>
              <a:t>**</a:t>
            </a:r>
            <a:r>
              <a:rPr lang="en-US" altLang="ko-KR" sz="2400" dirty="0" smtClean="0"/>
              <a:t> Used </a:t>
            </a:r>
            <a:r>
              <a:rPr lang="en-US" altLang="ko-KR" sz="2400" dirty="0" err="1" smtClean="0"/>
              <a:t>Nbkg</a:t>
            </a:r>
            <a:r>
              <a:rPr lang="en-US" altLang="ko-KR" sz="2400" dirty="0" smtClean="0"/>
              <a:t>=0 formula for T</a:t>
            </a:r>
            <a:r>
              <a:rPr lang="en-US" altLang="ko-KR" sz="2400" baseline="-25000" dirty="0" smtClean="0"/>
              <a:t>1/2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14282" y="1285860"/>
            <a:ext cx="8572560" cy="3786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3732</TotalTime>
  <Words>353</Words>
  <Application>Microsoft Office PowerPoint</Application>
  <PresentationFormat>화면 슬라이드 쇼(4:3)</PresentationFormat>
  <Paragraphs>129</Paragraphs>
  <Slides>20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Office 테마</vt:lpstr>
      <vt:lpstr>Status of simulation at  SNU </vt:lpstr>
      <vt:lpstr>GEANT4 setup for pilot experment:   by J.I. Lee</vt:lpstr>
      <vt:lpstr>Correlation events of CaMoO4 &amp; CsI(Tl)</vt:lpstr>
      <vt:lpstr>슬라이드 4</vt:lpstr>
      <vt:lpstr>슬라이드 5</vt:lpstr>
      <vt:lpstr>슬라이드 6</vt:lpstr>
      <vt:lpstr>슬라이드 7</vt:lpstr>
      <vt:lpstr>슬라이드 8</vt:lpstr>
      <vt:lpstr>Background level vs T1/2</vt:lpstr>
      <vt:lpstr>Anti-coincidence cut</vt:lpstr>
      <vt:lpstr>Background  from shield/cu</vt:lpstr>
      <vt:lpstr>Background generated at Copper</vt:lpstr>
      <vt:lpstr>Background due to cryogenics</vt:lpstr>
      <vt:lpstr>Background due to Roman Lead</vt:lpstr>
      <vt:lpstr>plan</vt:lpstr>
      <vt:lpstr>슬라이드 16</vt:lpstr>
      <vt:lpstr>슬라이드 17</vt:lpstr>
      <vt:lpstr>슬라이드 18</vt:lpstr>
      <vt:lpstr>슬라이드 19</vt:lpstr>
      <vt:lpstr>Background generated at Copper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simulation at  SNU </dc:title>
  <dc:creator>ssmyung</dc:creator>
  <cp:lastModifiedBy>ssmyung</cp:lastModifiedBy>
  <cp:revision>16</cp:revision>
  <dcterms:created xsi:type="dcterms:W3CDTF">2011-10-24T11:13:03Z</dcterms:created>
  <dcterms:modified xsi:type="dcterms:W3CDTF">2011-10-28T04:21:53Z</dcterms:modified>
</cp:coreProperties>
</file>