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4" r:id="rId3"/>
    <p:sldId id="327" r:id="rId4"/>
    <p:sldId id="316" r:id="rId5"/>
    <p:sldId id="334" r:id="rId6"/>
    <p:sldId id="335" r:id="rId7"/>
    <p:sldId id="310" r:id="rId8"/>
    <p:sldId id="337" r:id="rId9"/>
    <p:sldId id="317" r:id="rId10"/>
    <p:sldId id="318" r:id="rId11"/>
    <p:sldId id="321" r:id="rId12"/>
    <p:sldId id="332" r:id="rId13"/>
    <p:sldId id="333" r:id="rId14"/>
    <p:sldId id="320" r:id="rId15"/>
    <p:sldId id="295" r:id="rId16"/>
    <p:sldId id="336" r:id="rId17"/>
    <p:sldId id="311" r:id="rId18"/>
    <p:sldId id="296" r:id="rId19"/>
    <p:sldId id="297" r:id="rId20"/>
    <p:sldId id="301" r:id="rId21"/>
    <p:sldId id="275" r:id="rId22"/>
    <p:sldId id="305" r:id="rId23"/>
    <p:sldId id="338" r:id="rId24"/>
    <p:sldId id="276" r:id="rId25"/>
    <p:sldId id="290" r:id="rId26"/>
    <p:sldId id="322" r:id="rId27"/>
    <p:sldId id="323" r:id="rId28"/>
    <p:sldId id="324" r:id="rId29"/>
    <p:sldId id="326" r:id="rId30"/>
    <p:sldId id="328" r:id="rId31"/>
    <p:sldId id="325" r:id="rId32"/>
    <p:sldId id="329" r:id="rId33"/>
    <p:sldId id="31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8E91-F6B6-419E-86A3-1B3B6D76F141}" type="datetimeFigureOut">
              <a:rPr lang="ko-KR" altLang="en-US" smtClean="0"/>
              <a:pPr/>
              <a:t>11. 10. 27.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17AC8-8630-4D82-8C37-8CA3940E3F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41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4862"/>
            <a:ext cx="2971800" cy="4576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16967EC-6938-4067-B028-37BA374E3D0E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22"/>
            <a:ext cx="5486400" cy="41143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5F310236-7A5D-5443-B939-617C12F6A294}" type="slidenum">
              <a:rPr kumimoji="0" lang="ko-KR" altLang="en-US" sz="1200">
                <a:latin typeface="Arial" charset="0"/>
                <a:ea typeface="맑은 고딕" charset="0"/>
                <a:cs typeface="맑은 고딕" charset="0"/>
              </a:rPr>
              <a:pPr eaLnBrk="1" hangingPunct="1"/>
              <a:t>11</a:t>
            </a:fld>
            <a:endParaRPr kumimoji="0" lang="en-US" altLang="ko-KR" sz="1200">
              <a:latin typeface="Arial" charset="0"/>
              <a:ea typeface="맑은 고딕" charset="0"/>
              <a:cs typeface="맑은 고딕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946400" y="0"/>
            <a:ext cx="19605625" cy="147034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770562" cy="18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endParaRPr lang="ko-KR" altLang="en-US">
              <a:latin typeface="굴림" charset="0"/>
              <a:ea typeface="굴림" charset="0"/>
              <a:cs typeface="굴림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Three days ago, We</a:t>
            </a:r>
            <a:r>
              <a:rPr lang="en-US" altLang="ko-KR" baseline="0" dirty="0" smtClean="0"/>
              <a:t> was replace a </a:t>
            </a:r>
            <a:r>
              <a:rPr lang="en-US" altLang="ko-KR" baseline="0" dirty="0" err="1" smtClean="0"/>
              <a:t>ortec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hpge</a:t>
            </a:r>
            <a:r>
              <a:rPr lang="en-US" altLang="ko-KR" baseline="0" dirty="0" smtClean="0"/>
              <a:t> with new </a:t>
            </a:r>
            <a:r>
              <a:rPr lang="en-US" altLang="ko-KR" baseline="0" dirty="0" err="1" smtClean="0"/>
              <a:t>canberra</a:t>
            </a:r>
            <a:r>
              <a:rPr lang="en-US" altLang="ko-KR" baseline="0" dirty="0" smtClean="0"/>
              <a:t> detector.</a:t>
            </a:r>
          </a:p>
          <a:p>
            <a:r>
              <a:rPr lang="en-US" altLang="ko-KR" baseline="0" dirty="0" smtClean="0"/>
              <a:t>So, This is picture for new </a:t>
            </a:r>
            <a:r>
              <a:rPr lang="en-US" altLang="ko-KR" baseline="0" dirty="0" err="1" smtClean="0"/>
              <a:t>canberra</a:t>
            </a:r>
            <a:r>
              <a:rPr lang="en-US" altLang="ko-KR" baseline="0" dirty="0" smtClean="0"/>
              <a:t> detector</a:t>
            </a:r>
          </a:p>
          <a:p>
            <a:r>
              <a:rPr lang="en-US" altLang="ko-KR" baseline="0" dirty="0" smtClean="0"/>
              <a:t>The left picture is before assembly and The right picture is after assembly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53EAF-5AB6-4042-BF6B-C005B176FDC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11. 10. 27.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oleObject" Target="file:///\\localhost\Users\user\AMoRE\Macintosh%20HD:Users:user:AMoRE:Paper_SCINT2011_templete-v3_slo.doc!OLE_LINK1" TargetMode="External"/><Relationship Id="rId6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q2c.snu.ac.kr/indico/conferenceDisplay.py?confId=70" TargetMode="External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q2c.snu.ac.kr/indico/conferenceDisplay.py?confId=1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4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+mj-ea"/>
              </a:rPr>
              <a:t>Goal of the workshop</a:t>
            </a:r>
            <a:br>
              <a:rPr lang="en-US" altLang="ko-KR" sz="4000" dirty="0" smtClean="0">
                <a:latin typeface="+mj-ea"/>
              </a:rPr>
            </a:br>
            <a:endParaRPr lang="ko-KR" altLang="en-US" sz="4000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9775"/>
            <a:ext cx="5562600" cy="1216025"/>
          </a:xfrm>
        </p:spPr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 Kee Kim</a:t>
            </a:r>
          </a:p>
          <a:p>
            <a:r>
              <a:rPr lang="en-US" altLang="ko-KR" dirty="0" smtClean="0">
                <a:solidFill>
                  <a:srgbClr val="FFFFFF"/>
                </a:solidFill>
              </a:rPr>
              <a:t>Seoul National University</a:t>
            </a:r>
            <a:endParaRPr lang="ko-KR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638800"/>
            <a:ext cx="408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chemeClr val="bg1"/>
                </a:solidFill>
              </a:rPr>
              <a:t>AMoRE</a:t>
            </a:r>
            <a:r>
              <a:rPr lang="en-US" altLang="ko-KR" dirty="0" smtClean="0">
                <a:solidFill>
                  <a:schemeClr val="bg1"/>
                </a:solidFill>
              </a:rPr>
              <a:t> Workshop, Kiev, </a:t>
            </a:r>
            <a:r>
              <a:rPr lang="en-US" altLang="ko-KR" dirty="0" smtClean="0">
                <a:solidFill>
                  <a:schemeClr val="bg1"/>
                </a:solidFill>
              </a:rPr>
              <a:t>Oct. </a:t>
            </a:r>
            <a:r>
              <a:rPr lang="en-US" altLang="ko-KR" dirty="0" smtClean="0">
                <a:solidFill>
                  <a:schemeClr val="bg1"/>
                </a:solidFill>
              </a:rPr>
              <a:t>27</a:t>
            </a:r>
            <a:r>
              <a:rPr lang="en-US" altLang="ko-KR" dirty="0" smtClean="0">
                <a:solidFill>
                  <a:schemeClr val="bg1"/>
                </a:solidFill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</a:rPr>
              <a:t>2011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>
              <a:latin typeface="맑은 고딕" charset="0"/>
              <a:ea typeface="맑은 고딕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78105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96025"/>
            <a:ext cx="2657475" cy="561975"/>
          </a:xfrm>
          <a:noFill/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367213" y="6488113"/>
            <a:ext cx="477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/>
              <a:t>Werner Rodejohann, Int. J. M. Phys., 2011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59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0"/>
            <a:ext cx="3163887" cy="549275"/>
          </a:xfrm>
        </p:spPr>
        <p:txBody>
          <a:bodyPr lIns="0" tIns="0" rIns="0" bIns="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ko-KR" sz="3600">
                <a:latin typeface="Verdana" charset="0"/>
                <a:ea typeface="굴림" charset="0"/>
                <a:cs typeface="굴림" charset="0"/>
              </a:rPr>
              <a:t>CaMoO</a:t>
            </a:r>
            <a:r>
              <a:rPr lang="en-GB" altLang="ko-KR" sz="3600" baseline="-25000">
                <a:latin typeface="Verdana" charset="0"/>
                <a:ea typeface="굴림" charset="0"/>
                <a:cs typeface="굴림" charset="0"/>
              </a:rPr>
              <a:t>4</a:t>
            </a:r>
            <a:endParaRPr lang="ko-KR" altLang="en-GB" sz="3600">
              <a:latin typeface="Verdana" charset="0"/>
              <a:ea typeface="굴림" charset="0"/>
              <a:cs typeface="굴림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9750" y="981075"/>
            <a:ext cx="7888288" cy="48434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11200" indent="-439738" algn="ctr" defTabSz="457200" eaLnBrk="0" latinLnBrk="0" hangingPunct="0">
              <a:lnSpc>
                <a:spcPct val="90000"/>
              </a:lnSpc>
              <a:spcBef>
                <a:spcPts val="175"/>
              </a:spcBef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endParaRPr lang="en-GB" altLang="ko-KR" sz="2000" dirty="0">
              <a:solidFill>
                <a:srgbClr val="113F71"/>
              </a:solidFill>
              <a:latin typeface="Garamond" charset="0"/>
              <a:ea typeface="ＭＳ Ｐゴシック" charset="0"/>
            </a:endParaRPr>
          </a:p>
          <a:p>
            <a:pPr marL="711200" indent="-439738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l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  </a:t>
            </a:r>
            <a:r>
              <a:rPr lang="en-GB" altLang="ko-KR" sz="2000" b="1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DBD for Mo-100 (3034 </a:t>
            </a:r>
            <a:r>
              <a:rPr lang="en-GB" altLang="ko-KR" sz="2000" b="1" dirty="0" err="1">
                <a:solidFill>
                  <a:srgbClr val="113F71"/>
                </a:solidFill>
                <a:latin typeface="Garamond" charset="0"/>
                <a:ea typeface="ＭＳ Ｐゴシック" charset="0"/>
              </a:rPr>
              <a:t>keV</a:t>
            </a:r>
            <a:r>
              <a:rPr lang="en-GB" altLang="ko-KR" sz="2000" b="1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)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, Ca-48(4272 </a:t>
            </a:r>
            <a:r>
              <a:rPr lang="en-GB" altLang="ko-KR" sz="2000" dirty="0" err="1">
                <a:solidFill>
                  <a:srgbClr val="113F71"/>
                </a:solidFill>
                <a:latin typeface="Garamond" charset="0"/>
                <a:ea typeface="ＭＳ Ｐゴシック" charset="0"/>
              </a:rPr>
              <a:t>keV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) </a:t>
            </a:r>
          </a:p>
          <a:p>
            <a:pPr marL="711200" indent="-439738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			high energy 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  <a:sym typeface="Wingdings" charset="0"/>
              </a:rPr>
              <a:t> less background</a:t>
            </a:r>
            <a:endParaRPr lang="en-GB" altLang="ko-KR" sz="2000" dirty="0">
              <a:solidFill>
                <a:srgbClr val="113F71"/>
              </a:solidFill>
              <a:latin typeface="Garamond" charset="0"/>
              <a:ea typeface="ＭＳ Ｐゴシック" charset="0"/>
            </a:endParaRPr>
          </a:p>
          <a:p>
            <a:pPr marL="711200" indent="-439738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l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  </a:t>
            </a:r>
            <a:r>
              <a:rPr lang="en-GB" altLang="ko-KR" sz="2000" b="1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Mo-100 enrichment &gt;90% not so difficult  </a:t>
            </a:r>
          </a:p>
          <a:p>
            <a:pPr marL="711200" indent="-439738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l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  for Mo-100 search, Ca-48 needs to be depleted</a:t>
            </a:r>
          </a:p>
          <a:p>
            <a:pPr marL="711200" indent="-439738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l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  </a:t>
            </a:r>
            <a:r>
              <a:rPr lang="en-GB" altLang="ko-KR" sz="2000" b="1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Scintillator 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At room temp; 10-20% of </a:t>
            </a:r>
            <a:r>
              <a:rPr lang="en-GB" altLang="ko-KR" sz="2000" dirty="0" err="1">
                <a:solidFill>
                  <a:srgbClr val="113F71"/>
                </a:solidFill>
                <a:latin typeface="Garamond" charset="0"/>
                <a:ea typeface="ＭＳ Ｐゴシック" charset="0"/>
              </a:rPr>
              <a:t>CsI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(</a:t>
            </a:r>
            <a:r>
              <a:rPr lang="en-GB" altLang="ko-KR" sz="2000" dirty="0" err="1">
                <a:solidFill>
                  <a:srgbClr val="113F71"/>
                </a:solidFill>
                <a:latin typeface="Garamond" charset="0"/>
                <a:ea typeface="ＭＳ Ｐゴシック" charset="0"/>
              </a:rPr>
              <a:t>Tl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) at 20</a:t>
            </a:r>
            <a:r>
              <a:rPr lang="en-GB" altLang="ko-KR" sz="2000" baseline="30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o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Decay time ; 16 </a:t>
            </a:r>
            <a:r>
              <a:rPr lang="el-GR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μ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sec 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7030A0"/>
                </a:solidFill>
                <a:latin typeface="Garamond" charset="0"/>
                <a:ea typeface="ＭＳ Ｐゴシック" charset="0"/>
              </a:rPr>
              <a:t>LY increases at lower temp.  (almost the same as C</a:t>
            </a:r>
            <a:r>
              <a:rPr lang="en-US" altLang="ko-KR" sz="2000" dirty="0" err="1">
                <a:solidFill>
                  <a:srgbClr val="7030A0"/>
                </a:solidFill>
                <a:latin typeface="Garamond" charset="0"/>
                <a:ea typeface="ＭＳ Ｐゴシック" charset="0"/>
              </a:rPr>
              <a:t>sI</a:t>
            </a:r>
            <a:r>
              <a:rPr lang="en-US" altLang="ko-KR" sz="2000" dirty="0">
                <a:solidFill>
                  <a:srgbClr val="7030A0"/>
                </a:solidFill>
                <a:latin typeface="Garamond" charset="0"/>
                <a:ea typeface="ＭＳ Ｐゴシック" charset="0"/>
              </a:rPr>
              <a:t>(</a:t>
            </a:r>
            <a:r>
              <a:rPr lang="en-US" altLang="ko-KR" sz="2000" dirty="0" err="1">
                <a:solidFill>
                  <a:srgbClr val="7030A0"/>
                </a:solidFill>
                <a:latin typeface="Garamond" charset="0"/>
                <a:ea typeface="ＭＳ Ｐゴシック" charset="0"/>
              </a:rPr>
              <a:t>Tl</a:t>
            </a:r>
            <a:r>
              <a:rPr lang="en-US" altLang="ko-KR" sz="2000" dirty="0">
                <a:solidFill>
                  <a:srgbClr val="7030A0"/>
                </a:solidFill>
                <a:latin typeface="Garamond" charset="0"/>
                <a:ea typeface="ＭＳ Ｐゴシック" charset="0"/>
              </a:rPr>
              <a:t>))</a:t>
            </a:r>
            <a:endParaRPr lang="en-GB" altLang="ko-KR" sz="2000" dirty="0">
              <a:solidFill>
                <a:srgbClr val="7030A0"/>
              </a:solidFill>
              <a:latin typeface="Garamond" charset="0"/>
              <a:ea typeface="ＭＳ Ｐゴシック" charset="0"/>
            </a:endParaRP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Wavelength; 450-650ns-&gt; </a:t>
            </a:r>
            <a:r>
              <a:rPr lang="en-GB" altLang="ko-KR" sz="2000" dirty="0" err="1">
                <a:solidFill>
                  <a:srgbClr val="113F71"/>
                </a:solidFill>
                <a:latin typeface="Garamond" charset="0"/>
                <a:ea typeface="ＭＳ Ｐゴシック" charset="0"/>
              </a:rPr>
              <a:t>RbCs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PMT or APD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Pulse Shape Discrimination</a:t>
            </a:r>
          </a:p>
          <a:p>
            <a:pPr marL="711200" indent="-439738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l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 </a:t>
            </a:r>
            <a:r>
              <a:rPr lang="en-GB" altLang="ko-KR" sz="2000" b="1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Can be used as cryogenic detector 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Debye temperature: 438 K ( </a:t>
            </a:r>
            <a:r>
              <a:rPr lang="en-GB" altLang="ko-KR" sz="2000" dirty="0" err="1">
                <a:solidFill>
                  <a:srgbClr val="113F71"/>
                </a:solidFill>
                <a:latin typeface="Garamond" charset="0"/>
                <a:ea typeface="ＭＳ Ｐゴシック" charset="0"/>
              </a:rPr>
              <a:t>Ge</a:t>
            </a:r>
            <a:r>
              <a:rPr lang="en-GB" altLang="ko-KR" sz="2000" dirty="0">
                <a:solidFill>
                  <a:srgbClr val="113F71"/>
                </a:solidFill>
                <a:latin typeface="Garamond" charset="0"/>
                <a:ea typeface="ＭＳ Ｐゴシック" charset="0"/>
              </a:rPr>
              <a:t> : 360 K,   Si: 625 K)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7030A0"/>
                </a:solidFill>
                <a:latin typeface="Garamond" charset="0"/>
                <a:ea typeface="ＭＳ Ｐゴシック" charset="0"/>
              </a:rPr>
              <a:t>Combining with Scintillation detection : NR, alpha/gamma separation</a:t>
            </a:r>
          </a:p>
          <a:p>
            <a:pPr marL="1176338" lvl="1" indent="-228600" defTabSz="457200" eaLnBrk="0" latinLnBrk="0" hangingPunct="0">
              <a:lnSpc>
                <a:spcPct val="90000"/>
              </a:lnSpc>
              <a:spcBef>
                <a:spcPts val="175"/>
              </a:spcBef>
              <a:buClr>
                <a:srgbClr val="0000FF"/>
              </a:buClr>
              <a:buFont typeface="Wingdings" charset="0"/>
              <a:buChar char="§"/>
              <a:tabLst>
                <a:tab pos="465138" algn="l"/>
                <a:tab pos="922338" algn="l"/>
                <a:tab pos="1379538" algn="l"/>
                <a:tab pos="1836738" algn="l"/>
                <a:tab pos="2293938" algn="l"/>
                <a:tab pos="2751138" algn="l"/>
                <a:tab pos="3208338" algn="l"/>
                <a:tab pos="3665538" algn="l"/>
                <a:tab pos="4122738" algn="l"/>
                <a:tab pos="4579938" algn="l"/>
                <a:tab pos="5037138" algn="l"/>
                <a:tab pos="5494338" algn="l"/>
                <a:tab pos="5951538" algn="l"/>
                <a:tab pos="6408738" algn="l"/>
                <a:tab pos="6865938" algn="l"/>
                <a:tab pos="7323138" algn="l"/>
                <a:tab pos="7780338" algn="l"/>
                <a:tab pos="8237538" algn="l"/>
                <a:tab pos="8694738" algn="l"/>
                <a:tab pos="9151938" algn="l"/>
              </a:tabLst>
              <a:defRPr/>
            </a:pPr>
            <a:r>
              <a:rPr lang="en-GB" altLang="ko-KR" sz="2000" dirty="0">
                <a:solidFill>
                  <a:srgbClr val="FF0000"/>
                </a:solidFill>
                <a:latin typeface="Garamond" charset="0"/>
                <a:ea typeface="ＭＳ Ｐゴシック" charset="0"/>
              </a:rPr>
              <a:t>Good </a:t>
            </a:r>
            <a:r>
              <a:rPr lang="en-GB" altLang="ko-KR" sz="2000" b="1" dirty="0">
                <a:solidFill>
                  <a:srgbClr val="FF0000"/>
                </a:solidFill>
                <a:latin typeface="Garamond" charset="0"/>
                <a:ea typeface="ＭＳ Ｐゴシック" charset="0"/>
              </a:rPr>
              <a:t>dark matter </a:t>
            </a:r>
            <a:r>
              <a:rPr lang="en-GB" altLang="ko-KR" sz="2000" dirty="0">
                <a:solidFill>
                  <a:srgbClr val="FF0000"/>
                </a:solidFill>
                <a:latin typeface="Garamond" charset="0"/>
                <a:ea typeface="ＭＳ Ｐゴシック" charset="0"/>
              </a:rPr>
              <a:t>detector  as well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6659563" y="1052513"/>
            <a:ext cx="2016125" cy="2143125"/>
            <a:chOff x="1120" y="1841"/>
            <a:chExt cx="3011" cy="2079"/>
          </a:xfrm>
        </p:grpSpPr>
        <p:sp>
          <p:nvSpPr>
            <p:cNvPr id="20484" name="Line 5"/>
            <p:cNvSpPr>
              <a:spLocks noChangeShapeType="1"/>
            </p:cNvSpPr>
            <p:nvPr/>
          </p:nvSpPr>
          <p:spPr bwMode="auto">
            <a:xfrm flipV="1">
              <a:off x="1680" y="2130"/>
              <a:ext cx="0" cy="1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>
              <a:off x="1680" y="3575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1920" y="25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8"/>
            <p:cNvSpPr>
              <a:spLocks noChangeShapeType="1"/>
            </p:cNvSpPr>
            <p:nvPr/>
          </p:nvSpPr>
          <p:spPr bwMode="auto">
            <a:xfrm>
              <a:off x="2496" y="226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9"/>
            <p:cNvSpPr>
              <a:spLocks noChangeShapeType="1"/>
            </p:cNvSpPr>
            <p:nvPr/>
          </p:nvSpPr>
          <p:spPr bwMode="auto">
            <a:xfrm>
              <a:off x="3168" y="342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10"/>
            <p:cNvSpPr>
              <a:spLocks noChangeShapeType="1"/>
            </p:cNvSpPr>
            <p:nvPr/>
          </p:nvSpPr>
          <p:spPr bwMode="auto">
            <a:xfrm>
              <a:off x="2352" y="2630"/>
              <a:ext cx="384" cy="40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>
              <a:off x="2736" y="3030"/>
              <a:ext cx="384" cy="362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13"/>
            <p:cNvSpPr>
              <a:spLocks noChangeShapeType="1"/>
            </p:cNvSpPr>
            <p:nvPr/>
          </p:nvSpPr>
          <p:spPr bwMode="auto">
            <a:xfrm flipV="1">
              <a:off x="2352" y="2308"/>
              <a:ext cx="192" cy="24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4"/>
            <p:cNvSpPr>
              <a:spLocks noChangeShapeType="1"/>
            </p:cNvSpPr>
            <p:nvPr/>
          </p:nvSpPr>
          <p:spPr bwMode="auto">
            <a:xfrm flipH="1" flipV="1">
              <a:off x="2513" y="2409"/>
              <a:ext cx="227" cy="4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Text Box 16"/>
            <p:cNvSpPr txBox="1">
              <a:spLocks noChangeArrowheads="1"/>
            </p:cNvSpPr>
            <p:nvPr/>
          </p:nvSpPr>
          <p:spPr bwMode="auto">
            <a:xfrm>
              <a:off x="3836" y="3434"/>
              <a:ext cx="29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>
                  <a:latin typeface="Times New Roman" charset="0"/>
                  <a:ea typeface="MS PGothic" charset="0"/>
                  <a:cs typeface="MS PGothic" charset="0"/>
                </a:rPr>
                <a:t>Z</a:t>
              </a:r>
            </a:p>
          </p:txBody>
        </p:sp>
        <p:sp>
          <p:nvSpPr>
            <p:cNvPr id="20494" name="Text Box 17"/>
            <p:cNvSpPr txBox="1">
              <a:spLocks noChangeArrowheads="1"/>
            </p:cNvSpPr>
            <p:nvPr/>
          </p:nvSpPr>
          <p:spPr bwMode="auto">
            <a:xfrm>
              <a:off x="1392" y="1841"/>
              <a:ext cx="76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>
                  <a:latin typeface="Arial" charset="0"/>
                  <a:ea typeface="MS PGothic" charset="0"/>
                  <a:cs typeface="MS PGothic" charset="0"/>
                </a:rPr>
                <a:t>Energy</a:t>
              </a:r>
              <a:endParaRPr lang="fr-FR" altLang="ja-JP" sz="1400" b="1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495" name="Line 18"/>
            <p:cNvSpPr>
              <a:spLocks noChangeShapeType="1"/>
            </p:cNvSpPr>
            <p:nvPr/>
          </p:nvSpPr>
          <p:spPr bwMode="auto">
            <a:xfrm>
              <a:off x="2112" y="3535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9"/>
            <p:cNvSpPr>
              <a:spLocks noChangeShapeType="1"/>
            </p:cNvSpPr>
            <p:nvPr/>
          </p:nvSpPr>
          <p:spPr bwMode="auto">
            <a:xfrm>
              <a:off x="2736" y="3535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20"/>
            <p:cNvSpPr>
              <a:spLocks noChangeShapeType="1"/>
            </p:cNvSpPr>
            <p:nvPr/>
          </p:nvSpPr>
          <p:spPr bwMode="auto">
            <a:xfrm>
              <a:off x="3360" y="3535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21"/>
            <p:cNvSpPr txBox="1">
              <a:spLocks noChangeArrowheads="1"/>
            </p:cNvSpPr>
            <p:nvPr/>
          </p:nvSpPr>
          <p:spPr bwMode="auto">
            <a:xfrm>
              <a:off x="2020" y="3639"/>
              <a:ext cx="29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>
                  <a:latin typeface="Times New Roman" charset="0"/>
                  <a:ea typeface="MS PGothic" charset="0"/>
                  <a:cs typeface="MS PGothic" charset="0"/>
                </a:rPr>
                <a:t>Z</a:t>
              </a:r>
            </a:p>
          </p:txBody>
        </p:sp>
        <p:sp>
          <p:nvSpPr>
            <p:cNvPr id="20499" name="Text Box 22"/>
            <p:cNvSpPr txBox="1">
              <a:spLocks noChangeArrowheads="1"/>
            </p:cNvSpPr>
            <p:nvPr/>
          </p:nvSpPr>
          <p:spPr bwMode="auto">
            <a:xfrm>
              <a:off x="2596" y="3653"/>
              <a:ext cx="48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>
                  <a:latin typeface="Times New Roman" charset="0"/>
                  <a:ea typeface="MS PGothic" charset="0"/>
                  <a:cs typeface="MS PGothic" charset="0"/>
                </a:rPr>
                <a:t>Z+1</a:t>
              </a:r>
            </a:p>
          </p:txBody>
        </p:sp>
        <p:sp>
          <p:nvSpPr>
            <p:cNvPr id="20500" name="Text Box 23"/>
            <p:cNvSpPr txBox="1">
              <a:spLocks noChangeArrowheads="1"/>
            </p:cNvSpPr>
            <p:nvPr/>
          </p:nvSpPr>
          <p:spPr bwMode="auto">
            <a:xfrm>
              <a:off x="3220" y="3653"/>
              <a:ext cx="481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>
                  <a:latin typeface="Times New Roman" charset="0"/>
                  <a:ea typeface="MS PGothic" charset="0"/>
                  <a:cs typeface="MS PGothic" charset="0"/>
                </a:rPr>
                <a:t>Z+2</a:t>
              </a:r>
            </a:p>
          </p:txBody>
        </p:sp>
        <p:sp>
          <p:nvSpPr>
            <p:cNvPr id="20501" name="Line 24"/>
            <p:cNvSpPr>
              <a:spLocks noChangeShapeType="1"/>
            </p:cNvSpPr>
            <p:nvPr/>
          </p:nvSpPr>
          <p:spPr bwMode="auto">
            <a:xfrm>
              <a:off x="1591" y="2636"/>
              <a:ext cx="0" cy="764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Text Box 25"/>
            <p:cNvSpPr txBox="1">
              <a:spLocks noChangeArrowheads="1"/>
            </p:cNvSpPr>
            <p:nvPr/>
          </p:nvSpPr>
          <p:spPr bwMode="auto">
            <a:xfrm>
              <a:off x="1120" y="2842"/>
              <a:ext cx="753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>
                  <a:solidFill>
                    <a:srgbClr val="990033"/>
                  </a:solidFill>
                  <a:latin typeface="Times New Roman" charset="0"/>
                  <a:ea typeface="MS PGothic" charset="0"/>
                  <a:cs typeface="MS PGothic" charset="0"/>
                </a:rPr>
                <a:t>Q</a:t>
              </a:r>
              <a:r>
                <a:rPr lang="fr-FR" altLang="ja-JP" sz="1400" b="1" baseline="-25000">
                  <a:solidFill>
                    <a:srgbClr val="990033"/>
                  </a:solidFill>
                  <a:latin typeface="Symbol" charset="0"/>
                  <a:ea typeface="MS PGothic" charset="0"/>
                  <a:cs typeface="MS PGothic" charset="0"/>
                </a:rPr>
                <a:t>bb</a:t>
              </a:r>
              <a:endParaRPr lang="fr-FR" altLang="ja-JP" sz="1400" b="1" baseline="-25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503" name="Line 26"/>
            <p:cNvSpPr>
              <a:spLocks noChangeShapeType="1"/>
            </p:cNvSpPr>
            <p:nvPr/>
          </p:nvSpPr>
          <p:spPr bwMode="auto">
            <a:xfrm flipH="1">
              <a:off x="1680" y="342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Text Box 27"/>
            <p:cNvSpPr txBox="1">
              <a:spLocks noChangeArrowheads="1"/>
            </p:cNvSpPr>
            <p:nvPr/>
          </p:nvSpPr>
          <p:spPr bwMode="auto">
            <a:xfrm>
              <a:off x="1920" y="2329"/>
              <a:ext cx="3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fr-FR" altLang="ja-JP" sz="1400" b="1" baseline="30000">
                  <a:solidFill>
                    <a:srgbClr val="990033"/>
                  </a:solidFill>
                  <a:latin typeface="Times New Roman" charset="0"/>
                  <a:ea typeface="MS PGothic" charset="0"/>
                  <a:cs typeface="MS PGothic" charset="0"/>
                </a:rPr>
                <a:t>100</a:t>
              </a:r>
              <a:r>
                <a:rPr lang="fr-FR" altLang="ja-JP" sz="1400" b="1">
                  <a:solidFill>
                    <a:srgbClr val="990033"/>
                  </a:solidFill>
                  <a:latin typeface="Times New Roman" charset="0"/>
                  <a:ea typeface="MS PGothic" charset="0"/>
                  <a:cs typeface="MS PGothic" charset="0"/>
                </a:rPr>
                <a:t>Mo</a:t>
              </a:r>
              <a:endParaRPr lang="fr-FR" altLang="ja-JP" sz="1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505" name="Text Box 28"/>
            <p:cNvSpPr txBox="1">
              <a:spLocks noChangeArrowheads="1"/>
            </p:cNvSpPr>
            <p:nvPr/>
          </p:nvSpPr>
          <p:spPr bwMode="auto">
            <a:xfrm>
              <a:off x="3163" y="3198"/>
              <a:ext cx="3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en-US" altLang="ko-KR" sz="1400" b="1" baseline="30000">
                  <a:solidFill>
                    <a:srgbClr val="990033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100</a:t>
              </a:r>
              <a:r>
                <a:rPr lang="en-US" altLang="ko-KR" sz="1400" b="1">
                  <a:solidFill>
                    <a:srgbClr val="990033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Ru</a:t>
              </a:r>
              <a:endParaRPr lang="fr-FR" altLang="ja-JP" sz="1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506" name="Text Box 29"/>
            <p:cNvSpPr txBox="1">
              <a:spLocks noChangeArrowheads="1"/>
            </p:cNvSpPr>
            <p:nvPr/>
          </p:nvSpPr>
          <p:spPr bwMode="auto">
            <a:xfrm>
              <a:off x="2496" y="2010"/>
              <a:ext cx="34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charset="0"/>
                  <a:ea typeface="굴림" charset="0"/>
                  <a:cs typeface="굴림" charset="0"/>
                </a:defRPr>
              </a:lvl9pPr>
            </a:lstStyle>
            <a:p>
              <a:pPr algn="ctr" latinLnBrk="0"/>
              <a:r>
                <a:rPr lang="en-US" altLang="ko-KR" sz="1400" b="1" baseline="30000">
                  <a:solidFill>
                    <a:srgbClr val="990033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100</a:t>
              </a:r>
              <a:r>
                <a:rPr lang="en-US" altLang="ko-KR" sz="1400" b="1">
                  <a:solidFill>
                    <a:srgbClr val="990033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Tc</a:t>
              </a:r>
              <a:endParaRPr lang="fr-FR" altLang="ja-JP" sz="1400" b="1" baseline="30000">
                <a:solidFill>
                  <a:srgbClr val="990033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507" name="Line 30"/>
            <p:cNvSpPr>
              <a:spLocks noChangeShapeType="1"/>
            </p:cNvSpPr>
            <p:nvPr/>
          </p:nvSpPr>
          <p:spPr bwMode="auto">
            <a:xfrm flipH="1">
              <a:off x="1680" y="257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598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Enrichment &amp; Depletion</a:t>
            </a:r>
            <a:endParaRPr lang="ko-KR" altLang="en-US" dirty="0" smtClean="0"/>
          </a:p>
        </p:txBody>
      </p:sp>
      <p:pic>
        <p:nvPicPr>
          <p:cNvPr id="26627" name="Picture 16" descr="cmo5_allpl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86000"/>
            <a:ext cx="38623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00063" y="1428750"/>
            <a:ext cx="7967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latin typeface="Verdana" pitchFamily="34" charset="0"/>
              </a:rPr>
              <a:t>Mo-100 enrichemeinet : 96.1%</a:t>
            </a:r>
          </a:p>
          <a:p>
            <a:r>
              <a:rPr lang="en-US" altLang="ko-KR" sz="2000">
                <a:latin typeface="Verdana" pitchFamily="34" charset="0"/>
              </a:rPr>
              <a:t>Ca-48 depletion &lt; 0.001% (Nantural abundance is 0.187%)</a:t>
            </a:r>
          </a:p>
          <a:p>
            <a:endParaRPr lang="ko-KR" altLang="en-US" sz="2000">
              <a:latin typeface="Verdana" pitchFamily="34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500063" y="5429250"/>
            <a:ext cx="6043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dirty="0">
                <a:latin typeface="Verdana" pitchFamily="34" charset="0"/>
              </a:rPr>
              <a:t>Depleted </a:t>
            </a:r>
            <a:r>
              <a:rPr lang="en-US" altLang="ko-KR" dirty="0" err="1">
                <a:latin typeface="Verdana" pitchFamily="34" charset="0"/>
              </a:rPr>
              <a:t>Ca</a:t>
            </a:r>
            <a:r>
              <a:rPr lang="en-US" altLang="ko-KR" dirty="0">
                <a:latin typeface="Verdana" pitchFamily="34" charset="0"/>
              </a:rPr>
              <a:t> : ~ 30 kg </a:t>
            </a:r>
            <a:r>
              <a:rPr lang="en-US" altLang="ko-KR" dirty="0" smtClean="0">
                <a:latin typeface="Verdana" pitchFamily="34" charset="0"/>
              </a:rPr>
              <a:t>available (Ca48 &lt; 0.001%)</a:t>
            </a:r>
            <a:endParaRPr lang="en-US" altLang="ko-KR" dirty="0">
              <a:latin typeface="Verdana" pitchFamily="34" charset="0"/>
            </a:endParaRPr>
          </a:p>
          <a:p>
            <a:r>
              <a:rPr lang="en-US" altLang="ko-KR" dirty="0">
                <a:latin typeface="Verdana" pitchFamily="34" charset="0"/>
                <a:sym typeface="Wingdings" pitchFamily="2" charset="2"/>
              </a:rPr>
              <a:t> Good for </a:t>
            </a:r>
            <a:r>
              <a:rPr lang="en-US" altLang="ko-KR" dirty="0" smtClean="0">
                <a:latin typeface="Verdana" pitchFamily="34" charset="0"/>
                <a:sym typeface="Wingdings" pitchFamily="2" charset="2"/>
              </a:rPr>
              <a:t>150 </a:t>
            </a:r>
            <a:r>
              <a:rPr lang="en-US" altLang="ko-KR" dirty="0">
                <a:latin typeface="Verdana" pitchFamily="34" charset="0"/>
                <a:sym typeface="Wingdings" pitchFamily="2" charset="2"/>
              </a:rPr>
              <a:t>kg CaMooO4 crystals</a:t>
            </a:r>
            <a:endParaRPr lang="ko-KR" altLang="en-US" dirty="0">
              <a:latin typeface="Verdana" pitchFamily="34" charset="0"/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757488"/>
            <a:ext cx="52863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2863" y="3857625"/>
            <a:ext cx="52911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72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80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48</a:t>
            </a:r>
            <a:r>
              <a:rPr lang="en-US" altLang="ko-KR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 Enrichment/Depletion at KAERI</a:t>
            </a:r>
            <a: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(Korea Atomic Energy Research Institute)</a:t>
            </a:r>
            <a:endParaRPr lang="en-US" altLang="ko-KR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771"/>
          <p:cNvGrpSpPr>
            <a:grpSpLocks/>
          </p:cNvGrpSpPr>
          <p:nvPr/>
        </p:nvGrpSpPr>
        <p:grpSpPr bwMode="auto">
          <a:xfrm>
            <a:off x="642938" y="3405188"/>
            <a:ext cx="3929062" cy="2835275"/>
            <a:chOff x="1519" y="2079"/>
            <a:chExt cx="2903" cy="2159"/>
          </a:xfrm>
        </p:grpSpPr>
        <p:sp>
          <p:nvSpPr>
            <p:cNvPr id="2054" name="Rectangle 592"/>
            <p:cNvSpPr>
              <a:spLocks noChangeArrowheads="1"/>
            </p:cNvSpPr>
            <p:nvPr/>
          </p:nvSpPr>
          <p:spPr bwMode="auto">
            <a:xfrm>
              <a:off x="1519" y="2152"/>
              <a:ext cx="2903" cy="208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5" name="Freeform 593"/>
            <p:cNvSpPr>
              <a:spLocks/>
            </p:cNvSpPr>
            <p:nvPr/>
          </p:nvSpPr>
          <p:spPr bwMode="auto">
            <a:xfrm>
              <a:off x="2172" y="2079"/>
              <a:ext cx="781" cy="522"/>
            </a:xfrm>
            <a:custGeom>
              <a:avLst/>
              <a:gdLst>
                <a:gd name="T0" fmla="*/ 573 w 912"/>
                <a:gd name="T1" fmla="*/ 0 h 624"/>
                <a:gd name="T2" fmla="*/ 573 w 912"/>
                <a:gd name="T3" fmla="*/ 28 h 624"/>
                <a:gd name="T4" fmla="*/ 361 w 912"/>
                <a:gd name="T5" fmla="*/ 253 h 624"/>
                <a:gd name="T6" fmla="*/ 0 w 912"/>
                <a:gd name="T7" fmla="*/ 366 h 624"/>
                <a:gd name="T8" fmla="*/ 0 w 912"/>
                <a:gd name="T9" fmla="*/ 337 h 624"/>
                <a:gd name="T10" fmla="*/ 241 w 912"/>
                <a:gd name="T11" fmla="*/ 56 h 624"/>
                <a:gd name="T12" fmla="*/ 573 w 912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2"/>
                <a:gd name="T22" fmla="*/ 0 h 624"/>
                <a:gd name="T23" fmla="*/ 912 w 912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2" h="624">
                  <a:moveTo>
                    <a:pt x="912" y="0"/>
                  </a:moveTo>
                  <a:lnTo>
                    <a:pt x="912" y="48"/>
                  </a:lnTo>
                  <a:lnTo>
                    <a:pt x="576" y="432"/>
                  </a:lnTo>
                  <a:lnTo>
                    <a:pt x="0" y="624"/>
                  </a:lnTo>
                  <a:lnTo>
                    <a:pt x="0" y="576"/>
                  </a:lnTo>
                  <a:lnTo>
                    <a:pt x="384" y="96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6" name="Oval 594"/>
            <p:cNvSpPr>
              <a:spLocks noChangeArrowheads="1"/>
            </p:cNvSpPr>
            <p:nvPr/>
          </p:nvSpPr>
          <p:spPr bwMode="auto">
            <a:xfrm>
              <a:off x="3076" y="3084"/>
              <a:ext cx="81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7" name="Oval 595"/>
            <p:cNvSpPr>
              <a:spLocks noChangeArrowheads="1"/>
            </p:cNvSpPr>
            <p:nvPr/>
          </p:nvSpPr>
          <p:spPr bwMode="auto">
            <a:xfrm>
              <a:off x="3157" y="304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8" name="Oval 596"/>
            <p:cNvSpPr>
              <a:spLocks noChangeArrowheads="1"/>
            </p:cNvSpPr>
            <p:nvPr/>
          </p:nvSpPr>
          <p:spPr bwMode="auto">
            <a:xfrm>
              <a:off x="3240" y="3084"/>
              <a:ext cx="84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9" name="Oval 597"/>
            <p:cNvSpPr>
              <a:spLocks noChangeArrowheads="1"/>
            </p:cNvSpPr>
            <p:nvPr/>
          </p:nvSpPr>
          <p:spPr bwMode="auto">
            <a:xfrm>
              <a:off x="3364" y="300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0" name="Oval 598"/>
            <p:cNvSpPr>
              <a:spLocks noChangeArrowheads="1"/>
            </p:cNvSpPr>
            <p:nvPr/>
          </p:nvSpPr>
          <p:spPr bwMode="auto">
            <a:xfrm>
              <a:off x="3240" y="3003"/>
              <a:ext cx="84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1" name="Oval 599"/>
            <p:cNvSpPr>
              <a:spLocks noChangeArrowheads="1"/>
            </p:cNvSpPr>
            <p:nvPr/>
          </p:nvSpPr>
          <p:spPr bwMode="auto">
            <a:xfrm>
              <a:off x="3324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2" name="Oval 600"/>
            <p:cNvSpPr>
              <a:spLocks noChangeArrowheads="1"/>
            </p:cNvSpPr>
            <p:nvPr/>
          </p:nvSpPr>
          <p:spPr bwMode="auto">
            <a:xfrm>
              <a:off x="3485" y="300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3" name="Oval 601"/>
            <p:cNvSpPr>
              <a:spLocks noChangeArrowheads="1"/>
            </p:cNvSpPr>
            <p:nvPr/>
          </p:nvSpPr>
          <p:spPr bwMode="auto">
            <a:xfrm>
              <a:off x="3485" y="3084"/>
              <a:ext cx="83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4" name="Oval 602"/>
            <p:cNvSpPr>
              <a:spLocks noChangeArrowheads="1"/>
            </p:cNvSpPr>
            <p:nvPr/>
          </p:nvSpPr>
          <p:spPr bwMode="auto">
            <a:xfrm>
              <a:off x="3568" y="3084"/>
              <a:ext cx="84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5" name="Oval 603"/>
            <p:cNvSpPr>
              <a:spLocks noChangeArrowheads="1"/>
            </p:cNvSpPr>
            <p:nvPr/>
          </p:nvSpPr>
          <p:spPr bwMode="auto">
            <a:xfrm>
              <a:off x="3610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6" name="Oval 604"/>
            <p:cNvSpPr>
              <a:spLocks noChangeArrowheads="1"/>
            </p:cNvSpPr>
            <p:nvPr/>
          </p:nvSpPr>
          <p:spPr bwMode="auto">
            <a:xfrm>
              <a:off x="3610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7" name="Oval 605"/>
            <p:cNvSpPr>
              <a:spLocks noChangeArrowheads="1"/>
            </p:cNvSpPr>
            <p:nvPr/>
          </p:nvSpPr>
          <p:spPr bwMode="auto">
            <a:xfrm>
              <a:off x="2953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8" name="Oval 606"/>
            <p:cNvSpPr>
              <a:spLocks noChangeArrowheads="1"/>
            </p:cNvSpPr>
            <p:nvPr/>
          </p:nvSpPr>
          <p:spPr bwMode="auto">
            <a:xfrm>
              <a:off x="2993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69" name="Oval 607"/>
            <p:cNvSpPr>
              <a:spLocks noChangeArrowheads="1"/>
            </p:cNvSpPr>
            <p:nvPr/>
          </p:nvSpPr>
          <p:spPr bwMode="auto">
            <a:xfrm>
              <a:off x="3117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0" name="Oval 608"/>
            <p:cNvSpPr>
              <a:spLocks noChangeArrowheads="1"/>
            </p:cNvSpPr>
            <p:nvPr/>
          </p:nvSpPr>
          <p:spPr bwMode="auto">
            <a:xfrm>
              <a:off x="3199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1" name="Oval 609"/>
            <p:cNvSpPr>
              <a:spLocks noChangeArrowheads="1"/>
            </p:cNvSpPr>
            <p:nvPr/>
          </p:nvSpPr>
          <p:spPr bwMode="auto">
            <a:xfrm>
              <a:off x="3199" y="296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2" name="Oval 610"/>
            <p:cNvSpPr>
              <a:spLocks noChangeArrowheads="1"/>
            </p:cNvSpPr>
            <p:nvPr/>
          </p:nvSpPr>
          <p:spPr bwMode="auto">
            <a:xfrm>
              <a:off x="3364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3" name="Oval 611"/>
            <p:cNvSpPr>
              <a:spLocks noChangeArrowheads="1"/>
            </p:cNvSpPr>
            <p:nvPr/>
          </p:nvSpPr>
          <p:spPr bwMode="auto">
            <a:xfrm>
              <a:off x="3610" y="3124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4" name="Oval 612"/>
            <p:cNvSpPr>
              <a:spLocks noChangeArrowheads="1"/>
            </p:cNvSpPr>
            <p:nvPr/>
          </p:nvSpPr>
          <p:spPr bwMode="auto">
            <a:xfrm>
              <a:off x="2828" y="296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5" name="Oval 613"/>
            <p:cNvSpPr>
              <a:spLocks noChangeArrowheads="1"/>
            </p:cNvSpPr>
            <p:nvPr/>
          </p:nvSpPr>
          <p:spPr bwMode="auto">
            <a:xfrm>
              <a:off x="2828" y="300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6" name="Oval 614"/>
            <p:cNvSpPr>
              <a:spLocks noChangeArrowheads="1"/>
            </p:cNvSpPr>
            <p:nvPr/>
          </p:nvSpPr>
          <p:spPr bwMode="auto">
            <a:xfrm>
              <a:off x="2911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7" name="Oval 615"/>
            <p:cNvSpPr>
              <a:spLocks noChangeArrowheads="1"/>
            </p:cNvSpPr>
            <p:nvPr/>
          </p:nvSpPr>
          <p:spPr bwMode="auto">
            <a:xfrm>
              <a:off x="2748" y="2964"/>
              <a:ext cx="80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8" name="Oval 616"/>
            <p:cNvSpPr>
              <a:spLocks noChangeArrowheads="1"/>
            </p:cNvSpPr>
            <p:nvPr/>
          </p:nvSpPr>
          <p:spPr bwMode="auto">
            <a:xfrm>
              <a:off x="2625" y="2964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9" name="Oval 617"/>
            <p:cNvSpPr>
              <a:spLocks noChangeArrowheads="1"/>
            </p:cNvSpPr>
            <p:nvPr/>
          </p:nvSpPr>
          <p:spPr bwMode="auto">
            <a:xfrm>
              <a:off x="2542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0" name="Oval 618"/>
            <p:cNvSpPr>
              <a:spLocks noChangeArrowheads="1"/>
            </p:cNvSpPr>
            <p:nvPr/>
          </p:nvSpPr>
          <p:spPr bwMode="auto">
            <a:xfrm>
              <a:off x="2419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1" name="Oval 619"/>
            <p:cNvSpPr>
              <a:spLocks noChangeArrowheads="1"/>
            </p:cNvSpPr>
            <p:nvPr/>
          </p:nvSpPr>
          <p:spPr bwMode="auto">
            <a:xfrm>
              <a:off x="2336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2" name="Oval 620"/>
            <p:cNvSpPr>
              <a:spLocks noChangeArrowheads="1"/>
            </p:cNvSpPr>
            <p:nvPr/>
          </p:nvSpPr>
          <p:spPr bwMode="auto">
            <a:xfrm>
              <a:off x="2213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3" name="Oval 621"/>
            <p:cNvSpPr>
              <a:spLocks noChangeArrowheads="1"/>
            </p:cNvSpPr>
            <p:nvPr/>
          </p:nvSpPr>
          <p:spPr bwMode="auto">
            <a:xfrm>
              <a:off x="2172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4" name="Oval 622"/>
            <p:cNvSpPr>
              <a:spLocks noChangeArrowheads="1"/>
            </p:cNvSpPr>
            <p:nvPr/>
          </p:nvSpPr>
          <p:spPr bwMode="auto">
            <a:xfrm>
              <a:off x="2172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5" name="Oval 623"/>
            <p:cNvSpPr>
              <a:spLocks noChangeArrowheads="1"/>
            </p:cNvSpPr>
            <p:nvPr/>
          </p:nvSpPr>
          <p:spPr bwMode="auto">
            <a:xfrm>
              <a:off x="2296" y="2803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6" name="Oval 624"/>
            <p:cNvSpPr>
              <a:spLocks noChangeArrowheads="1"/>
            </p:cNvSpPr>
            <p:nvPr/>
          </p:nvSpPr>
          <p:spPr bwMode="auto">
            <a:xfrm>
              <a:off x="1967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7" name="Oval 625"/>
            <p:cNvSpPr>
              <a:spLocks noChangeArrowheads="1"/>
            </p:cNvSpPr>
            <p:nvPr/>
          </p:nvSpPr>
          <p:spPr bwMode="auto">
            <a:xfrm>
              <a:off x="2091" y="2842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8" name="Oval 626"/>
            <p:cNvSpPr>
              <a:spLocks noChangeArrowheads="1"/>
            </p:cNvSpPr>
            <p:nvPr/>
          </p:nvSpPr>
          <p:spPr bwMode="auto">
            <a:xfrm>
              <a:off x="2008" y="2842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89" name="Oval 627"/>
            <p:cNvSpPr>
              <a:spLocks noChangeArrowheads="1"/>
            </p:cNvSpPr>
            <p:nvPr/>
          </p:nvSpPr>
          <p:spPr bwMode="auto">
            <a:xfrm>
              <a:off x="1884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90" name="Oval 628"/>
            <p:cNvSpPr>
              <a:spLocks noChangeArrowheads="1"/>
            </p:cNvSpPr>
            <p:nvPr/>
          </p:nvSpPr>
          <p:spPr bwMode="auto">
            <a:xfrm>
              <a:off x="2091" y="2922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91" name="Oval 629"/>
            <p:cNvSpPr>
              <a:spLocks noChangeArrowheads="1"/>
            </p:cNvSpPr>
            <p:nvPr/>
          </p:nvSpPr>
          <p:spPr bwMode="auto">
            <a:xfrm>
              <a:off x="2542" y="2681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2" name="Oval 630"/>
            <p:cNvSpPr>
              <a:spLocks noChangeArrowheads="1"/>
            </p:cNvSpPr>
            <p:nvPr/>
          </p:nvSpPr>
          <p:spPr bwMode="auto">
            <a:xfrm>
              <a:off x="2666" y="2762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3" name="Oval 631"/>
            <p:cNvSpPr>
              <a:spLocks noChangeArrowheads="1"/>
            </p:cNvSpPr>
            <p:nvPr/>
          </p:nvSpPr>
          <p:spPr bwMode="auto">
            <a:xfrm>
              <a:off x="2706" y="288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4" name="Oval 632"/>
            <p:cNvSpPr>
              <a:spLocks noChangeArrowheads="1"/>
            </p:cNvSpPr>
            <p:nvPr/>
          </p:nvSpPr>
          <p:spPr bwMode="auto">
            <a:xfrm>
              <a:off x="2625" y="2601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5" name="Oval 633"/>
            <p:cNvSpPr>
              <a:spLocks noChangeArrowheads="1"/>
            </p:cNvSpPr>
            <p:nvPr/>
          </p:nvSpPr>
          <p:spPr bwMode="auto">
            <a:xfrm>
              <a:off x="2502" y="2521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6" name="Oval 634"/>
            <p:cNvSpPr>
              <a:spLocks noChangeArrowheads="1"/>
            </p:cNvSpPr>
            <p:nvPr/>
          </p:nvSpPr>
          <p:spPr bwMode="auto">
            <a:xfrm>
              <a:off x="2625" y="2199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7" name="Oval 635"/>
            <p:cNvSpPr>
              <a:spLocks noChangeArrowheads="1"/>
            </p:cNvSpPr>
            <p:nvPr/>
          </p:nvSpPr>
          <p:spPr bwMode="auto">
            <a:xfrm>
              <a:off x="2583" y="2240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8" name="Oval 636"/>
            <p:cNvSpPr>
              <a:spLocks noChangeArrowheads="1"/>
            </p:cNvSpPr>
            <p:nvPr/>
          </p:nvSpPr>
          <p:spPr bwMode="auto">
            <a:xfrm>
              <a:off x="2502" y="2240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099" name="Oval 637"/>
            <p:cNvSpPr>
              <a:spLocks noChangeArrowheads="1"/>
            </p:cNvSpPr>
            <p:nvPr/>
          </p:nvSpPr>
          <p:spPr bwMode="auto">
            <a:xfrm>
              <a:off x="2336" y="2440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0" name="Oval 638"/>
            <p:cNvSpPr>
              <a:spLocks noChangeArrowheads="1"/>
            </p:cNvSpPr>
            <p:nvPr/>
          </p:nvSpPr>
          <p:spPr bwMode="auto">
            <a:xfrm>
              <a:off x="2419" y="2360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1" name="Oval 639"/>
            <p:cNvSpPr>
              <a:spLocks noChangeArrowheads="1"/>
            </p:cNvSpPr>
            <p:nvPr/>
          </p:nvSpPr>
          <p:spPr bwMode="auto">
            <a:xfrm>
              <a:off x="2583" y="2320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2" name="Oval 640"/>
            <p:cNvSpPr>
              <a:spLocks noChangeArrowheads="1"/>
            </p:cNvSpPr>
            <p:nvPr/>
          </p:nvSpPr>
          <p:spPr bwMode="auto">
            <a:xfrm>
              <a:off x="2502" y="2401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3" name="Oval 641"/>
            <p:cNvSpPr>
              <a:spLocks noChangeArrowheads="1"/>
            </p:cNvSpPr>
            <p:nvPr/>
          </p:nvSpPr>
          <p:spPr bwMode="auto">
            <a:xfrm>
              <a:off x="2296" y="2481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4" name="Oval 642"/>
            <p:cNvSpPr>
              <a:spLocks noChangeArrowheads="1"/>
            </p:cNvSpPr>
            <p:nvPr/>
          </p:nvSpPr>
          <p:spPr bwMode="auto">
            <a:xfrm>
              <a:off x="2419" y="2561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5" name="Oval 643"/>
            <p:cNvSpPr>
              <a:spLocks noChangeArrowheads="1"/>
            </p:cNvSpPr>
            <p:nvPr/>
          </p:nvSpPr>
          <p:spPr bwMode="auto">
            <a:xfrm>
              <a:off x="2666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6" name="Oval 644"/>
            <p:cNvSpPr>
              <a:spLocks noChangeArrowheads="1"/>
            </p:cNvSpPr>
            <p:nvPr/>
          </p:nvSpPr>
          <p:spPr bwMode="auto">
            <a:xfrm>
              <a:off x="2828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07" name="Oval 645"/>
            <p:cNvSpPr>
              <a:spLocks noChangeArrowheads="1"/>
            </p:cNvSpPr>
            <p:nvPr/>
          </p:nvSpPr>
          <p:spPr bwMode="auto">
            <a:xfrm>
              <a:off x="3406" y="2964"/>
              <a:ext cx="79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08" name="Oval 646"/>
            <p:cNvSpPr>
              <a:spLocks noChangeArrowheads="1"/>
            </p:cNvSpPr>
            <p:nvPr/>
          </p:nvSpPr>
          <p:spPr bwMode="auto">
            <a:xfrm>
              <a:off x="2911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09" name="Oval 647"/>
            <p:cNvSpPr>
              <a:spLocks noChangeArrowheads="1"/>
            </p:cNvSpPr>
            <p:nvPr/>
          </p:nvSpPr>
          <p:spPr bwMode="auto">
            <a:xfrm>
              <a:off x="2911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0" name="Oval 648"/>
            <p:cNvSpPr>
              <a:spLocks noChangeArrowheads="1"/>
            </p:cNvSpPr>
            <p:nvPr/>
          </p:nvSpPr>
          <p:spPr bwMode="auto">
            <a:xfrm>
              <a:off x="3035" y="300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1" name="Oval 649"/>
            <p:cNvSpPr>
              <a:spLocks noChangeArrowheads="1"/>
            </p:cNvSpPr>
            <p:nvPr/>
          </p:nvSpPr>
          <p:spPr bwMode="auto">
            <a:xfrm>
              <a:off x="3406" y="2964"/>
              <a:ext cx="79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2" name="Oval 650"/>
            <p:cNvSpPr>
              <a:spLocks noChangeArrowheads="1"/>
            </p:cNvSpPr>
            <p:nvPr/>
          </p:nvSpPr>
          <p:spPr bwMode="auto">
            <a:xfrm>
              <a:off x="3406" y="3084"/>
              <a:ext cx="79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3" name="Oval 651"/>
            <p:cNvSpPr>
              <a:spLocks noChangeArrowheads="1"/>
            </p:cNvSpPr>
            <p:nvPr/>
          </p:nvSpPr>
          <p:spPr bwMode="auto">
            <a:xfrm>
              <a:off x="3240" y="2922"/>
              <a:ext cx="84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4" name="Oval 652"/>
            <p:cNvSpPr>
              <a:spLocks noChangeArrowheads="1"/>
            </p:cNvSpPr>
            <p:nvPr/>
          </p:nvSpPr>
          <p:spPr bwMode="auto">
            <a:xfrm>
              <a:off x="3485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5" name="Oval 653"/>
            <p:cNvSpPr>
              <a:spLocks noChangeArrowheads="1"/>
            </p:cNvSpPr>
            <p:nvPr/>
          </p:nvSpPr>
          <p:spPr bwMode="auto">
            <a:xfrm>
              <a:off x="3568" y="3163"/>
              <a:ext cx="84" cy="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6" name="Oval 654"/>
            <p:cNvSpPr>
              <a:spLocks noChangeArrowheads="1"/>
            </p:cNvSpPr>
            <p:nvPr/>
          </p:nvSpPr>
          <p:spPr bwMode="auto">
            <a:xfrm>
              <a:off x="3076" y="2883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7" name="Oval 655"/>
            <p:cNvSpPr>
              <a:spLocks noChangeArrowheads="1"/>
            </p:cNvSpPr>
            <p:nvPr/>
          </p:nvSpPr>
          <p:spPr bwMode="auto">
            <a:xfrm>
              <a:off x="3610" y="300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8" name="Oval 656"/>
            <p:cNvSpPr>
              <a:spLocks noChangeArrowheads="1"/>
            </p:cNvSpPr>
            <p:nvPr/>
          </p:nvSpPr>
          <p:spPr bwMode="auto">
            <a:xfrm>
              <a:off x="3282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19" name="Oval 657"/>
            <p:cNvSpPr>
              <a:spLocks noChangeArrowheads="1"/>
            </p:cNvSpPr>
            <p:nvPr/>
          </p:nvSpPr>
          <p:spPr bwMode="auto">
            <a:xfrm>
              <a:off x="1967" y="2842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0" name="Oval 658"/>
            <p:cNvSpPr>
              <a:spLocks noChangeArrowheads="1"/>
            </p:cNvSpPr>
            <p:nvPr/>
          </p:nvSpPr>
          <p:spPr bwMode="auto">
            <a:xfrm>
              <a:off x="2131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63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1" name="Oval 659"/>
            <p:cNvSpPr>
              <a:spLocks noChangeArrowheads="1"/>
            </p:cNvSpPr>
            <p:nvPr/>
          </p:nvSpPr>
          <p:spPr bwMode="auto">
            <a:xfrm>
              <a:off x="2377" y="296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2" name="Oval 660"/>
            <p:cNvSpPr>
              <a:spLocks noChangeArrowheads="1"/>
            </p:cNvSpPr>
            <p:nvPr/>
          </p:nvSpPr>
          <p:spPr bwMode="auto">
            <a:xfrm>
              <a:off x="2542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3" name="Oval 661"/>
            <p:cNvSpPr>
              <a:spLocks noChangeArrowheads="1"/>
            </p:cNvSpPr>
            <p:nvPr/>
          </p:nvSpPr>
          <p:spPr bwMode="auto">
            <a:xfrm>
              <a:off x="2953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4" name="Oval 662"/>
            <p:cNvSpPr>
              <a:spLocks noChangeArrowheads="1"/>
            </p:cNvSpPr>
            <p:nvPr/>
          </p:nvSpPr>
          <p:spPr bwMode="auto">
            <a:xfrm>
              <a:off x="3446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5" name="Oval 663"/>
            <p:cNvSpPr>
              <a:spLocks noChangeArrowheads="1"/>
            </p:cNvSpPr>
            <p:nvPr/>
          </p:nvSpPr>
          <p:spPr bwMode="auto">
            <a:xfrm>
              <a:off x="3406" y="3124"/>
              <a:ext cx="79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6" name="Oval 664"/>
            <p:cNvSpPr>
              <a:spLocks noChangeArrowheads="1"/>
            </p:cNvSpPr>
            <p:nvPr/>
          </p:nvSpPr>
          <p:spPr bwMode="auto">
            <a:xfrm>
              <a:off x="3446" y="288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7" name="Oval 665"/>
            <p:cNvSpPr>
              <a:spLocks noChangeArrowheads="1"/>
            </p:cNvSpPr>
            <p:nvPr/>
          </p:nvSpPr>
          <p:spPr bwMode="auto">
            <a:xfrm>
              <a:off x="2953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8" name="Oval 666"/>
            <p:cNvSpPr>
              <a:spLocks noChangeArrowheads="1"/>
            </p:cNvSpPr>
            <p:nvPr/>
          </p:nvSpPr>
          <p:spPr bwMode="auto">
            <a:xfrm>
              <a:off x="3282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29" name="Oval 667"/>
            <p:cNvSpPr>
              <a:spLocks noChangeArrowheads="1"/>
            </p:cNvSpPr>
            <p:nvPr/>
          </p:nvSpPr>
          <p:spPr bwMode="auto">
            <a:xfrm>
              <a:off x="3324" y="3084"/>
              <a:ext cx="82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0" name="Oval 668"/>
            <p:cNvSpPr>
              <a:spLocks noChangeArrowheads="1"/>
            </p:cNvSpPr>
            <p:nvPr/>
          </p:nvSpPr>
          <p:spPr bwMode="auto">
            <a:xfrm>
              <a:off x="3528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1" name="Oval 669"/>
            <p:cNvSpPr>
              <a:spLocks noChangeArrowheads="1"/>
            </p:cNvSpPr>
            <p:nvPr/>
          </p:nvSpPr>
          <p:spPr bwMode="auto">
            <a:xfrm>
              <a:off x="3652" y="3003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2" name="Oval 670"/>
            <p:cNvSpPr>
              <a:spLocks noChangeArrowheads="1"/>
            </p:cNvSpPr>
            <p:nvPr/>
          </p:nvSpPr>
          <p:spPr bwMode="auto">
            <a:xfrm>
              <a:off x="3157" y="300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33" name="Oval 671"/>
            <p:cNvSpPr>
              <a:spLocks noChangeArrowheads="1"/>
            </p:cNvSpPr>
            <p:nvPr/>
          </p:nvSpPr>
          <p:spPr bwMode="auto">
            <a:xfrm>
              <a:off x="2788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34" name="Oval 672"/>
            <p:cNvSpPr>
              <a:spLocks noChangeArrowheads="1"/>
            </p:cNvSpPr>
            <p:nvPr/>
          </p:nvSpPr>
          <p:spPr bwMode="auto">
            <a:xfrm>
              <a:off x="3568" y="3044"/>
              <a:ext cx="84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35" name="Oval 673"/>
            <p:cNvSpPr>
              <a:spLocks noChangeArrowheads="1"/>
            </p:cNvSpPr>
            <p:nvPr/>
          </p:nvSpPr>
          <p:spPr bwMode="auto">
            <a:xfrm>
              <a:off x="3154" y="2642"/>
              <a:ext cx="125" cy="120"/>
            </a:xfrm>
            <a:prstGeom prst="ellipse">
              <a:avLst/>
            </a:prstGeom>
            <a:solidFill>
              <a:srgbClr val="FF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36" name="Freeform 674"/>
            <p:cNvSpPr>
              <a:spLocks/>
            </p:cNvSpPr>
            <p:nvPr/>
          </p:nvSpPr>
          <p:spPr bwMode="auto">
            <a:xfrm>
              <a:off x="1844" y="3205"/>
              <a:ext cx="452" cy="361"/>
            </a:xfrm>
            <a:custGeom>
              <a:avLst/>
              <a:gdLst>
                <a:gd name="T0" fmla="*/ 0 w 528"/>
                <a:gd name="T1" fmla="*/ 84 h 432"/>
                <a:gd name="T2" fmla="*/ 181 w 528"/>
                <a:gd name="T3" fmla="*/ 0 h 432"/>
                <a:gd name="T4" fmla="*/ 331 w 528"/>
                <a:gd name="T5" fmla="*/ 28 h 432"/>
                <a:gd name="T6" fmla="*/ 331 w 528"/>
                <a:gd name="T7" fmla="*/ 140 h 432"/>
                <a:gd name="T8" fmla="*/ 150 w 528"/>
                <a:gd name="T9" fmla="*/ 252 h 432"/>
                <a:gd name="T10" fmla="*/ 0 w 528"/>
                <a:gd name="T11" fmla="*/ 224 h 432"/>
                <a:gd name="T12" fmla="*/ 0 w 528"/>
                <a:gd name="T13" fmla="*/ 84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432"/>
                <a:gd name="T23" fmla="*/ 528 w 528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432">
                  <a:moveTo>
                    <a:pt x="0" y="144"/>
                  </a:moveTo>
                  <a:lnTo>
                    <a:pt x="288" y="0"/>
                  </a:lnTo>
                  <a:lnTo>
                    <a:pt x="528" y="48"/>
                  </a:lnTo>
                  <a:lnTo>
                    <a:pt x="528" y="240"/>
                  </a:lnTo>
                  <a:lnTo>
                    <a:pt x="240" y="432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7" name="Line 675"/>
            <p:cNvSpPr>
              <a:spLocks noChangeShapeType="1"/>
            </p:cNvSpPr>
            <p:nvPr/>
          </p:nvSpPr>
          <p:spPr bwMode="auto">
            <a:xfrm flipV="1">
              <a:off x="2050" y="3365"/>
              <a:ext cx="0" cy="2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8" name="Line 676"/>
            <p:cNvSpPr>
              <a:spLocks noChangeShapeType="1"/>
            </p:cNvSpPr>
            <p:nvPr/>
          </p:nvSpPr>
          <p:spPr bwMode="auto">
            <a:xfrm>
              <a:off x="1844" y="3325"/>
              <a:ext cx="206" cy="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9" name="Line 677"/>
            <p:cNvSpPr>
              <a:spLocks noChangeShapeType="1"/>
            </p:cNvSpPr>
            <p:nvPr/>
          </p:nvSpPr>
          <p:spPr bwMode="auto">
            <a:xfrm flipV="1">
              <a:off x="2050" y="3245"/>
              <a:ext cx="246" cy="1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0" name="Oval 678"/>
            <p:cNvSpPr>
              <a:spLocks noChangeArrowheads="1"/>
            </p:cNvSpPr>
            <p:nvPr/>
          </p:nvSpPr>
          <p:spPr bwMode="auto">
            <a:xfrm>
              <a:off x="2502" y="2320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1" name="Oval 679"/>
            <p:cNvSpPr>
              <a:spLocks noChangeArrowheads="1"/>
            </p:cNvSpPr>
            <p:nvPr/>
          </p:nvSpPr>
          <p:spPr bwMode="auto">
            <a:xfrm>
              <a:off x="2625" y="2279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2" name="Oval 680"/>
            <p:cNvSpPr>
              <a:spLocks noChangeArrowheads="1"/>
            </p:cNvSpPr>
            <p:nvPr/>
          </p:nvSpPr>
          <p:spPr bwMode="auto">
            <a:xfrm>
              <a:off x="2583" y="2158"/>
              <a:ext cx="83" cy="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3" name="Oval 681"/>
            <p:cNvSpPr>
              <a:spLocks noChangeArrowheads="1"/>
            </p:cNvSpPr>
            <p:nvPr/>
          </p:nvSpPr>
          <p:spPr bwMode="auto">
            <a:xfrm>
              <a:off x="2583" y="2360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4" name="Oval 682"/>
            <p:cNvSpPr>
              <a:spLocks noChangeArrowheads="1"/>
            </p:cNvSpPr>
            <p:nvPr/>
          </p:nvSpPr>
          <p:spPr bwMode="auto">
            <a:xfrm>
              <a:off x="2706" y="2199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5" name="Oval 683"/>
            <p:cNvSpPr>
              <a:spLocks noChangeArrowheads="1"/>
            </p:cNvSpPr>
            <p:nvPr/>
          </p:nvSpPr>
          <p:spPr bwMode="auto">
            <a:xfrm>
              <a:off x="2666" y="2158"/>
              <a:ext cx="82" cy="8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6" name="Oval 684"/>
            <p:cNvSpPr>
              <a:spLocks noChangeArrowheads="1"/>
            </p:cNvSpPr>
            <p:nvPr/>
          </p:nvSpPr>
          <p:spPr bwMode="auto">
            <a:xfrm>
              <a:off x="2419" y="2401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7" name="Oval 685"/>
            <p:cNvSpPr>
              <a:spLocks noChangeArrowheads="1"/>
            </p:cNvSpPr>
            <p:nvPr/>
          </p:nvSpPr>
          <p:spPr bwMode="auto">
            <a:xfrm>
              <a:off x="2460" y="2642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8" name="Oval 686"/>
            <p:cNvSpPr>
              <a:spLocks noChangeArrowheads="1"/>
            </p:cNvSpPr>
            <p:nvPr/>
          </p:nvSpPr>
          <p:spPr bwMode="auto">
            <a:xfrm>
              <a:off x="2583" y="2561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49" name="Oval 687"/>
            <p:cNvSpPr>
              <a:spLocks noChangeArrowheads="1"/>
            </p:cNvSpPr>
            <p:nvPr/>
          </p:nvSpPr>
          <p:spPr bwMode="auto">
            <a:xfrm>
              <a:off x="2666" y="2642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50" name="Oval 688"/>
            <p:cNvSpPr>
              <a:spLocks noChangeArrowheads="1"/>
            </p:cNvSpPr>
            <p:nvPr/>
          </p:nvSpPr>
          <p:spPr bwMode="auto">
            <a:xfrm>
              <a:off x="2666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51" name="Oval 689"/>
            <p:cNvSpPr>
              <a:spLocks noChangeArrowheads="1"/>
            </p:cNvSpPr>
            <p:nvPr/>
          </p:nvSpPr>
          <p:spPr bwMode="auto">
            <a:xfrm>
              <a:off x="2788" y="2842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52" name="Oval 690"/>
            <p:cNvSpPr>
              <a:spLocks noChangeArrowheads="1"/>
            </p:cNvSpPr>
            <p:nvPr/>
          </p:nvSpPr>
          <p:spPr bwMode="auto">
            <a:xfrm>
              <a:off x="2706" y="300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53" name="Oval 691"/>
            <p:cNvSpPr>
              <a:spLocks noChangeArrowheads="1"/>
            </p:cNvSpPr>
            <p:nvPr/>
          </p:nvSpPr>
          <p:spPr bwMode="auto">
            <a:xfrm>
              <a:off x="2583" y="2481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54" name="Oval 692"/>
            <p:cNvSpPr>
              <a:spLocks noChangeArrowheads="1"/>
            </p:cNvSpPr>
            <p:nvPr/>
          </p:nvSpPr>
          <p:spPr bwMode="auto">
            <a:xfrm>
              <a:off x="3364" y="2922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5" name="Oval 693"/>
            <p:cNvSpPr>
              <a:spLocks noChangeArrowheads="1"/>
            </p:cNvSpPr>
            <p:nvPr/>
          </p:nvSpPr>
          <p:spPr bwMode="auto">
            <a:xfrm>
              <a:off x="3282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6" name="Oval 694"/>
            <p:cNvSpPr>
              <a:spLocks noChangeArrowheads="1"/>
            </p:cNvSpPr>
            <p:nvPr/>
          </p:nvSpPr>
          <p:spPr bwMode="auto">
            <a:xfrm>
              <a:off x="3157" y="3084"/>
              <a:ext cx="83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7" name="Oval 695"/>
            <p:cNvSpPr>
              <a:spLocks noChangeArrowheads="1"/>
            </p:cNvSpPr>
            <p:nvPr/>
          </p:nvSpPr>
          <p:spPr bwMode="auto">
            <a:xfrm>
              <a:off x="3157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8" name="Oval 696"/>
            <p:cNvSpPr>
              <a:spLocks noChangeArrowheads="1"/>
            </p:cNvSpPr>
            <p:nvPr/>
          </p:nvSpPr>
          <p:spPr bwMode="auto">
            <a:xfrm>
              <a:off x="3035" y="296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9" name="Oval 697"/>
            <p:cNvSpPr>
              <a:spLocks noChangeArrowheads="1"/>
            </p:cNvSpPr>
            <p:nvPr/>
          </p:nvSpPr>
          <p:spPr bwMode="auto">
            <a:xfrm>
              <a:off x="3485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0" name="Oval 698"/>
            <p:cNvSpPr>
              <a:spLocks noChangeArrowheads="1"/>
            </p:cNvSpPr>
            <p:nvPr/>
          </p:nvSpPr>
          <p:spPr bwMode="auto">
            <a:xfrm>
              <a:off x="3199" y="3084"/>
              <a:ext cx="83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1" name="Oval 699"/>
            <p:cNvSpPr>
              <a:spLocks noChangeArrowheads="1"/>
            </p:cNvSpPr>
            <p:nvPr/>
          </p:nvSpPr>
          <p:spPr bwMode="auto">
            <a:xfrm>
              <a:off x="2870" y="304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2" name="Oval 700"/>
            <p:cNvSpPr>
              <a:spLocks noChangeArrowheads="1"/>
            </p:cNvSpPr>
            <p:nvPr/>
          </p:nvSpPr>
          <p:spPr bwMode="auto">
            <a:xfrm>
              <a:off x="2788" y="300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3" name="Oval 701"/>
            <p:cNvSpPr>
              <a:spLocks noChangeArrowheads="1"/>
            </p:cNvSpPr>
            <p:nvPr/>
          </p:nvSpPr>
          <p:spPr bwMode="auto">
            <a:xfrm>
              <a:off x="3035" y="3084"/>
              <a:ext cx="82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4" name="Oval 702"/>
            <p:cNvSpPr>
              <a:spLocks noChangeArrowheads="1"/>
            </p:cNvSpPr>
            <p:nvPr/>
          </p:nvSpPr>
          <p:spPr bwMode="auto">
            <a:xfrm>
              <a:off x="3485" y="3084"/>
              <a:ext cx="83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5" name="Oval 703"/>
            <p:cNvSpPr>
              <a:spLocks noChangeArrowheads="1"/>
            </p:cNvSpPr>
            <p:nvPr/>
          </p:nvSpPr>
          <p:spPr bwMode="auto">
            <a:xfrm>
              <a:off x="2993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6" name="Oval 704"/>
            <p:cNvSpPr>
              <a:spLocks noChangeArrowheads="1"/>
            </p:cNvSpPr>
            <p:nvPr/>
          </p:nvSpPr>
          <p:spPr bwMode="auto">
            <a:xfrm>
              <a:off x="2911" y="288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67" name="Oval 705"/>
            <p:cNvSpPr>
              <a:spLocks noChangeArrowheads="1"/>
            </p:cNvSpPr>
            <p:nvPr/>
          </p:nvSpPr>
          <p:spPr bwMode="auto">
            <a:xfrm>
              <a:off x="2419" y="296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8" name="Oval 706"/>
            <p:cNvSpPr>
              <a:spLocks noChangeArrowheads="1"/>
            </p:cNvSpPr>
            <p:nvPr/>
          </p:nvSpPr>
          <p:spPr bwMode="auto">
            <a:xfrm>
              <a:off x="2008" y="2922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69" name="Oval 707"/>
            <p:cNvSpPr>
              <a:spLocks noChangeArrowheads="1"/>
            </p:cNvSpPr>
            <p:nvPr/>
          </p:nvSpPr>
          <p:spPr bwMode="auto">
            <a:xfrm>
              <a:off x="2254" y="2842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0" name="Oval 708"/>
            <p:cNvSpPr>
              <a:spLocks noChangeArrowheads="1"/>
            </p:cNvSpPr>
            <p:nvPr/>
          </p:nvSpPr>
          <p:spPr bwMode="auto">
            <a:xfrm>
              <a:off x="2172" y="2883"/>
              <a:ext cx="82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1" name="Oval 709"/>
            <p:cNvSpPr>
              <a:spLocks noChangeArrowheads="1"/>
            </p:cNvSpPr>
            <p:nvPr/>
          </p:nvSpPr>
          <p:spPr bwMode="auto">
            <a:xfrm>
              <a:off x="2296" y="2964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2" name="Oval 710"/>
            <p:cNvSpPr>
              <a:spLocks noChangeArrowheads="1"/>
            </p:cNvSpPr>
            <p:nvPr/>
          </p:nvSpPr>
          <p:spPr bwMode="auto">
            <a:xfrm>
              <a:off x="2542" y="300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3" name="Oval 711"/>
            <p:cNvSpPr>
              <a:spLocks noChangeArrowheads="1"/>
            </p:cNvSpPr>
            <p:nvPr/>
          </p:nvSpPr>
          <p:spPr bwMode="auto">
            <a:xfrm>
              <a:off x="1884" y="2803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4" name="Oval 712"/>
            <p:cNvSpPr>
              <a:spLocks noChangeArrowheads="1"/>
            </p:cNvSpPr>
            <p:nvPr/>
          </p:nvSpPr>
          <p:spPr bwMode="auto">
            <a:xfrm>
              <a:off x="2666" y="3044"/>
              <a:ext cx="82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5" name="Oval 713"/>
            <p:cNvSpPr>
              <a:spLocks noChangeArrowheads="1"/>
            </p:cNvSpPr>
            <p:nvPr/>
          </p:nvSpPr>
          <p:spPr bwMode="auto">
            <a:xfrm>
              <a:off x="2583" y="2964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6" name="Oval 714"/>
            <p:cNvSpPr>
              <a:spLocks noChangeArrowheads="1"/>
            </p:cNvSpPr>
            <p:nvPr/>
          </p:nvSpPr>
          <p:spPr bwMode="auto">
            <a:xfrm>
              <a:off x="2502" y="2964"/>
              <a:ext cx="81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7" name="Oval 715"/>
            <p:cNvSpPr>
              <a:spLocks noChangeArrowheads="1"/>
            </p:cNvSpPr>
            <p:nvPr/>
          </p:nvSpPr>
          <p:spPr bwMode="auto">
            <a:xfrm>
              <a:off x="2336" y="2883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78" name="Freeform 716"/>
            <p:cNvSpPr>
              <a:spLocks/>
            </p:cNvSpPr>
            <p:nvPr/>
          </p:nvSpPr>
          <p:spPr bwMode="auto">
            <a:xfrm>
              <a:off x="2091" y="2642"/>
              <a:ext cx="1149" cy="762"/>
            </a:xfrm>
            <a:custGeom>
              <a:avLst/>
              <a:gdLst>
                <a:gd name="T0" fmla="*/ 0 w 1344"/>
                <a:gd name="T1" fmla="*/ 392 h 912"/>
                <a:gd name="T2" fmla="*/ 810 w 1344"/>
                <a:gd name="T3" fmla="*/ 0 h 912"/>
                <a:gd name="T4" fmla="*/ 840 w 1344"/>
                <a:gd name="T5" fmla="*/ 84 h 912"/>
                <a:gd name="T6" fmla="*/ 150 w 1344"/>
                <a:gd name="T7" fmla="*/ 532 h 912"/>
                <a:gd name="T8" fmla="*/ 150 w 1344"/>
                <a:gd name="T9" fmla="*/ 420 h 912"/>
                <a:gd name="T10" fmla="*/ 0 w 1344"/>
                <a:gd name="T11" fmla="*/ 392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912"/>
                <a:gd name="T20" fmla="*/ 1344 w 1344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912">
                  <a:moveTo>
                    <a:pt x="0" y="672"/>
                  </a:moveTo>
                  <a:lnTo>
                    <a:pt x="1296" y="0"/>
                  </a:lnTo>
                  <a:lnTo>
                    <a:pt x="1344" y="144"/>
                  </a:lnTo>
                  <a:lnTo>
                    <a:pt x="240" y="912"/>
                  </a:lnTo>
                  <a:lnTo>
                    <a:pt x="240" y="720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0066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9" name="Oval 717"/>
            <p:cNvSpPr>
              <a:spLocks noChangeArrowheads="1"/>
            </p:cNvSpPr>
            <p:nvPr/>
          </p:nvSpPr>
          <p:spPr bwMode="auto">
            <a:xfrm>
              <a:off x="3094" y="3663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80" name="Oval 718"/>
            <p:cNvSpPr>
              <a:spLocks noChangeArrowheads="1"/>
            </p:cNvSpPr>
            <p:nvPr/>
          </p:nvSpPr>
          <p:spPr bwMode="auto">
            <a:xfrm>
              <a:off x="3094" y="3543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81" name="Oval 719"/>
            <p:cNvSpPr>
              <a:spLocks noChangeArrowheads="1"/>
            </p:cNvSpPr>
            <p:nvPr/>
          </p:nvSpPr>
          <p:spPr bwMode="auto">
            <a:xfrm>
              <a:off x="3094" y="3784"/>
              <a:ext cx="81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r>
                <a:rPr lang="en-US" altLang="ko-KR" sz="1300">
                  <a:latin typeface="HY견고딕" pitchFamily="18" charset="-127"/>
                  <a:ea typeface="HY견고딕" pitchFamily="18" charset="-127"/>
                </a:rPr>
                <a:t>+</a:t>
              </a:r>
            </a:p>
          </p:txBody>
        </p:sp>
        <p:sp>
          <p:nvSpPr>
            <p:cNvPr id="2182" name="Text Box 720"/>
            <p:cNvSpPr txBox="1">
              <a:spLocks noChangeArrowheads="1"/>
            </p:cNvSpPr>
            <p:nvPr/>
          </p:nvSpPr>
          <p:spPr bwMode="auto">
            <a:xfrm>
              <a:off x="1634" y="3511"/>
              <a:ext cx="29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300" b="1">
                  <a:latin typeface="Times New Roman" pitchFamily="18" charset="0"/>
                  <a:ea typeface="HY견고딕" pitchFamily="18" charset="-127"/>
                </a:rPr>
                <a:t>RPI</a:t>
              </a:r>
            </a:p>
          </p:txBody>
        </p:sp>
        <p:sp>
          <p:nvSpPr>
            <p:cNvPr id="2183" name="Text Box 721"/>
            <p:cNvSpPr txBox="1">
              <a:spLocks noChangeArrowheads="1"/>
            </p:cNvSpPr>
            <p:nvPr/>
          </p:nvSpPr>
          <p:spPr bwMode="auto">
            <a:xfrm>
              <a:off x="2828" y="2300"/>
              <a:ext cx="963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300" b="1">
                  <a:latin typeface="Times New Roman" pitchFamily="18" charset="0"/>
                  <a:ea typeface="HY견고딕" pitchFamily="18" charset="-127"/>
                </a:rPr>
                <a:t>(-) Charge collector</a:t>
              </a:r>
            </a:p>
          </p:txBody>
        </p:sp>
        <p:sp>
          <p:nvSpPr>
            <p:cNvPr id="2184" name="Text Box 722"/>
            <p:cNvSpPr txBox="1">
              <a:spLocks noChangeArrowheads="1"/>
            </p:cNvSpPr>
            <p:nvPr/>
          </p:nvSpPr>
          <p:spPr bwMode="auto">
            <a:xfrm>
              <a:off x="3190" y="3482"/>
              <a:ext cx="652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200" b="1">
                  <a:latin typeface="Times New Roman" pitchFamily="18" charset="0"/>
                  <a:ea typeface="HY견고딕" pitchFamily="18" charset="-127"/>
                </a:rPr>
                <a:t>target isotope</a:t>
              </a:r>
            </a:p>
          </p:txBody>
        </p:sp>
        <p:sp>
          <p:nvSpPr>
            <p:cNvPr id="2185" name="Text Box 723"/>
            <p:cNvSpPr txBox="1">
              <a:spLocks noChangeArrowheads="1"/>
            </p:cNvSpPr>
            <p:nvPr/>
          </p:nvSpPr>
          <p:spPr bwMode="auto">
            <a:xfrm>
              <a:off x="3190" y="3604"/>
              <a:ext cx="630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200" b="1">
                  <a:latin typeface="Times New Roman" pitchFamily="18" charset="0"/>
                  <a:ea typeface="HY견고딕" pitchFamily="18" charset="-127"/>
                </a:rPr>
                <a:t>other isotope</a:t>
              </a:r>
            </a:p>
          </p:txBody>
        </p:sp>
        <p:sp>
          <p:nvSpPr>
            <p:cNvPr id="2186" name="Text Box 724"/>
            <p:cNvSpPr txBox="1">
              <a:spLocks noChangeArrowheads="1"/>
            </p:cNvSpPr>
            <p:nvPr/>
          </p:nvSpPr>
          <p:spPr bwMode="auto">
            <a:xfrm>
              <a:off x="3190" y="3725"/>
              <a:ext cx="804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200" b="1">
                  <a:latin typeface="Times New Roman" pitchFamily="18" charset="0"/>
                  <a:ea typeface="HY견고딕" pitchFamily="18" charset="-127"/>
                </a:rPr>
                <a:t>target isotope ion</a:t>
              </a:r>
            </a:p>
          </p:txBody>
        </p:sp>
        <p:sp>
          <p:nvSpPr>
            <p:cNvPr id="2187" name="Text Box 725"/>
            <p:cNvSpPr txBox="1">
              <a:spLocks noChangeArrowheads="1"/>
            </p:cNvSpPr>
            <p:nvPr/>
          </p:nvSpPr>
          <p:spPr bwMode="auto">
            <a:xfrm>
              <a:off x="3515" y="3206"/>
              <a:ext cx="694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300" b="1">
                  <a:latin typeface="Times New Roman" pitchFamily="18" charset="0"/>
                  <a:ea typeface="HY견고딕" pitchFamily="18" charset="-127"/>
                </a:rPr>
                <a:t>Atomic vapor</a:t>
              </a:r>
            </a:p>
          </p:txBody>
        </p:sp>
        <p:sp>
          <p:nvSpPr>
            <p:cNvPr id="2188" name="Freeform 726"/>
            <p:cNvSpPr>
              <a:spLocks/>
            </p:cNvSpPr>
            <p:nvPr/>
          </p:nvSpPr>
          <p:spPr bwMode="auto">
            <a:xfrm>
              <a:off x="2290" y="2698"/>
              <a:ext cx="1149" cy="762"/>
            </a:xfrm>
            <a:custGeom>
              <a:avLst/>
              <a:gdLst>
                <a:gd name="T0" fmla="*/ 0 w 1344"/>
                <a:gd name="T1" fmla="*/ 392 h 912"/>
                <a:gd name="T2" fmla="*/ 810 w 1344"/>
                <a:gd name="T3" fmla="*/ 0 h 912"/>
                <a:gd name="T4" fmla="*/ 840 w 1344"/>
                <a:gd name="T5" fmla="*/ 84 h 912"/>
                <a:gd name="T6" fmla="*/ 150 w 1344"/>
                <a:gd name="T7" fmla="*/ 532 h 912"/>
                <a:gd name="T8" fmla="*/ 150 w 1344"/>
                <a:gd name="T9" fmla="*/ 420 h 912"/>
                <a:gd name="T10" fmla="*/ 0 w 1344"/>
                <a:gd name="T11" fmla="*/ 392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4"/>
                <a:gd name="T19" fmla="*/ 0 h 912"/>
                <a:gd name="T20" fmla="*/ 1344 w 1344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4" h="912">
                  <a:moveTo>
                    <a:pt x="0" y="672"/>
                  </a:moveTo>
                  <a:lnTo>
                    <a:pt x="1296" y="0"/>
                  </a:lnTo>
                  <a:lnTo>
                    <a:pt x="1344" y="144"/>
                  </a:lnTo>
                  <a:lnTo>
                    <a:pt x="240" y="912"/>
                  </a:lnTo>
                  <a:lnTo>
                    <a:pt x="240" y="720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008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9" name="Oval 727"/>
            <p:cNvSpPr>
              <a:spLocks noChangeArrowheads="1"/>
            </p:cNvSpPr>
            <p:nvPr/>
          </p:nvSpPr>
          <p:spPr bwMode="auto">
            <a:xfrm>
              <a:off x="3354" y="2698"/>
              <a:ext cx="125" cy="126"/>
            </a:xfrm>
            <a:prstGeom prst="ellipse">
              <a:avLst/>
            </a:prstGeom>
            <a:solidFill>
              <a:srgbClr val="008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0" name="Freeform 728"/>
            <p:cNvSpPr>
              <a:spLocks/>
            </p:cNvSpPr>
            <p:nvPr/>
          </p:nvSpPr>
          <p:spPr bwMode="auto">
            <a:xfrm>
              <a:off x="2065" y="3252"/>
              <a:ext cx="452" cy="361"/>
            </a:xfrm>
            <a:custGeom>
              <a:avLst/>
              <a:gdLst>
                <a:gd name="T0" fmla="*/ 0 w 528"/>
                <a:gd name="T1" fmla="*/ 84 h 432"/>
                <a:gd name="T2" fmla="*/ 181 w 528"/>
                <a:gd name="T3" fmla="*/ 0 h 432"/>
                <a:gd name="T4" fmla="*/ 331 w 528"/>
                <a:gd name="T5" fmla="*/ 28 h 432"/>
                <a:gd name="T6" fmla="*/ 331 w 528"/>
                <a:gd name="T7" fmla="*/ 140 h 432"/>
                <a:gd name="T8" fmla="*/ 150 w 528"/>
                <a:gd name="T9" fmla="*/ 252 h 432"/>
                <a:gd name="T10" fmla="*/ 0 w 528"/>
                <a:gd name="T11" fmla="*/ 224 h 432"/>
                <a:gd name="T12" fmla="*/ 0 w 528"/>
                <a:gd name="T13" fmla="*/ 84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8"/>
                <a:gd name="T22" fmla="*/ 0 h 432"/>
                <a:gd name="T23" fmla="*/ 528 w 528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8" h="432">
                  <a:moveTo>
                    <a:pt x="0" y="144"/>
                  </a:moveTo>
                  <a:lnTo>
                    <a:pt x="288" y="0"/>
                  </a:lnTo>
                  <a:lnTo>
                    <a:pt x="528" y="48"/>
                  </a:lnTo>
                  <a:lnTo>
                    <a:pt x="528" y="240"/>
                  </a:lnTo>
                  <a:lnTo>
                    <a:pt x="240" y="432"/>
                  </a:lnTo>
                  <a:lnTo>
                    <a:pt x="0" y="38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folHlink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1" name="Line 729"/>
            <p:cNvSpPr>
              <a:spLocks noChangeShapeType="1"/>
            </p:cNvSpPr>
            <p:nvPr/>
          </p:nvSpPr>
          <p:spPr bwMode="auto">
            <a:xfrm flipV="1">
              <a:off x="2271" y="3412"/>
              <a:ext cx="0" cy="2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2" name="Line 730"/>
            <p:cNvSpPr>
              <a:spLocks noChangeShapeType="1"/>
            </p:cNvSpPr>
            <p:nvPr/>
          </p:nvSpPr>
          <p:spPr bwMode="auto">
            <a:xfrm>
              <a:off x="2065" y="3372"/>
              <a:ext cx="206" cy="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3" name="Line 731"/>
            <p:cNvSpPr>
              <a:spLocks noChangeShapeType="1"/>
            </p:cNvSpPr>
            <p:nvPr/>
          </p:nvSpPr>
          <p:spPr bwMode="auto">
            <a:xfrm flipV="1">
              <a:off x="2271" y="3292"/>
              <a:ext cx="246" cy="1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94" name="Text Box 732"/>
            <p:cNvSpPr txBox="1">
              <a:spLocks noChangeArrowheads="1"/>
            </p:cNvSpPr>
            <p:nvPr/>
          </p:nvSpPr>
          <p:spPr bwMode="auto">
            <a:xfrm>
              <a:off x="2018" y="3608"/>
              <a:ext cx="35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5782" tIns="47891" rIns="95782" bIns="47891">
              <a:spAutoFit/>
            </a:bodyPr>
            <a:lstStyle/>
            <a:p>
              <a:pPr defTabSz="957263"/>
              <a:r>
                <a:rPr lang="en-US" altLang="ko-KR" sz="1300" b="1">
                  <a:latin typeface="Times New Roman" pitchFamily="18" charset="0"/>
                  <a:ea typeface="HY견고딕" pitchFamily="18" charset="-127"/>
                </a:rPr>
                <a:t>ISOP</a:t>
              </a:r>
            </a:p>
          </p:txBody>
        </p:sp>
        <p:sp>
          <p:nvSpPr>
            <p:cNvPr id="2195" name="Oval 733"/>
            <p:cNvSpPr>
              <a:spLocks noChangeArrowheads="1"/>
            </p:cNvSpPr>
            <p:nvPr/>
          </p:nvSpPr>
          <p:spPr bwMode="auto">
            <a:xfrm>
              <a:off x="1746" y="2850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6" name="Oval 734"/>
            <p:cNvSpPr>
              <a:spLocks noChangeArrowheads="1"/>
            </p:cNvSpPr>
            <p:nvPr/>
          </p:nvSpPr>
          <p:spPr bwMode="auto">
            <a:xfrm>
              <a:off x="1791" y="2748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7" name="Oval 735"/>
            <p:cNvSpPr>
              <a:spLocks noChangeArrowheads="1"/>
            </p:cNvSpPr>
            <p:nvPr/>
          </p:nvSpPr>
          <p:spPr bwMode="auto">
            <a:xfrm>
              <a:off x="1655" y="2870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8" name="Oval 736"/>
            <p:cNvSpPr>
              <a:spLocks noChangeArrowheads="1"/>
            </p:cNvSpPr>
            <p:nvPr/>
          </p:nvSpPr>
          <p:spPr bwMode="auto">
            <a:xfrm>
              <a:off x="1655" y="2748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99" name="Oval 737"/>
            <p:cNvSpPr>
              <a:spLocks noChangeArrowheads="1"/>
            </p:cNvSpPr>
            <p:nvPr/>
          </p:nvSpPr>
          <p:spPr bwMode="auto">
            <a:xfrm>
              <a:off x="1791" y="2901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0" name="Oval 738"/>
            <p:cNvSpPr>
              <a:spLocks noChangeArrowheads="1"/>
            </p:cNvSpPr>
            <p:nvPr/>
          </p:nvSpPr>
          <p:spPr bwMode="auto">
            <a:xfrm>
              <a:off x="1837" y="2799"/>
              <a:ext cx="83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1" name="Oval 739"/>
            <p:cNvSpPr>
              <a:spLocks noChangeArrowheads="1"/>
            </p:cNvSpPr>
            <p:nvPr/>
          </p:nvSpPr>
          <p:spPr bwMode="auto">
            <a:xfrm>
              <a:off x="1701" y="2748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2" name="Oval 740"/>
            <p:cNvSpPr>
              <a:spLocks noChangeArrowheads="1"/>
            </p:cNvSpPr>
            <p:nvPr/>
          </p:nvSpPr>
          <p:spPr bwMode="auto">
            <a:xfrm>
              <a:off x="1564" y="2850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3" name="Oval 741"/>
            <p:cNvSpPr>
              <a:spLocks noChangeArrowheads="1"/>
            </p:cNvSpPr>
            <p:nvPr/>
          </p:nvSpPr>
          <p:spPr bwMode="auto">
            <a:xfrm>
              <a:off x="1564" y="2748"/>
              <a:ext cx="83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4" name="Oval 742"/>
            <p:cNvSpPr>
              <a:spLocks noChangeArrowheads="1"/>
            </p:cNvSpPr>
            <p:nvPr/>
          </p:nvSpPr>
          <p:spPr bwMode="auto">
            <a:xfrm>
              <a:off x="3788" y="3003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5" name="Oval 743"/>
            <p:cNvSpPr>
              <a:spLocks noChangeArrowheads="1"/>
            </p:cNvSpPr>
            <p:nvPr/>
          </p:nvSpPr>
          <p:spPr bwMode="auto">
            <a:xfrm>
              <a:off x="3924" y="3003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6" name="Oval 744"/>
            <p:cNvSpPr>
              <a:spLocks noChangeArrowheads="1"/>
            </p:cNvSpPr>
            <p:nvPr/>
          </p:nvSpPr>
          <p:spPr bwMode="auto">
            <a:xfrm>
              <a:off x="3742" y="3104"/>
              <a:ext cx="80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7" name="Oval 745"/>
            <p:cNvSpPr>
              <a:spLocks noChangeArrowheads="1"/>
            </p:cNvSpPr>
            <p:nvPr/>
          </p:nvSpPr>
          <p:spPr bwMode="auto">
            <a:xfrm>
              <a:off x="3878" y="3104"/>
              <a:ext cx="80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8" name="Oval 746"/>
            <p:cNvSpPr>
              <a:spLocks noChangeArrowheads="1"/>
            </p:cNvSpPr>
            <p:nvPr/>
          </p:nvSpPr>
          <p:spPr bwMode="auto">
            <a:xfrm>
              <a:off x="3696" y="2951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09" name="Oval 747"/>
            <p:cNvSpPr>
              <a:spLocks noChangeArrowheads="1"/>
            </p:cNvSpPr>
            <p:nvPr/>
          </p:nvSpPr>
          <p:spPr bwMode="auto">
            <a:xfrm>
              <a:off x="3832" y="2951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0" name="Oval 748"/>
            <p:cNvSpPr>
              <a:spLocks noChangeArrowheads="1"/>
            </p:cNvSpPr>
            <p:nvPr/>
          </p:nvSpPr>
          <p:spPr bwMode="auto">
            <a:xfrm>
              <a:off x="3742" y="3053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1" name="Oval 749"/>
            <p:cNvSpPr>
              <a:spLocks noChangeArrowheads="1"/>
            </p:cNvSpPr>
            <p:nvPr/>
          </p:nvSpPr>
          <p:spPr bwMode="auto">
            <a:xfrm>
              <a:off x="3878" y="3003"/>
              <a:ext cx="80" cy="8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12" name="Oval 750"/>
            <p:cNvSpPr>
              <a:spLocks noChangeArrowheads="1"/>
            </p:cNvSpPr>
            <p:nvPr/>
          </p:nvSpPr>
          <p:spPr bwMode="auto">
            <a:xfrm>
              <a:off x="3704" y="3053"/>
              <a:ext cx="84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13" name="Oval 751"/>
            <p:cNvSpPr>
              <a:spLocks noChangeArrowheads="1"/>
            </p:cNvSpPr>
            <p:nvPr/>
          </p:nvSpPr>
          <p:spPr bwMode="auto">
            <a:xfrm>
              <a:off x="3840" y="3053"/>
              <a:ext cx="84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14" name="Oval 752"/>
            <p:cNvSpPr>
              <a:spLocks noChangeArrowheads="1"/>
            </p:cNvSpPr>
            <p:nvPr/>
          </p:nvSpPr>
          <p:spPr bwMode="auto">
            <a:xfrm>
              <a:off x="3742" y="2951"/>
              <a:ext cx="84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15" name="Oval 753"/>
            <p:cNvSpPr>
              <a:spLocks noChangeArrowheads="1"/>
            </p:cNvSpPr>
            <p:nvPr/>
          </p:nvSpPr>
          <p:spPr bwMode="auto">
            <a:xfrm>
              <a:off x="3787" y="3126"/>
              <a:ext cx="84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16" name="Oval 754"/>
            <p:cNvSpPr>
              <a:spLocks noChangeArrowheads="1"/>
            </p:cNvSpPr>
            <p:nvPr/>
          </p:nvSpPr>
          <p:spPr bwMode="auto">
            <a:xfrm>
              <a:off x="3923" y="3104"/>
              <a:ext cx="84" cy="7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17" name="Oval 755"/>
            <p:cNvSpPr>
              <a:spLocks noChangeArrowheads="1"/>
            </p:cNvSpPr>
            <p:nvPr/>
          </p:nvSpPr>
          <p:spPr bwMode="auto">
            <a:xfrm>
              <a:off x="3923" y="2951"/>
              <a:ext cx="84" cy="8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lIns="95782" tIns="47891" rIns="95782" bIns="47891" anchor="ctr"/>
            <a:lstStyle/>
            <a:p>
              <a:pPr algn="ctr" defTabSz="957263"/>
              <a:endParaRPr lang="en-US" altLang="ko-KR" sz="1300"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053" name="Rectangle 757"/>
          <p:cNvSpPr>
            <a:spLocks noChangeArrowheads="1"/>
          </p:cNvSpPr>
          <p:nvPr/>
        </p:nvSpPr>
        <p:spPr bwMode="auto">
          <a:xfrm>
            <a:off x="180975" y="1357298"/>
            <a:ext cx="89630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fontAlgn="ctr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u"/>
            </a:pPr>
            <a:r>
              <a:rPr lang="en-US" altLang="ko-KR" dirty="0">
                <a:latin typeface="Verdana" pitchFamily="34" charset="0"/>
                <a:sym typeface="Wingdings" pitchFamily="2" charset="2"/>
              </a:rPr>
              <a:t> ALSIS (</a:t>
            </a:r>
            <a:r>
              <a:rPr lang="en-US" altLang="ko-KR" b="1" u="sng" dirty="0">
                <a:latin typeface="Verdana" pitchFamily="34" charset="0"/>
                <a:sym typeface="Wingdings" pitchFamily="2" charset="2"/>
              </a:rPr>
              <a:t>A</a:t>
            </a:r>
            <a:r>
              <a:rPr lang="en-US" altLang="ko-KR" dirty="0">
                <a:latin typeface="Verdana" pitchFamily="34" charset="0"/>
                <a:sym typeface="Wingdings" pitchFamily="2" charset="2"/>
              </a:rPr>
              <a:t>dvanced </a:t>
            </a:r>
            <a:r>
              <a:rPr lang="en-US" altLang="ko-KR" b="1" u="sng" dirty="0">
                <a:latin typeface="Verdana" pitchFamily="34" charset="0"/>
                <a:sym typeface="Wingdings" pitchFamily="2" charset="2"/>
              </a:rPr>
              <a:t>L</a:t>
            </a:r>
            <a:r>
              <a:rPr lang="en-US" altLang="ko-KR" dirty="0">
                <a:latin typeface="Verdana" pitchFamily="34" charset="0"/>
                <a:sym typeface="Wingdings" pitchFamily="2" charset="2"/>
              </a:rPr>
              <a:t>aser </a:t>
            </a:r>
            <a:r>
              <a:rPr lang="en-US" altLang="ko-KR" b="1" u="sng" dirty="0">
                <a:latin typeface="Verdana" pitchFamily="34" charset="0"/>
                <a:sym typeface="Wingdings" pitchFamily="2" charset="2"/>
              </a:rPr>
              <a:t>S</a:t>
            </a:r>
            <a:r>
              <a:rPr lang="en-US" altLang="ko-KR" dirty="0">
                <a:latin typeface="Verdana" pitchFamily="34" charset="0"/>
                <a:sym typeface="Wingdings" pitchFamily="2" charset="2"/>
              </a:rPr>
              <a:t>table </a:t>
            </a:r>
            <a:r>
              <a:rPr lang="en-US" altLang="ko-KR" b="1" u="sng" dirty="0">
                <a:latin typeface="Verdana" pitchFamily="34" charset="0"/>
                <a:sym typeface="Wingdings" pitchFamily="2" charset="2"/>
              </a:rPr>
              <a:t>I</a:t>
            </a:r>
            <a:r>
              <a:rPr lang="en-US" altLang="ko-KR" dirty="0">
                <a:latin typeface="Verdana" pitchFamily="34" charset="0"/>
                <a:sym typeface="Wingdings" pitchFamily="2" charset="2"/>
              </a:rPr>
              <a:t>sotope </a:t>
            </a:r>
            <a:r>
              <a:rPr lang="en-US" altLang="ko-KR" b="1" u="sng" dirty="0">
                <a:latin typeface="Verdana" pitchFamily="34" charset="0"/>
                <a:sym typeface="Wingdings" pitchFamily="2" charset="2"/>
              </a:rPr>
              <a:t>S</a:t>
            </a:r>
            <a:r>
              <a:rPr lang="en-US" altLang="ko-KR" dirty="0">
                <a:latin typeface="Verdana" pitchFamily="34" charset="0"/>
                <a:sym typeface="Wingdings" pitchFamily="2" charset="2"/>
              </a:rPr>
              <a:t>eparation)  </a:t>
            </a:r>
            <a:r>
              <a:rPr lang="en-US" altLang="ko-KR" dirty="0">
                <a:solidFill>
                  <a:schemeClr val="bg2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algn="l" fontAlgn="ctr">
              <a:lnSpc>
                <a:spcPct val="150000"/>
              </a:lnSpc>
              <a:buClr>
                <a:srgbClr val="FF0000"/>
              </a:buClr>
              <a:buSzPct val="200000"/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  <a:sym typeface="Wingdings" pitchFamily="2" charset="2"/>
              </a:rPr>
              <a:t>    - Features : Isotope-Selective Optical Pumping (ISOP)  </a:t>
            </a:r>
          </a:p>
          <a:p>
            <a:pPr algn="l" fontAlgn="ctr">
              <a:lnSpc>
                <a:spcPct val="150000"/>
              </a:lnSpc>
              <a:buClr>
                <a:srgbClr val="FF0000"/>
              </a:buClr>
              <a:buSzPct val="200000"/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  <a:sym typeface="Wingdings" pitchFamily="2" charset="2"/>
              </a:rPr>
              <a:t>          </a:t>
            </a:r>
            <a:r>
              <a:rPr lang="en-US" altLang="ko-KR" sz="1600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ko-KR" sz="1600" dirty="0">
                <a:latin typeface="Verdana" pitchFamily="34" charset="0"/>
                <a:sym typeface="Wingdings" pitchFamily="2" charset="2"/>
              </a:rPr>
              <a:t>followed by Non-selective Resonant </a:t>
            </a:r>
            <a:r>
              <a:rPr lang="en-US" altLang="ko-KR" sz="1600" dirty="0" err="1">
                <a:latin typeface="Verdana" pitchFamily="34" charset="0"/>
                <a:sym typeface="Wingdings" pitchFamily="2" charset="2"/>
              </a:rPr>
              <a:t>Photoionization</a:t>
            </a:r>
            <a:r>
              <a:rPr lang="en-US" altLang="ko-KR" sz="1600" dirty="0">
                <a:latin typeface="Verdana" pitchFamily="34" charset="0"/>
                <a:sym typeface="Wingdings" pitchFamily="2" charset="2"/>
              </a:rPr>
              <a:t> (RPI)</a:t>
            </a:r>
          </a:p>
          <a:p>
            <a:pPr algn="l" fontAlgn="ctr">
              <a:lnSpc>
                <a:spcPct val="150000"/>
              </a:lnSpc>
              <a:buClr>
                <a:srgbClr val="FF0000"/>
              </a:buClr>
              <a:buSzPct val="200000"/>
              <a:buFont typeface="Wingdings" pitchFamily="2" charset="2"/>
              <a:buNone/>
            </a:pPr>
            <a:r>
              <a:rPr lang="en-US" altLang="ko-KR" sz="1600" dirty="0">
                <a:latin typeface="Verdana" pitchFamily="34" charset="0"/>
                <a:sym typeface="Wingdings" pitchFamily="2" charset="2"/>
              </a:rPr>
              <a:t>    - ISOP gives good isotope-selectivity and non-selective RPI high yield. </a:t>
            </a:r>
            <a:endParaRPr lang="en-US" altLang="ko-KR" sz="1600" dirty="0">
              <a:solidFill>
                <a:schemeClr val="bg2"/>
              </a:solidFill>
              <a:latin typeface="Verdana" pitchFamily="34" charset="0"/>
              <a:sym typeface="Wingdings" pitchFamily="2" charset="2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857750" y="3286125"/>
          <a:ext cx="3986213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name="Graph" r:id="rId3" imgW="3944160" imgH="3176640" progId="">
                  <p:embed/>
                </p:oleObj>
              </mc:Choice>
              <mc:Fallback>
                <p:oleObj name="Graph" r:id="rId3" imgW="3944160" imgH="3176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36" t="12282" r="9364" b="7388"/>
                      <a:stretch>
                        <a:fillRect/>
                      </a:stretch>
                    </p:blipFill>
                    <p:spPr bwMode="auto">
                      <a:xfrm>
                        <a:off x="4857750" y="3286125"/>
                        <a:ext cx="3986213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76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제목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008063"/>
          </a:xfrm>
        </p:spPr>
        <p:txBody>
          <a:bodyPr/>
          <a:lstStyle/>
          <a:p>
            <a:pPr eaLnBrk="1" hangingPunct="1"/>
            <a:r>
              <a:rPr lang="en-US" altLang="ko-KR" sz="2800" dirty="0">
                <a:latin typeface="Century Gothic" charset="0"/>
                <a:ea typeface="맑은 고딕" charset="0"/>
                <a:cs typeface="맑은 고딕" charset="0"/>
              </a:rPr>
              <a:t>Performance of CMO+MMC</a:t>
            </a:r>
            <a:endParaRPr lang="ko-KR" altLang="en-US" sz="2800" dirty="0">
              <a:latin typeface="Century Gothic" charset="0"/>
              <a:ea typeface="맑은 고딕" charset="0"/>
              <a:cs typeface="맑은 고딕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4078287" cy="2786062"/>
          </a:xfrm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771775" y="1773238"/>
            <a:ext cx="2103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kumimoji="0"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  <a:cs typeface="맑은 고딕" charset="0"/>
              </a:rPr>
              <a:t>FWHM = 11.2 keV</a:t>
            </a:r>
            <a:endParaRPr kumimoji="0" lang="ko-KR" altLang="en-US" sz="1800">
              <a:solidFill>
                <a:srgbClr val="FF0000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008438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6443663" y="328453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42 keV</a:t>
            </a:r>
            <a:endParaRPr kumimoji="0" lang="ko-KR" altLang="en-US" sz="1800"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7143750" y="3929063"/>
            <a:ext cx="2000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kumimoji="0" lang="en-US" altLang="ko-KR" sz="1400">
                <a:solidFill>
                  <a:srgbClr val="FF0000"/>
                </a:solidFill>
                <a:latin typeface="맑은 고딕" charset="0"/>
                <a:ea typeface="맑은 고딕" charset="0"/>
                <a:cs typeface="맑은 고딕" charset="0"/>
              </a:rPr>
              <a:t>FWHM = 1.7 keV</a:t>
            </a:r>
            <a:endParaRPr kumimoji="0" lang="ko-KR" altLang="en-US" sz="1400">
              <a:solidFill>
                <a:srgbClr val="FF0000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9703" name="TextBox 5"/>
          <p:cNvSpPr txBox="1">
            <a:spLocks noChangeArrowheads="1"/>
          </p:cNvSpPr>
          <p:nvPr/>
        </p:nvSpPr>
        <p:spPr bwMode="auto">
          <a:xfrm>
            <a:off x="5580063" y="2924175"/>
            <a:ext cx="309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kumimoji="0" lang="en-US" altLang="ko-KR" sz="1800">
                <a:solidFill>
                  <a:srgbClr val="FF0000"/>
                </a:solidFill>
                <a:latin typeface="맑은 고딕" charset="0"/>
                <a:ea typeface="맑은 고딕" charset="0"/>
                <a:cs typeface="맑은 고딕" charset="0"/>
              </a:rPr>
              <a:t>Emission line of Mo : 18keV</a:t>
            </a:r>
            <a:endParaRPr kumimoji="0" lang="ko-KR" altLang="en-US" sz="1800">
              <a:solidFill>
                <a:srgbClr val="FF0000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9704" name="TextBox 9"/>
          <p:cNvSpPr txBox="1">
            <a:spLocks noChangeArrowheads="1"/>
          </p:cNvSpPr>
          <p:nvPr/>
        </p:nvSpPr>
        <p:spPr bwMode="auto">
          <a:xfrm>
            <a:off x="4932363" y="1196975"/>
            <a:ext cx="3743325" cy="3698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1800">
                <a:latin typeface="Verdana" charset="0"/>
              </a:rPr>
              <a:t>Astropart. Phys.34, 732, 2011</a:t>
            </a:r>
            <a:endParaRPr lang="ko-KR" altLang="en-US" sz="1800">
              <a:latin typeface="Verdana" charset="0"/>
              <a:cs typeface="HyhwpEQ" charset="0"/>
            </a:endParaRPr>
          </a:p>
        </p:txBody>
      </p:sp>
      <p:sp>
        <p:nvSpPr>
          <p:cNvPr id="29705" name="TextBox 10"/>
          <p:cNvSpPr txBox="1">
            <a:spLocks noChangeArrowheads="1"/>
          </p:cNvSpPr>
          <p:nvPr/>
        </p:nvSpPr>
        <p:spPr bwMode="auto">
          <a:xfrm>
            <a:off x="971550" y="1773238"/>
            <a:ext cx="170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1800">
                <a:latin typeface="맑은 고딕" charset="0"/>
              </a:rPr>
              <a:t>5.5 MeV alpha</a:t>
            </a:r>
            <a:endParaRPr lang="ko-KR" altLang="en-US" sz="1800">
              <a:latin typeface="맑은 고딕" charset="0"/>
            </a:endParaRPr>
          </a:p>
        </p:txBody>
      </p:sp>
      <p:sp>
        <p:nvSpPr>
          <p:cNvPr id="29706" name="TextBox 11"/>
          <p:cNvSpPr txBox="1">
            <a:spLocks noChangeArrowheads="1"/>
          </p:cNvSpPr>
          <p:nvPr/>
        </p:nvSpPr>
        <p:spPr bwMode="auto">
          <a:xfrm>
            <a:off x="5148263" y="4005263"/>
            <a:ext cx="1687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1800">
                <a:latin typeface="맑은 고딕" charset="0"/>
              </a:rPr>
              <a:t>60keV gamma</a:t>
            </a:r>
            <a:endParaRPr lang="ko-KR" altLang="en-US" sz="1800">
              <a:latin typeface="맑은 고딕" charset="0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10800000">
            <a:off x="4787900" y="1989138"/>
            <a:ext cx="5048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8" name="TextBox 14"/>
          <p:cNvSpPr txBox="1">
            <a:spLocks noChangeArrowheads="1"/>
          </p:cNvSpPr>
          <p:nvPr/>
        </p:nvSpPr>
        <p:spPr bwMode="auto">
          <a:xfrm>
            <a:off x="5292725" y="1773238"/>
            <a:ext cx="3167063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1400">
                <a:latin typeface="맑은 고딕" charset="0"/>
              </a:rPr>
              <a:t>high energy resolution </a:t>
            </a:r>
          </a:p>
          <a:p>
            <a:pPr eaLnBrk="1" hangingPunct="1"/>
            <a:r>
              <a:rPr lang="en-US" altLang="ko-KR" sz="1400">
                <a:latin typeface="맑은 고딕" charset="0"/>
              </a:rPr>
              <a:t>suitable to search for Mo-100 0</a:t>
            </a:r>
            <a:r>
              <a:rPr lang="el-GR" altLang="ko-KR" sz="1400">
                <a:latin typeface="맑은 고딕" charset="0"/>
              </a:rPr>
              <a:t>ν</a:t>
            </a:r>
            <a:r>
              <a:rPr lang="el-GR" altLang="ko-KR" sz="1400"/>
              <a:t>ββ</a:t>
            </a:r>
            <a:endParaRPr lang="ko-KR" altLang="en-US" sz="1400">
              <a:latin typeface="맑은 고딕" charset="0"/>
            </a:endParaRPr>
          </a:p>
        </p:txBody>
      </p:sp>
      <p:sp>
        <p:nvSpPr>
          <p:cNvPr id="29709" name="TextBox 16"/>
          <p:cNvSpPr txBox="1">
            <a:spLocks noChangeArrowheads="1"/>
          </p:cNvSpPr>
          <p:nvPr/>
        </p:nvSpPr>
        <p:spPr bwMode="auto">
          <a:xfrm>
            <a:off x="827088" y="5229225"/>
            <a:ext cx="2952750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1400">
                <a:latin typeface="맑은 고딕" charset="0"/>
              </a:rPr>
              <a:t>low energy thresold</a:t>
            </a:r>
          </a:p>
          <a:p>
            <a:pPr eaLnBrk="1" hangingPunct="1"/>
            <a:r>
              <a:rPr lang="en-US" altLang="ko-KR" sz="1400">
                <a:latin typeface="맑은 고딕" charset="0"/>
              </a:rPr>
              <a:t>suitable to search for WIMP </a:t>
            </a:r>
            <a:endParaRPr lang="ko-KR" altLang="en-US" sz="1400">
              <a:latin typeface="맑은 고딕" charset="0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3779838" y="5445125"/>
            <a:ext cx="6477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27539" t="39551" r="32031" b="26758"/>
          <a:stretch>
            <a:fillRect/>
          </a:stretch>
        </p:blipFill>
        <p:spPr bwMode="auto">
          <a:xfrm>
            <a:off x="0" y="-5039"/>
            <a:ext cx="2607487" cy="17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5488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그림 1" descr="cmo3_lowtemp_bgs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2895600" cy="223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357158" y="142852"/>
            <a:ext cx="4656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/>
              <a:t>Cryogenic CaMoO4 Sensitivity</a:t>
            </a:r>
            <a:endParaRPr lang="ko-KR" altLang="en-US" sz="2800" dirty="0"/>
          </a:p>
        </p:txBody>
      </p:sp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285720" y="714356"/>
            <a:ext cx="75009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buFont typeface="Arial" pitchFamily="34" charset="0"/>
              <a:buChar char="•"/>
              <a:defRPr/>
            </a:pPr>
            <a:r>
              <a:rPr lang="en-US" altLang="ko-KR" sz="1800" dirty="0" smtClean="0">
                <a:solidFill>
                  <a:srgbClr val="0E1822"/>
                </a:solidFill>
                <a:ea typeface="+mn-ea"/>
              </a:rPr>
              <a:t> </a:t>
            </a:r>
            <a:r>
              <a:rPr lang="en-US" altLang="ko-KR" sz="1800" dirty="0">
                <a:solidFill>
                  <a:srgbClr val="0E1822"/>
                </a:solidFill>
                <a:ea typeface="+mn-ea"/>
              </a:rPr>
              <a:t>0.5% FWHM  </a:t>
            </a:r>
            <a:r>
              <a:rPr lang="en-US" altLang="ko-KR" dirty="0" smtClean="0">
                <a:solidFill>
                  <a:srgbClr val="0E1822"/>
                </a:solidFill>
                <a:sym typeface="Wingdings" pitchFamily="2" charset="2"/>
              </a:rPr>
              <a:t></a:t>
            </a:r>
            <a:r>
              <a:rPr lang="en-US" altLang="ko-KR" sz="1800" dirty="0" smtClean="0">
                <a:solidFill>
                  <a:srgbClr val="0E1822"/>
                </a:solidFill>
                <a:ea typeface="+mn-ea"/>
              </a:rPr>
              <a:t>15 </a:t>
            </a:r>
            <a:r>
              <a:rPr lang="en-US" altLang="ko-KR" sz="1800" dirty="0" err="1">
                <a:solidFill>
                  <a:srgbClr val="0E1822"/>
                </a:solidFill>
                <a:ea typeface="+mn-ea"/>
              </a:rPr>
              <a:t>keV</a:t>
            </a:r>
            <a:r>
              <a:rPr lang="en-US" altLang="ko-KR" sz="1800" dirty="0">
                <a:solidFill>
                  <a:srgbClr val="0E1822"/>
                </a:solidFill>
                <a:ea typeface="+mn-ea"/>
              </a:rPr>
              <a:t> FWHM for low temp. </a:t>
            </a:r>
          </a:p>
          <a:p>
            <a:pPr eaLnBrk="0" latinLnBrk="0" hangingPunct="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altLang="ko-KR" sz="1800" dirty="0" smtClean="0">
                <a:solidFill>
                  <a:srgbClr val="FF0000"/>
                </a:solidFill>
                <a:ea typeface="+mn-ea"/>
              </a:rPr>
              <a:t> 5 </a:t>
            </a:r>
            <a:r>
              <a:rPr lang="en-US" altLang="ko-KR" sz="1800" dirty="0">
                <a:solidFill>
                  <a:srgbClr val="FF0000"/>
                </a:solidFill>
                <a:ea typeface="+mn-ea"/>
              </a:rPr>
              <a:t>years, 100 kg </a:t>
            </a:r>
            <a:r>
              <a:rPr lang="en-US" altLang="ko-KR" sz="1800" baseline="30000" dirty="0" smtClean="0">
                <a:solidFill>
                  <a:srgbClr val="FF0000"/>
                </a:solidFill>
              </a:rPr>
              <a:t>40</a:t>
            </a:r>
            <a:r>
              <a:rPr lang="en-US" altLang="ko-KR" sz="1800" dirty="0" smtClean="0">
                <a:solidFill>
                  <a:srgbClr val="FF0000"/>
                </a:solidFill>
              </a:rPr>
              <a:t>Ca</a:t>
            </a:r>
            <a:r>
              <a:rPr lang="en-US" altLang="ko-KR" sz="1800" baseline="30000" dirty="0" smtClean="0">
                <a:solidFill>
                  <a:srgbClr val="FF0000"/>
                </a:solidFill>
              </a:rPr>
              <a:t>100</a:t>
            </a:r>
            <a:r>
              <a:rPr lang="en-US" altLang="ko-KR" sz="1800" dirty="0" smtClean="0">
                <a:solidFill>
                  <a:srgbClr val="FF0000"/>
                </a:solidFill>
              </a:rPr>
              <a:t>MoO</a:t>
            </a:r>
            <a:r>
              <a:rPr lang="en-US" altLang="ko-KR" sz="1800" baseline="-25000" dirty="0" smtClean="0">
                <a:solidFill>
                  <a:srgbClr val="FF0000"/>
                </a:solidFill>
              </a:rPr>
              <a:t>4</a:t>
            </a:r>
            <a:r>
              <a:rPr lang="en-US" altLang="ko-KR" sz="1800" dirty="0" smtClean="0">
                <a:solidFill>
                  <a:srgbClr val="FF0000"/>
                </a:solidFill>
              </a:rPr>
              <a:t> : </a:t>
            </a:r>
            <a:r>
              <a:rPr lang="en-US" altLang="ko-KR" dirty="0" smtClean="0">
                <a:solidFill>
                  <a:srgbClr val="FF0000"/>
                </a:solidFill>
              </a:rPr>
              <a:t>T</a:t>
            </a:r>
            <a:r>
              <a:rPr lang="en-US" altLang="ko-KR" baseline="-25000" dirty="0" smtClean="0">
                <a:solidFill>
                  <a:srgbClr val="FF0000"/>
                </a:solidFill>
              </a:rPr>
              <a:t>1/2</a:t>
            </a:r>
            <a:r>
              <a:rPr lang="en-US" altLang="ko-KR" dirty="0" smtClean="0">
                <a:solidFill>
                  <a:srgbClr val="FF0000"/>
                </a:solidFill>
              </a:rPr>
              <a:t> =</a:t>
            </a:r>
            <a:r>
              <a:rPr lang="en-US" altLang="ko-KR" sz="1800" dirty="0" smtClean="0">
                <a:solidFill>
                  <a:srgbClr val="FF0000"/>
                </a:solidFill>
              </a:rPr>
              <a:t> </a:t>
            </a:r>
            <a:r>
              <a:rPr lang="en-US" altLang="ko-KR" sz="1800" dirty="0" smtClean="0">
                <a:solidFill>
                  <a:srgbClr val="FF0000"/>
                </a:solidFill>
              </a:rPr>
              <a:t>3.0x10</a:t>
            </a:r>
            <a:r>
              <a:rPr lang="en-US" altLang="ko-KR" sz="1800" baseline="30000" dirty="0" smtClean="0">
                <a:solidFill>
                  <a:srgbClr val="FF0000"/>
                </a:solidFill>
              </a:rPr>
              <a:t>26</a:t>
            </a:r>
            <a:r>
              <a:rPr lang="en-US" altLang="ko-KR" sz="1800" dirty="0" smtClean="0">
                <a:solidFill>
                  <a:srgbClr val="FF0000"/>
                </a:solidFill>
              </a:rPr>
              <a:t> </a:t>
            </a:r>
            <a:r>
              <a:rPr lang="en-US" altLang="ko-KR" sz="1800" dirty="0">
                <a:solidFill>
                  <a:srgbClr val="FF0000"/>
                </a:solidFill>
              </a:rPr>
              <a:t>years </a:t>
            </a:r>
            <a:r>
              <a:rPr lang="en-US" altLang="ko-KR" sz="18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rgbClr val="FF0000"/>
                </a:solidFill>
              </a:rPr>
              <a:t>&lt;m&gt; = </a:t>
            </a:r>
            <a:r>
              <a:rPr lang="en-US" altLang="ko-KR" sz="1800" dirty="0" smtClean="0">
                <a:solidFill>
                  <a:srgbClr val="FF0000"/>
                </a:solidFill>
              </a:rPr>
              <a:t>20 </a:t>
            </a:r>
            <a:r>
              <a:rPr lang="en-US" altLang="ko-KR" sz="1800" dirty="0">
                <a:solidFill>
                  <a:srgbClr val="FF0000"/>
                </a:solidFill>
              </a:rPr>
              <a:t>– 70 </a:t>
            </a:r>
            <a:r>
              <a:rPr lang="en-US" altLang="ko-KR" sz="1800" dirty="0" err="1">
                <a:solidFill>
                  <a:srgbClr val="FF0000"/>
                </a:solidFill>
              </a:rPr>
              <a:t>meV</a:t>
            </a:r>
            <a:r>
              <a:rPr lang="en-US" altLang="ko-KR" sz="1800" dirty="0">
                <a:solidFill>
                  <a:srgbClr val="FF0000"/>
                </a:solidFill>
              </a:rPr>
              <a:t>  </a:t>
            </a:r>
            <a:endParaRPr lang="en-US" altLang="ko-KR" sz="18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189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Fully covers</a:t>
            </a:r>
          </a:p>
          <a:p>
            <a:r>
              <a:rPr lang="en-US" altLang="ko-KR" dirty="0" smtClean="0"/>
              <a:t>inverted hierarchy</a:t>
            </a:r>
            <a:endParaRPr lang="ko-KR" altLang="en-US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57396"/>
            <a:ext cx="4286248" cy="371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643570" y="285749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CaMoO4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E</a:t>
            </a:r>
            <a:r>
              <a:rPr lang="en-US" sz="1200" b="1" baseline="-25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=10 </a:t>
            </a:r>
            <a:r>
              <a:rPr lang="en-US" sz="1200" b="1" dirty="0" err="1" smtClean="0">
                <a:solidFill>
                  <a:schemeClr val="tx2"/>
                </a:solidFill>
              </a:rPr>
              <a:t>keV</a:t>
            </a:r>
            <a:r>
              <a:rPr lang="en-US" sz="1200" b="1" dirty="0" smtClean="0">
                <a:solidFill>
                  <a:schemeClr val="tx2"/>
                </a:solidFill>
              </a:rPr>
              <a:t> (5 and 100 kg year)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7818" y="4857760"/>
            <a:ext cx="151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CaMoO4</a:t>
            </a:r>
          </a:p>
          <a:p>
            <a:r>
              <a:rPr lang="en-US" sz="1200" b="1" dirty="0" smtClean="0">
                <a:solidFill>
                  <a:schemeClr val="tx2"/>
                </a:solidFill>
              </a:rPr>
              <a:t>E</a:t>
            </a:r>
            <a:r>
              <a:rPr lang="en-US" sz="1200" b="1" baseline="-25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=1 </a:t>
            </a:r>
            <a:r>
              <a:rPr lang="en-US" sz="1200" b="1" dirty="0" err="1" smtClean="0">
                <a:solidFill>
                  <a:schemeClr val="tx2"/>
                </a:solidFill>
              </a:rPr>
              <a:t>keV</a:t>
            </a:r>
            <a:endParaRPr lang="en-US" sz="1200" b="1" dirty="0" smtClean="0">
              <a:solidFill>
                <a:schemeClr val="tx2"/>
              </a:solidFill>
            </a:endParaRPr>
          </a:p>
          <a:p>
            <a:r>
              <a:rPr lang="en-US" sz="1200" b="1" dirty="0" smtClean="0">
                <a:solidFill>
                  <a:schemeClr val="tx2"/>
                </a:solidFill>
              </a:rPr>
              <a:t>(5 and 100 kg year)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2396" y="4572008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XENON100 6000 </a:t>
            </a:r>
            <a:r>
              <a:rPr lang="en-US" sz="1200" dirty="0" err="1" smtClean="0">
                <a:solidFill>
                  <a:srgbClr val="00B050"/>
                </a:solidFill>
              </a:rPr>
              <a:t>kgd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3768" y="4929198"/>
            <a:ext cx="1228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SuperCDMS</a:t>
            </a:r>
            <a:r>
              <a:rPr lang="en-US" sz="1200" dirty="0" smtClean="0">
                <a:solidFill>
                  <a:srgbClr val="FF0000"/>
                </a:solidFill>
              </a:rPr>
              <a:t> 25kg </a:t>
            </a:r>
            <a:endParaRPr lang="en-US" sz="1200" dirty="0">
              <a:solidFill>
                <a:srgbClr val="FF0000"/>
              </a:solidFill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1714512" y="3824286"/>
            <a:ext cx="2857520" cy="2571768"/>
            <a:chOff x="4648200" y="1600199"/>
            <a:chExt cx="4191000" cy="4114801"/>
          </a:xfrm>
        </p:grpSpPr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4806"/>
            <a:stretch>
              <a:fillRect/>
            </a:stretch>
          </p:blipFill>
          <p:spPr bwMode="auto">
            <a:xfrm>
              <a:off x="4648200" y="1752600"/>
              <a:ext cx="4191000" cy="3962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5695950" y="1600199"/>
              <a:ext cx="2933700" cy="457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l" eaLnBrk="1" hangingPunct="1">
                <a:buClr>
                  <a:srgbClr val="FFFFFF"/>
                </a:buClr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 b="1" dirty="0">
                  <a:solidFill>
                    <a:srgbClr val="B80047"/>
                  </a:solidFill>
                </a:rPr>
                <a:t>Hirsch et al, PLB679:454-459,2009</a:t>
              </a:r>
            </a:p>
          </p:txBody>
        </p:sp>
      </p:grpSp>
      <p:cxnSp>
        <p:nvCxnSpPr>
          <p:cNvPr id="41" name="직선 화살표 연결선 40"/>
          <p:cNvCxnSpPr/>
          <p:nvPr/>
        </p:nvCxnSpPr>
        <p:spPr>
          <a:xfrm>
            <a:off x="928694" y="489585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500694" y="1928802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Dark matter search</a:t>
            </a:r>
          </a:p>
          <a:p>
            <a:r>
              <a:rPr lang="en-US" altLang="ko-KR" dirty="0" smtClean="0">
                <a:sym typeface="Wingdings" pitchFamily="2" charset="2"/>
              </a:rPr>
              <a:t> High sensitivity </a:t>
            </a:r>
            <a:r>
              <a:rPr lang="ko-KR" altLang="en-US" dirty="0" smtClean="0">
                <a:sym typeface="Wingdings" pitchFamily="2" charset="2"/>
              </a:rPr>
              <a:t> </a:t>
            </a:r>
            <a:endParaRPr lang="ko-KR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33400"/>
            <a:ext cx="7848600" cy="5711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152400"/>
            <a:ext cx="210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V. </a:t>
            </a:r>
            <a:r>
              <a:rPr lang="en-US" dirty="0" err="1" smtClean="0"/>
              <a:t>Kornoukhov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8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fontScale="40000" lnSpcReduction="20000"/>
          </a:bodyPr>
          <a:lstStyle/>
          <a:p>
            <a:pPr latinLnBrk="1">
              <a:buNone/>
            </a:pPr>
            <a:r>
              <a:rPr lang="en-US" altLang="ko-KR" dirty="0" smtClean="0"/>
              <a:t>1) SB28 40Ca100MoO4 crystal.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 It was grown 09.09.2009.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H = 25,5 mm,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err="1" smtClean="0"/>
              <a:t>Dmax</a:t>
            </a:r>
            <a:r>
              <a:rPr lang="en-US" altLang="ko-KR" dirty="0" smtClean="0"/>
              <a:t> = 49,5 mm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err="1" smtClean="0"/>
              <a:t>Dmin</a:t>
            </a:r>
            <a:r>
              <a:rPr lang="en-US" altLang="ko-KR" dirty="0" smtClean="0"/>
              <a:t> = 40,5 mm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Mass = 195,94 gr.</a:t>
            </a:r>
            <a:endParaRPr lang="ko-KR" altLang="ko-KR" dirty="0" smtClean="0">
              <a:solidFill>
                <a:srgbClr val="FF0000"/>
              </a:solidFill>
            </a:endParaRPr>
          </a:p>
          <a:p>
            <a:pPr latinLnBrk="1">
              <a:buNone/>
            </a:pPr>
            <a:r>
              <a:rPr lang="en-US" altLang="ko-KR" dirty="0" smtClean="0"/>
              <a:t>Annealing procedure into oxygen atmosphere = 312 hours.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err="1" smtClean="0"/>
              <a:t>Colourless</a:t>
            </a:r>
            <a:r>
              <a:rPr lang="en-US" altLang="ko-KR" dirty="0" smtClean="0"/>
              <a:t>. There is weak blueness along small diameter of the ellipse.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The end face of the crystal was polished to optical grade quality.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Note. To accelerate annealing procedure, the cylinder side of the crystal was grinded with the sand paper 600/800 grade. 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 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2) SB29 40Ca100MoO4 crystal.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 It was grown 11.09.2009.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H = 48/51 mm,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err="1" smtClean="0"/>
              <a:t>Dmax</a:t>
            </a:r>
            <a:r>
              <a:rPr lang="en-US" altLang="ko-KR" dirty="0" smtClean="0"/>
              <a:t> = 50,0 mm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err="1" smtClean="0"/>
              <a:t>Dmin</a:t>
            </a:r>
            <a:r>
              <a:rPr lang="en-US" altLang="ko-KR" dirty="0" smtClean="0"/>
              <a:t> = 42,5 mm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Mass = 390,35 gr.</a:t>
            </a:r>
            <a:endParaRPr lang="ko-KR" altLang="ko-KR" dirty="0" smtClean="0">
              <a:solidFill>
                <a:srgbClr val="FF0000"/>
              </a:solidFill>
            </a:endParaRPr>
          </a:p>
          <a:p>
            <a:pPr latinLnBrk="1">
              <a:buNone/>
            </a:pPr>
            <a:r>
              <a:rPr lang="en-US" altLang="ko-KR" dirty="0" smtClean="0"/>
              <a:t>Annealing procedure into oxygen atmosphere = 240 hours.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err="1" smtClean="0"/>
              <a:t>Colourless</a:t>
            </a:r>
            <a:r>
              <a:rPr lang="en-US" altLang="ko-KR" dirty="0" smtClean="0"/>
              <a:t>. There is weak blueness along small diameter of the ellipse.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The end face of the crystal was polished to optical grade quality.</a:t>
            </a:r>
            <a:endParaRPr lang="ko-KR" altLang="ko-KR" dirty="0" smtClean="0"/>
          </a:p>
          <a:p>
            <a:pPr latinLnBrk="1">
              <a:buNone/>
            </a:pPr>
            <a:r>
              <a:rPr lang="en-US" altLang="ko-KR" dirty="0" smtClean="0"/>
              <a:t>Note. No grinding of the cylinder side of the crystal was done. </a:t>
            </a:r>
            <a:endParaRPr lang="ko-KR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40</a:t>
            </a: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Ca</a:t>
            </a:r>
            <a:r>
              <a:rPr kumimoji="0" lang="ru-RU" altLang="ko-KR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100</a:t>
            </a:r>
            <a:r>
              <a:rPr kumimoji="0" lang="ru-RU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MoO</a:t>
            </a:r>
            <a:r>
              <a:rPr kumimoji="0" lang="ru-RU" altLang="ko-KR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4</a:t>
            </a:r>
            <a:endParaRPr kumimoji="0" lang="ru-RU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85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aseline="30000" dirty="0" smtClean="0">
                <a:latin typeface="Times New Roman" pitchFamily="18" charset="0"/>
              </a:rPr>
              <a:t>40</a:t>
            </a:r>
            <a:r>
              <a:rPr lang="en-US" altLang="ko-KR" dirty="0" smtClean="0">
                <a:latin typeface="Times New Roman" pitchFamily="18" charset="0"/>
              </a:rPr>
              <a:t>Ca</a:t>
            </a:r>
            <a:r>
              <a:rPr lang="en-US" altLang="ko-KR" baseline="30000" dirty="0" smtClean="0">
                <a:latin typeface="Times New Roman" pitchFamily="18" charset="0"/>
              </a:rPr>
              <a:t>100</a:t>
            </a:r>
            <a:r>
              <a:rPr lang="en-US" altLang="ko-KR" dirty="0" smtClean="0">
                <a:latin typeface="Times New Roman" pitchFamily="18" charset="0"/>
              </a:rPr>
              <a:t>MoO</a:t>
            </a:r>
            <a:r>
              <a:rPr lang="en-US" altLang="ko-KR" baseline="-25000" dirty="0" smtClean="0">
                <a:latin typeface="Times New Roman" pitchFamily="18" charset="0"/>
              </a:rPr>
              <a:t>4</a:t>
            </a:r>
            <a:endParaRPr lang="en-US" altLang="ko-KR" dirty="0">
              <a:latin typeface="Times New Roman" pitchFamily="18" charset="0"/>
            </a:endParaRPr>
          </a:p>
        </p:txBody>
      </p:sp>
      <p:pic>
        <p:nvPicPr>
          <p:cNvPr id="3075" name="Picture 3" descr="IMGP85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09800"/>
            <a:ext cx="8229600" cy="3254375"/>
          </a:xfrm>
          <a:noFill/>
          <a:ln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1828800"/>
            <a:ext cx="5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Times New Roman" pitchFamily="18" charset="0"/>
              </a:rPr>
              <a:t>S35</a:t>
            </a:r>
            <a:endParaRPr lang="en-US" altLang="ko-KR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038600" y="1828800"/>
            <a:ext cx="692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Times New Roman" pitchFamily="18" charset="0"/>
              </a:rPr>
              <a:t>SB28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324600" y="175260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Times New Roman" pitchFamily="18" charset="0"/>
              </a:rPr>
              <a:t>CMO-3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48640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D44 mm  x  L51 mm</a:t>
            </a:r>
          </a:p>
          <a:p>
            <a:r>
              <a:rPr lang="en-US" altLang="ko-KR" dirty="0" smtClean="0"/>
              <a:t>~ 300g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Times New Roman" pitchFamily="18" charset="0"/>
              </a:rPr>
              <a:t>Light output of SB35</a:t>
            </a:r>
          </a:p>
        </p:txBody>
      </p:sp>
      <p:pic>
        <p:nvPicPr>
          <p:cNvPr id="4099" name="Picture 3" descr="20100722_CMOt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2488" y="1268413"/>
            <a:ext cx="7418387" cy="5030787"/>
          </a:xfrm>
          <a:noFill/>
          <a:ln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140200" y="3068638"/>
            <a:ext cx="2552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rgbClr val="FF0000"/>
                </a:solidFill>
                <a:latin typeface="Times New Roman" pitchFamily="18" charset="0"/>
              </a:rPr>
              <a:t>SB35</a:t>
            </a:r>
          </a:p>
          <a:p>
            <a:r>
              <a:rPr lang="en-US" altLang="ko-KR" sz="1600" b="1">
                <a:solidFill>
                  <a:srgbClr val="FF0000"/>
                </a:solidFill>
                <a:latin typeface="Times New Roman" pitchFamily="18" charset="0"/>
              </a:rPr>
              <a:t>Resolution : 16% (FWHM)</a:t>
            </a:r>
          </a:p>
          <a:p>
            <a:r>
              <a:rPr lang="en-US" altLang="ko-KR" sz="1600" b="1">
                <a:solidFill>
                  <a:srgbClr val="FF0000"/>
                </a:solidFill>
                <a:latin typeface="Times New Roman" pitchFamily="18" charset="0"/>
              </a:rPr>
              <a:t>Mean : 5.97 x 10</a:t>
            </a:r>
            <a:r>
              <a:rPr lang="en-US" altLang="ko-KR" sz="1600" b="1" baseline="30000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2413" y="4043363"/>
            <a:ext cx="2552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latin typeface="Times New Roman" pitchFamily="18" charset="0"/>
              </a:rPr>
              <a:t>CMO_3</a:t>
            </a:r>
          </a:p>
          <a:p>
            <a:r>
              <a:rPr lang="en-US" altLang="ko-KR" sz="1600" b="1">
                <a:latin typeface="Times New Roman" pitchFamily="18" charset="0"/>
              </a:rPr>
              <a:t>Resolution : 16% (FWHM)</a:t>
            </a:r>
          </a:p>
          <a:p>
            <a:r>
              <a:rPr lang="en-US" altLang="ko-KR" sz="1600" b="1">
                <a:latin typeface="Times New Roman" pitchFamily="18" charset="0"/>
              </a:rPr>
              <a:t>Mean : 6.79 x 10</a:t>
            </a:r>
            <a:r>
              <a:rPr lang="en-US" altLang="ko-KR" sz="1600" b="1" baseline="30000">
                <a:latin typeface="Times New Roman" pitchFamily="18" charset="0"/>
              </a:rPr>
              <a:t>5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16238" y="2276475"/>
            <a:ext cx="2552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b="1">
                <a:solidFill>
                  <a:srgbClr val="0000FF"/>
                </a:solidFill>
                <a:latin typeface="Times New Roman" pitchFamily="18" charset="0"/>
              </a:rPr>
              <a:t>SB28</a:t>
            </a:r>
          </a:p>
          <a:p>
            <a:r>
              <a:rPr lang="en-US" altLang="ko-KR" sz="1600" b="1">
                <a:solidFill>
                  <a:srgbClr val="0000FF"/>
                </a:solidFill>
                <a:latin typeface="Times New Roman" pitchFamily="18" charset="0"/>
              </a:rPr>
              <a:t>Resolution : 30% (FWHM)</a:t>
            </a:r>
          </a:p>
          <a:p>
            <a:r>
              <a:rPr lang="en-US" altLang="ko-KR" sz="1600" b="1">
                <a:solidFill>
                  <a:srgbClr val="0000FF"/>
                </a:solidFill>
                <a:latin typeface="Times New Roman" pitchFamily="18" charset="0"/>
              </a:rPr>
              <a:t>Mean : 2.88 x 10</a:t>
            </a:r>
            <a:r>
              <a:rPr lang="en-US" altLang="ko-KR" sz="1600" b="1" baseline="30000">
                <a:solidFill>
                  <a:srgbClr val="0000FF"/>
                </a:solidFill>
                <a:latin typeface="Times New Roman" pitchFamily="18" charset="0"/>
              </a:rPr>
              <a:t>5</a:t>
            </a:r>
          </a:p>
        </p:txBody>
      </p:sp>
      <p:pic>
        <p:nvPicPr>
          <p:cNvPr id="4103" name="Picture 9" descr="경북대학교마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118225"/>
            <a:ext cx="7540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Amore Collaboration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543956" cy="35528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 (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39)</a:t>
            </a:r>
            <a:endParaRPr lang="en-US" altLang="ko-K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	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Seoul National University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 err="1" smtClean="0"/>
              <a:t>H.Bhang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S.Choi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M.J.Kim</a:t>
            </a:r>
            <a:r>
              <a:rPr lang="en-US" altLang="ko-KR" sz="1400" dirty="0" smtClean="0"/>
              <a:t>, S.K.Kim, </a:t>
            </a:r>
            <a:r>
              <a:rPr lang="en-US" altLang="ko-KR" sz="1400" dirty="0" err="1" smtClean="0"/>
              <a:t>M.J.Lee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S.S.Myung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S.Olsen</a:t>
            </a:r>
            <a:r>
              <a:rPr lang="en-US" altLang="ko-KR" sz="1400" dirty="0" smtClean="0"/>
              <a:t>, Y. Sato, </a:t>
            </a:r>
            <a:r>
              <a:rPr lang="en-US" altLang="ko-KR" sz="1400" dirty="0" err="1" smtClean="0"/>
              <a:t>K.Tanida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S.C.Kim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J.Choi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H.S.Lee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S.J.Lee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J.H.Lee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J.K.Lee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X.Li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J.Li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H.Kang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H.K.Kang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Y.Oh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S.J.Kim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E.H.Kim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K.Tshoo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D.K.Kim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(24)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	</a:t>
            </a:r>
            <a:r>
              <a:rPr lang="en-US" altLang="ko-KR" sz="1400" i="1" dirty="0" err="1" smtClean="0">
                <a:solidFill>
                  <a:schemeClr val="accent2"/>
                </a:solidFill>
              </a:rPr>
              <a:t>Sejong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 University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 err="1" smtClean="0"/>
              <a:t>Y.D.Kim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E.-J.Jeon</a:t>
            </a:r>
            <a:r>
              <a:rPr lang="en-US" altLang="ko-KR" sz="1400" dirty="0" smtClean="0"/>
              <a:t>, K. Ma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J.I.Lee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W.Kang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J.Hwa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(5)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	</a:t>
            </a:r>
            <a:r>
              <a:rPr lang="en-US" altLang="ko-KR" sz="1400" i="1" dirty="0" err="1" smtClean="0">
                <a:solidFill>
                  <a:schemeClr val="accent2"/>
                </a:solidFill>
              </a:rPr>
              <a:t>Kyungpook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 national University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 err="1" smtClean="0"/>
              <a:t>H.J.Kim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J.So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Gul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Rooh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Y.S.Hwang</a:t>
            </a:r>
            <a:r>
              <a:rPr lang="en-US" altLang="ko-K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(4)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	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KRISS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 err="1" smtClean="0"/>
              <a:t>Y.H.Kim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M.K.Lee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H.S.Park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J.H.Kim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J.M.Lee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K.B.Lee</a:t>
            </a:r>
            <a:r>
              <a:rPr lang="en-US" altLang="ko-KR" sz="1400" dirty="0" smtClean="0"/>
              <a:t> (6)</a:t>
            </a:r>
            <a:endParaRPr lang="en-US" altLang="ko-KR" sz="1400" dirty="0" smtClean="0"/>
          </a:p>
          <a:p>
            <a:pPr>
              <a:lnSpc>
                <a:spcPct val="75000"/>
              </a:lnSpc>
            </a:pP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(16)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	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ITEP(Institute for Theoretical and Experimental Physics)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 err="1" smtClean="0"/>
              <a:t>V.Kornoukhov</a:t>
            </a:r>
            <a:r>
              <a:rPr lang="en-US" altLang="ko-KR" sz="1400" dirty="0" smtClean="0"/>
              <a:t>, P. </a:t>
            </a:r>
            <a:r>
              <a:rPr lang="en-US" altLang="ko-KR" sz="1400" dirty="0" err="1" smtClean="0"/>
              <a:t>Ploz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N.Khanbekov</a:t>
            </a:r>
            <a:r>
              <a:rPr lang="en-US" altLang="ko-KR" sz="1400" dirty="0" smtClean="0"/>
              <a:t> (3)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  	</a:t>
            </a:r>
            <a:r>
              <a:rPr lang="en-US" altLang="ko-KR" sz="1400" dirty="0" err="1" smtClean="0">
                <a:solidFill>
                  <a:schemeClr val="accent2"/>
                </a:solidFill>
              </a:rPr>
              <a:t>Baksan</a:t>
            </a:r>
            <a:r>
              <a:rPr lang="en-US" altLang="ko-KR" sz="1400" dirty="0" smtClean="0">
                <a:solidFill>
                  <a:schemeClr val="accent2"/>
                </a:solidFill>
              </a:rPr>
              <a:t> National Observatory : </a:t>
            </a:r>
            <a:r>
              <a:rPr lang="en-US" altLang="ko-KR" sz="1400" dirty="0" err="1" smtClean="0"/>
              <a:t>A.Ganggapshev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A.Gezhaev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V.Gurentsov</a:t>
            </a:r>
            <a:r>
              <a:rPr lang="en-US" altLang="ko-KR" sz="1400" dirty="0" smtClean="0"/>
              <a:t>,  </a:t>
            </a:r>
            <a:r>
              <a:rPr lang="en-US" altLang="ko-KR" sz="1400" dirty="0" err="1" smtClean="0"/>
              <a:t>V.Kuzminov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V.Kazalov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O.Mineev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S.Panasenko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S.Ratkevich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A.Verensnikova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S.Yakimenko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N.Yershov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K.Efendiev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Y.Gabriljuk</a:t>
            </a:r>
            <a:r>
              <a:rPr lang="en-US" altLang="ko-KR" sz="1400" dirty="0" smtClean="0"/>
              <a:t> (13)</a:t>
            </a:r>
          </a:p>
          <a:p>
            <a:pPr>
              <a:lnSpc>
                <a:spcPct val="75000"/>
              </a:lnSpc>
            </a:pP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Ukraine(11)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sz="1400" dirty="0" smtClean="0"/>
              <a:t>	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INR(Institute for Nuclear Research)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 err="1" smtClean="0"/>
              <a:t>F.Danevich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V.Tretyak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V.Kobychev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A.Nikolaiko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D.Poda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R.Boiko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R.Podviianiuk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S.Nagorny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O.Polischuk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V.Kudovbenko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D.Chernyak</a:t>
            </a:r>
            <a:r>
              <a:rPr lang="en-US" altLang="ko-KR" sz="1400" dirty="0" smtClean="0"/>
              <a:t>(11)</a:t>
            </a:r>
          </a:p>
          <a:p>
            <a:pPr>
              <a:lnSpc>
                <a:spcPct val="75000"/>
              </a:lnSpc>
            </a:pP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China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ko-K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75000"/>
              </a:lnSpc>
            </a:pPr>
            <a:r>
              <a:rPr lang="en-US" altLang="ko-KR" sz="1400" dirty="0" smtClean="0"/>
              <a:t>	</a:t>
            </a:r>
            <a:r>
              <a:rPr lang="en-US" altLang="ko-KR" sz="1400" i="1" dirty="0" err="1" smtClean="0">
                <a:solidFill>
                  <a:schemeClr val="accent2"/>
                </a:solidFill>
              </a:rPr>
              <a:t>Tsinghua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 University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: 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J.Li</a:t>
            </a:r>
            <a:r>
              <a:rPr lang="en-US" altLang="ko-KR" sz="1400" dirty="0" smtClean="0"/>
              <a:t>, Y. Li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Q.Yue</a:t>
            </a:r>
            <a:r>
              <a:rPr lang="en-US" altLang="ko-KR" sz="1400" dirty="0" smtClean="0"/>
              <a:t>(</a:t>
            </a:r>
            <a:r>
              <a:rPr lang="en-US" altLang="ko-KR" sz="1400" dirty="0"/>
              <a:t>3</a:t>
            </a:r>
            <a:r>
              <a:rPr lang="en-US" altLang="ko-KR" sz="1400" dirty="0" smtClean="0"/>
              <a:t>)</a:t>
            </a:r>
          </a:p>
          <a:p>
            <a:pPr>
              <a:lnSpc>
                <a:spcPct val="75000"/>
              </a:lnSpc>
            </a:pPr>
            <a:r>
              <a:rPr lang="en-US" altLang="ko-K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Germany(3)</a:t>
            </a:r>
            <a:endParaRPr lang="en-US" altLang="ko-K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5000"/>
              </a:lnSpc>
              <a:buNone/>
            </a:pPr>
            <a:r>
              <a:rPr lang="en-US" altLang="ko-KR" sz="1400" dirty="0"/>
              <a:t>	</a:t>
            </a:r>
            <a:r>
              <a:rPr lang="en-US" altLang="ko-KR" sz="1400" i="1" dirty="0">
                <a:solidFill>
                  <a:schemeClr val="accent2"/>
                </a:solidFill>
              </a:rPr>
              <a:t> </a:t>
            </a:r>
            <a:r>
              <a:rPr lang="en-US" altLang="ko-KR" sz="1400" i="1" dirty="0" smtClean="0">
                <a:solidFill>
                  <a:schemeClr val="accent2"/>
                </a:solidFill>
              </a:rPr>
              <a:t>University of Heidelberg</a:t>
            </a:r>
            <a:r>
              <a:rPr lang="ko-KR" altLang="en-US" sz="1400" i="1" dirty="0" smtClean="0">
                <a:solidFill>
                  <a:schemeClr val="accent2"/>
                </a:solidFill>
              </a:rPr>
              <a:t> </a:t>
            </a:r>
            <a:r>
              <a:rPr lang="en-US" altLang="ko-KR" sz="1400" i="1" dirty="0">
                <a:solidFill>
                  <a:schemeClr val="accent2"/>
                </a:solidFill>
              </a:rPr>
              <a:t>: 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C.Enss</a:t>
            </a:r>
            <a:r>
              <a:rPr lang="en-US" altLang="ko-KR" sz="1400" dirty="0" smtClean="0"/>
              <a:t>, A. Fleischmann, L. </a:t>
            </a:r>
            <a:r>
              <a:rPr lang="en-US" altLang="ko-KR" sz="1400" dirty="0" err="1" smtClean="0"/>
              <a:t>Gastaldo</a:t>
            </a:r>
            <a:r>
              <a:rPr lang="en-US" altLang="ko-KR" sz="1400" dirty="0" smtClean="0"/>
              <a:t> (3)</a:t>
            </a:r>
            <a:endParaRPr lang="en-US" altLang="ko-KR" sz="1400" dirty="0">
              <a:solidFill>
                <a:srgbClr val="000000"/>
              </a:solidFill>
              <a:latin typeface="Verdana"/>
              <a:ea typeface="ＭＳ Ｐゴシック" charset="0"/>
              <a:cs typeface="Verdana"/>
            </a:endParaRPr>
          </a:p>
          <a:p>
            <a:pPr>
              <a:lnSpc>
                <a:spcPct val="75000"/>
              </a:lnSpc>
              <a:buNone/>
            </a:pPr>
            <a:endParaRPr lang="en-US" altLang="ko-KR" sz="1400" dirty="0">
              <a:solidFill>
                <a:srgbClr val="000000"/>
              </a:solidFill>
              <a:latin typeface="Verdana"/>
              <a:ea typeface="ＭＳ Ｐゴシック" charset="0"/>
              <a:cs typeface="Verdana"/>
            </a:endParaRPr>
          </a:p>
          <a:p>
            <a:pPr>
              <a:lnSpc>
                <a:spcPct val="75000"/>
              </a:lnSpc>
              <a:buNone/>
            </a:pPr>
            <a:endParaRPr lang="en-US" altLang="ko-KR" sz="1400" dirty="0" smtClean="0"/>
          </a:p>
          <a:p>
            <a:pPr>
              <a:lnSpc>
                <a:spcPct val="75000"/>
              </a:lnSpc>
              <a:buNone/>
            </a:pPr>
            <a:endParaRPr lang="en-US" altLang="ko-KR" sz="1400" dirty="0" smtClean="0"/>
          </a:p>
        </p:txBody>
      </p:sp>
      <p:pic>
        <p:nvPicPr>
          <p:cNvPr id="4" name="그림 3" descr="IMG_1953_group_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4191000"/>
            <a:ext cx="5786478" cy="256679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357158" y="4500570"/>
            <a:ext cx="1710725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buNone/>
            </a:pP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countries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institutions </a:t>
            </a:r>
          </a:p>
          <a:p>
            <a:pPr>
              <a:lnSpc>
                <a:spcPct val="75000"/>
              </a:lnSpc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72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collaborators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smtClean="0"/>
              <a:t>Experimental setup at Y2L</a:t>
            </a:r>
          </a:p>
        </p:txBody>
      </p:sp>
      <p:sp>
        <p:nvSpPr>
          <p:cNvPr id="9220" name="Text Box 55"/>
          <p:cNvSpPr txBox="1">
            <a:spLocks noChangeArrowheads="1"/>
          </p:cNvSpPr>
          <p:nvPr/>
        </p:nvSpPr>
        <p:spPr bwMode="auto">
          <a:xfrm>
            <a:off x="285720" y="4214818"/>
            <a:ext cx="8675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sz="2000" dirty="0"/>
              <a:t> </a:t>
            </a:r>
            <a:r>
              <a:rPr lang="en-US" altLang="ko-KR" sz="2000" dirty="0" err="1"/>
              <a:t>CsI</a:t>
            </a:r>
            <a:r>
              <a:rPr lang="en-US" altLang="ko-KR" sz="2000" dirty="0"/>
              <a:t> detectors surround the CaMoO4 crystal</a:t>
            </a:r>
          </a:p>
          <a:p>
            <a:pPr algn="l">
              <a:buFontTx/>
              <a:buChar char="•"/>
            </a:pPr>
            <a:r>
              <a:rPr lang="en-US" altLang="ko-KR" sz="2000" dirty="0"/>
              <a:t> 511keV signal is a opposite direction for momentum conservation.</a:t>
            </a:r>
          </a:p>
          <a:p>
            <a:pPr algn="l"/>
            <a:r>
              <a:rPr lang="en-US" altLang="ko-KR" sz="2000" dirty="0"/>
              <a:t>(back to back cut)</a:t>
            </a:r>
          </a:p>
          <a:p>
            <a:pPr algn="l">
              <a:buFontTx/>
              <a:buChar char="•"/>
            </a:pPr>
            <a:r>
              <a:rPr lang="en-US" altLang="ko-KR" sz="2000" dirty="0"/>
              <a:t> CaMoO4 is surrounded by 14 </a:t>
            </a:r>
            <a:r>
              <a:rPr lang="en-US" altLang="ko-KR" sz="2000" dirty="0" err="1"/>
              <a:t>CsI</a:t>
            </a:r>
            <a:r>
              <a:rPr lang="en-US" altLang="ko-KR" sz="2000" dirty="0"/>
              <a:t> crystals &amp; 14 </a:t>
            </a:r>
            <a:r>
              <a:rPr lang="en-US" altLang="ko-KR" sz="2000" dirty="0" err="1"/>
              <a:t>PMTs.</a:t>
            </a:r>
            <a:endParaRPr lang="en-US" altLang="ko-KR" sz="2000" dirty="0"/>
          </a:p>
        </p:txBody>
      </p:sp>
      <p:pic>
        <p:nvPicPr>
          <p:cNvPr id="9222" name="Picture 65" descr="DSC001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2374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66"/>
          <p:cNvSpPr>
            <a:spLocks noChangeArrowheads="1"/>
          </p:cNvSpPr>
          <p:nvPr/>
        </p:nvSpPr>
        <p:spPr bwMode="auto">
          <a:xfrm>
            <a:off x="1142976" y="5500702"/>
            <a:ext cx="6840538" cy="1035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solidFill>
                  <a:srgbClr val="0000FF"/>
                </a:solidFill>
              </a:rPr>
              <a:t>     </a:t>
            </a:r>
            <a:r>
              <a:rPr lang="en-US" altLang="ko-KR" sz="2000" dirty="0" err="1">
                <a:solidFill>
                  <a:srgbClr val="0000FF"/>
                </a:solidFill>
              </a:rPr>
              <a:t>CsI</a:t>
            </a:r>
            <a:r>
              <a:rPr lang="en-US" altLang="ko-KR" sz="2000" dirty="0">
                <a:solidFill>
                  <a:srgbClr val="0000FF"/>
                </a:solidFill>
              </a:rPr>
              <a:t>                            </a:t>
            </a:r>
            <a:r>
              <a:rPr lang="en-US" altLang="ko-KR" sz="2000" dirty="0" smtClean="0">
                <a:solidFill>
                  <a:srgbClr val="0000FF"/>
                </a:solidFill>
              </a:rPr>
              <a:t>         	CaMoO4</a:t>
            </a:r>
            <a:endParaRPr lang="en-US" altLang="ko-KR" sz="2000" dirty="0">
              <a:solidFill>
                <a:srgbClr val="0000FF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ko-KR" dirty="0"/>
              <a:t>6.5x5.5x30cm</a:t>
            </a:r>
            <a:r>
              <a:rPr lang="en-US" altLang="ko-KR" sz="1600" dirty="0"/>
              <a:t>(12)       </a:t>
            </a:r>
            <a:r>
              <a:rPr lang="en-US" altLang="ko-KR" sz="1600" dirty="0" smtClean="0"/>
              <a:t>      	</a:t>
            </a:r>
            <a:r>
              <a:rPr lang="en-US" altLang="ko-KR" dirty="0" smtClean="0"/>
              <a:t>-</a:t>
            </a:r>
            <a:r>
              <a:rPr lang="en-US" altLang="ko-KR" sz="1600" dirty="0" smtClean="0"/>
              <a:t>   </a:t>
            </a:r>
            <a:r>
              <a:rPr lang="en-US" altLang="ko-KR" dirty="0"/>
              <a:t>2.2x2.2x6cm (2)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altLang="ko-KR" dirty="0"/>
              <a:t>9x9x6cm(#13 &amp; #14) </a:t>
            </a:r>
            <a:r>
              <a:rPr lang="en-US" altLang="ko-KR" dirty="0" smtClean="0"/>
              <a:t>     	-   </a:t>
            </a:r>
            <a:r>
              <a:rPr lang="en-US" altLang="ko-KR" dirty="0"/>
              <a:t>255g  </a:t>
            </a:r>
          </a:p>
        </p:txBody>
      </p:sp>
      <p:sp>
        <p:nvSpPr>
          <p:cNvPr id="9224" name="Text Box 68"/>
          <p:cNvSpPr txBox="1">
            <a:spLocks noChangeArrowheads="1"/>
          </p:cNvSpPr>
          <p:nvPr/>
        </p:nvSpPr>
        <p:spPr bwMode="auto">
          <a:xfrm>
            <a:off x="285720" y="3643314"/>
            <a:ext cx="5429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ko-KR" dirty="0"/>
              <a:t> PMTs &amp; </a:t>
            </a:r>
            <a:r>
              <a:rPr lang="en-US" altLang="ko-KR" dirty="0" err="1"/>
              <a:t>CsI</a:t>
            </a:r>
            <a:r>
              <a:rPr lang="en-US" altLang="ko-KR" dirty="0"/>
              <a:t> crystals are crossly  connected.</a:t>
            </a:r>
          </a:p>
          <a:p>
            <a:pPr algn="l">
              <a:buFontTx/>
              <a:buChar char="•"/>
            </a:pPr>
            <a:r>
              <a:rPr lang="en-US" altLang="ko-KR" dirty="0"/>
              <a:t> Lead shielding(10 cm)</a:t>
            </a:r>
          </a:p>
        </p:txBody>
      </p:sp>
      <p:pic>
        <p:nvPicPr>
          <p:cNvPr id="444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214422"/>
            <a:ext cx="5929322" cy="232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58000" y="5181600"/>
            <a:ext cx="217457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Add more PMTs soon</a:t>
            </a:r>
            <a:endParaRPr lang="ko-KR" alt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57200"/>
            <a:ext cx="7772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u="sng" dirty="0" smtClean="0"/>
              <a:t>1</a:t>
            </a:r>
            <a:r>
              <a:rPr lang="en-US" altLang="ko-KR" sz="3600" u="sng" baseline="30000" dirty="0" smtClean="0"/>
              <a:t>st</a:t>
            </a:r>
            <a:r>
              <a:rPr lang="en-US" altLang="ko-KR" sz="3600" u="sng" dirty="0" smtClean="0"/>
              <a:t>  stage experiment (pilot experiment)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0.5-5kg CMO crystal  </a:t>
            </a:r>
          </a:p>
          <a:p>
            <a:r>
              <a:rPr lang="en-US" altLang="ko-KR" sz="2800" dirty="0" smtClean="0"/>
              <a:t>Scintillation only</a:t>
            </a:r>
            <a:endParaRPr lang="en-US" altLang="ko-KR" sz="2800" dirty="0" smtClean="0"/>
          </a:p>
          <a:p>
            <a:endParaRPr lang="ko-KR" altLang="en-US" sz="2800" dirty="0"/>
          </a:p>
        </p:txBody>
      </p:sp>
      <p:pic>
        <p:nvPicPr>
          <p:cNvPr id="3" name="Picture 3" descr="20110610_SB28_internal_same_S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38400"/>
            <a:ext cx="4648200" cy="315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20110530_S35_87days_internal_tagtime600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0052" y="1447800"/>
            <a:ext cx="46070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770810"/>
              </p:ext>
            </p:extLst>
          </p:nvPr>
        </p:nvGraphicFramePr>
        <p:xfrm>
          <a:off x="3429000" y="4648201"/>
          <a:ext cx="5638800" cy="220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8" name="Document" r:id="rId5" imgW="5638800" imgH="1536700" progId="Word.Document.12">
                  <p:link updateAutomatic="1"/>
                </p:oleObj>
              </mc:Choice>
              <mc:Fallback>
                <p:oleObj name="Document" r:id="rId5" imgW="5638800" imgH="1536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4648201"/>
                        <a:ext cx="5638800" cy="2209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9200" y="60960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J.H.So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7CE8-C0D5-4DC9-90D8-2945FA5DA050}" type="slidenum">
              <a:rPr lang="ru-RU" altLang="ko-KR"/>
              <a:pPr/>
              <a:t>22</a:t>
            </a:fld>
            <a:endParaRPr lang="ru-RU" altLang="ko-KR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88913"/>
            <a:ext cx="5351463" cy="504825"/>
          </a:xfrm>
        </p:spPr>
        <p:txBody>
          <a:bodyPr/>
          <a:lstStyle/>
          <a:p>
            <a:r>
              <a:rPr lang="en-US" sz="2400" b="1" dirty="0"/>
              <a:t>Detector </a:t>
            </a:r>
            <a:r>
              <a:rPr lang="en-US" sz="2400" b="1" dirty="0" smtClean="0"/>
              <a:t>installation  - </a:t>
            </a:r>
            <a:r>
              <a:rPr lang="en-US" sz="2400" b="1" dirty="0" err="1" smtClean="0"/>
              <a:t>Ruslan</a:t>
            </a:r>
            <a:endParaRPr lang="ru-RU" altLang="ko-KR" sz="2400" b="1" dirty="0"/>
          </a:p>
        </p:txBody>
      </p:sp>
      <p:pic>
        <p:nvPicPr>
          <p:cNvPr id="18437" name="Picture 5" descr="d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797425"/>
            <a:ext cx="7129463" cy="1077913"/>
          </a:xfrm>
          <a:prstGeom prst="rect">
            <a:avLst/>
          </a:prstGeom>
          <a:noFill/>
        </p:spPr>
      </p:pic>
      <p:pic>
        <p:nvPicPr>
          <p:cNvPr id="18438" name="Picture 6" descr="install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08050"/>
            <a:ext cx="7620000" cy="3429000"/>
          </a:xfrm>
          <a:prstGeom prst="rect">
            <a:avLst/>
          </a:prstGeom>
          <a:noFill/>
        </p:spPr>
      </p:pic>
      <p:sp>
        <p:nvSpPr>
          <p:cNvPr id="18439" name="AutoShape 7"/>
          <p:cNvSpPr>
            <a:spLocks noChangeArrowheads="1"/>
          </p:cNvSpPr>
          <p:nvPr/>
        </p:nvSpPr>
        <p:spPr bwMode="auto">
          <a:xfrm rot="6976165">
            <a:off x="1658143" y="3742532"/>
            <a:ext cx="2087563" cy="215900"/>
          </a:xfrm>
          <a:prstGeom prst="rightArrow">
            <a:avLst>
              <a:gd name="adj1" fmla="val 50000"/>
              <a:gd name="adj2" fmla="val 2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r"/>
            <a:endParaRPr lang="ko-KR" altLang="ko-KR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3717984">
            <a:off x="5949950" y="3763963"/>
            <a:ext cx="2011363" cy="198437"/>
          </a:xfrm>
          <a:prstGeom prst="rightArrow">
            <a:avLst>
              <a:gd name="adj1" fmla="val 50000"/>
              <a:gd name="adj2" fmla="val 2534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r"/>
            <a:endParaRPr lang="ko-KR" altLang="ko-KR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5400000">
            <a:off x="3240088" y="3752850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r"/>
            <a:endParaRPr lang="ko-KR" altLang="ko-KR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5400000">
            <a:off x="4752975" y="3752850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r"/>
            <a:endParaRPr lang="ko-KR" altLang="ko-KR"/>
          </a:p>
        </p:txBody>
      </p:sp>
      <p:pic>
        <p:nvPicPr>
          <p:cNvPr id="18443" name="Picture 11" descr="CMO_crysta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2232025" cy="1985962"/>
          </a:xfrm>
          <a:prstGeom prst="rect">
            <a:avLst/>
          </a:prstGeom>
          <a:noFill/>
        </p:spPr>
      </p:pic>
      <p:cxnSp>
        <p:nvCxnSpPr>
          <p:cNvPr id="13" name="직선 화살표 연결선 12"/>
          <p:cNvCxnSpPr/>
          <p:nvPr/>
        </p:nvCxnSpPr>
        <p:spPr>
          <a:xfrm rot="16200000" flipV="1">
            <a:off x="5107785" y="5750735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43570" y="62150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Mineral Oil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3571868" y="5857892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43174" y="6488668"/>
            <a:ext cx="186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Teflon wrapping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HPGe\CANBERRA\SAM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1"/>
            <a:ext cx="3904730" cy="4038600"/>
          </a:xfrm>
          <a:prstGeom prst="rect">
            <a:avLst/>
          </a:prstGeom>
          <a:noFill/>
        </p:spPr>
      </p:pic>
      <p:pic>
        <p:nvPicPr>
          <p:cNvPr id="1027" name="Picture 3" descr="E:\HPGe\CANBERRA\SAM_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67268" y="1681132"/>
            <a:ext cx="4613769" cy="33851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/>
              <a:t>CANBERRA </a:t>
            </a:r>
            <a:r>
              <a:rPr lang="en-US" altLang="ko-KR" sz="3200" b="1" dirty="0" err="1" smtClean="0"/>
              <a:t>HPGe</a:t>
            </a:r>
            <a:r>
              <a:rPr lang="en-US" altLang="ko-KR" sz="3200" b="1" dirty="0" smtClean="0"/>
              <a:t> </a:t>
            </a:r>
            <a:endParaRPr lang="ko-KR" alt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486400"/>
            <a:ext cx="4793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Auto-filling system installed</a:t>
            </a:r>
          </a:p>
          <a:p>
            <a:r>
              <a:rPr lang="en-US" dirty="0" smtClean="0"/>
              <a:t>Lower background level than the previous one</a:t>
            </a:r>
          </a:p>
          <a:p>
            <a:r>
              <a:rPr lang="en-US" dirty="0" smtClean="0"/>
              <a:t>Mo-92 EC beta+ experiment will be done</a:t>
            </a:r>
          </a:p>
          <a:p>
            <a:r>
              <a:rPr lang="en-US" dirty="0" smtClean="0"/>
              <a:t>Background control of  </a:t>
            </a:r>
            <a:r>
              <a:rPr lang="en-US" dirty="0" err="1" smtClean="0"/>
              <a:t>AMoRE</a:t>
            </a:r>
            <a:r>
              <a:rPr lang="en-US" dirty="0" smtClean="0"/>
              <a:t> material selection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6172200"/>
            <a:ext cx="163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 smtClean="0"/>
              <a:t>YDKim’s</a:t>
            </a:r>
            <a:r>
              <a:rPr lang="en-US" dirty="0" smtClean="0"/>
              <a:t>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7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032968" cy="5201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/>
              <a:t>1</a:t>
            </a:r>
            <a:r>
              <a:rPr lang="en-US" altLang="ko-KR" sz="3200" baseline="30000" dirty="0" smtClean="0"/>
              <a:t>st</a:t>
            </a:r>
            <a:r>
              <a:rPr lang="en-US" altLang="ko-KR" sz="3200" dirty="0" smtClean="0"/>
              <a:t> stage experiment  (up to  ~5 kg ?)</a:t>
            </a:r>
          </a:p>
          <a:p>
            <a:r>
              <a:rPr lang="en-US" altLang="ko-KR" sz="2400" dirty="0" smtClean="0"/>
              <a:t> -- should be carried out within the currently 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available budget.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Font typeface="Wingdings" pitchFamily="2" charset="2"/>
              <a:buChar char="à"/>
            </a:pPr>
            <a:r>
              <a:rPr lang="en-US" altLang="ko-KR" sz="2800" dirty="0" smtClean="0">
                <a:sym typeface="Wingdings" pitchFamily="2" charset="2"/>
              </a:rPr>
              <a:t>Intermediate step could be</a:t>
            </a:r>
          </a:p>
          <a:p>
            <a:r>
              <a:rPr lang="en-US" altLang="ko-KR" sz="2400" dirty="0" smtClean="0">
                <a:sym typeface="Wingdings" pitchFamily="2" charset="2"/>
              </a:rPr>
              <a:t>    5kg Cryogenic detector</a:t>
            </a:r>
          </a:p>
          <a:p>
            <a:r>
              <a:rPr lang="en-US" altLang="ko-KR" sz="2400" dirty="0" smtClean="0">
                <a:sym typeface="Wingdings" pitchFamily="2" charset="2"/>
              </a:rPr>
              <a:t>    (maybe possible w/o additional funding)</a:t>
            </a:r>
          </a:p>
          <a:p>
            <a:endParaRPr lang="en-US" altLang="ko-KR" sz="24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US" altLang="ko-KR" sz="3200" dirty="0" smtClean="0">
                <a:sym typeface="Wingdings" pitchFamily="2" charset="2"/>
              </a:rPr>
              <a:t>100 kg  Cryogenic detector 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 We should aim for it</a:t>
            </a:r>
          </a:p>
          <a:p>
            <a:r>
              <a:rPr lang="en-US" altLang="ko-KR" sz="2400" dirty="0" smtClean="0">
                <a:sym typeface="Wingdings" pitchFamily="2" charset="2"/>
              </a:rPr>
              <a:t>     will need new budget </a:t>
            </a:r>
          </a:p>
          <a:p>
            <a:r>
              <a:rPr lang="en-US" altLang="ko-KR" sz="2400" dirty="0" smtClean="0">
                <a:sym typeface="Wingdings" pitchFamily="2" charset="2"/>
              </a:rPr>
              <a:t>     funding opportunity exists</a:t>
            </a:r>
            <a:r>
              <a:rPr lang="en-US" altLang="ko-KR" sz="2400" dirty="0" smtClean="0">
                <a:sym typeface="Wingdings" pitchFamily="2" charset="2"/>
              </a:rPr>
              <a:t>!</a:t>
            </a:r>
          </a:p>
          <a:p>
            <a:r>
              <a:rPr lang="en-US" altLang="ko-KR" sz="2400" dirty="0">
                <a:sym typeface="Wingdings" pitchFamily="2" charset="2"/>
              </a:rPr>
              <a:t> </a:t>
            </a:r>
            <a:endParaRPr lang="en-US" altLang="ko-KR" sz="2400" dirty="0" smtClean="0">
              <a:sym typeface="Wingdings" pitchFamily="2" charset="2"/>
            </a:endParaRPr>
          </a:p>
          <a:p>
            <a:r>
              <a:rPr lang="en-US" altLang="ko-KR" sz="2400" dirty="0">
                <a:sym typeface="Wingdings" pitchFamily="2" charset="2"/>
              </a:rPr>
              <a:t> </a:t>
            </a:r>
            <a:r>
              <a:rPr lang="en-US" altLang="ko-KR" sz="2400" dirty="0" smtClean="0">
                <a:sym typeface="Wingdings" pitchFamily="2" charset="2"/>
              </a:rPr>
              <a:t>  </a:t>
            </a:r>
            <a:r>
              <a:rPr lang="en-US" altLang="ko-KR" sz="2400" dirty="0" smtClean="0">
                <a:sym typeface="Wingdings"/>
              </a:rPr>
              <a:t> Design of the experiment should be done </a:t>
            </a:r>
            <a:endParaRPr lang="en-US" altLang="ko-KR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6" y="524985"/>
            <a:ext cx="9135234" cy="633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152400"/>
            <a:ext cx="422436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National Facility Road Map (NFRM)</a:t>
            </a:r>
          </a:p>
          <a:p>
            <a:r>
              <a:rPr lang="en-US" altLang="ko-KR" dirty="0" smtClean="0"/>
              <a:t>Included in a list of 71 out of 282 proposals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제목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791200" cy="711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ko-KR" sz="2800" dirty="0" smtClean="0">
                <a:latin typeface="맑은 고딕" charset="0"/>
                <a:ea typeface="맑은 고딕" charset="0"/>
                <a:cs typeface="맑은 고딕" charset="0"/>
              </a:rPr>
              <a:t>Toward 100 kg Cryogenic detector</a:t>
            </a:r>
            <a:endParaRPr lang="ko-KR" altLang="en-US" sz="2800" dirty="0"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30722" name="내용 개체 틀 5" descr="IMG_622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20508" r="8855" b="13869"/>
          <a:stretch>
            <a:fillRect/>
          </a:stretch>
        </p:blipFill>
        <p:spPr>
          <a:xfrm>
            <a:off x="1688891" y="3429000"/>
            <a:ext cx="2376488" cy="2592388"/>
          </a:xfrm>
        </p:spPr>
      </p:pic>
      <p:sp>
        <p:nvSpPr>
          <p:cNvPr id="30723" name="슬라이드 번호 개체 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F6183FCD-9CAE-7045-B500-56D5AAC5333D}" type="slidenum">
              <a:rPr kumimoji="0" lang="ko-KR" altLang="en-US" sz="1200">
                <a:solidFill>
                  <a:srgbClr val="898989"/>
                </a:solidFill>
                <a:latin typeface="맑은 고딕" charset="0"/>
                <a:ea typeface="맑은 고딕" charset="0"/>
                <a:cs typeface="맑은 고딕" charset="0"/>
              </a:rPr>
              <a:pPr eaLnBrk="1" hangingPunct="1"/>
              <a:t>26</a:t>
            </a:fld>
            <a:endParaRPr kumimoji="0" lang="ko-KR" altLang="en-US" sz="1200">
              <a:solidFill>
                <a:srgbClr val="898989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30724" name="그림 6" descr="IMG_62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8"/>
          <a:stretch>
            <a:fillRect/>
          </a:stretch>
        </p:blipFill>
        <p:spPr bwMode="auto">
          <a:xfrm>
            <a:off x="5943600" y="914400"/>
            <a:ext cx="2303463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4864100" y="9144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kumimoji="0" lang="en-US" altLang="ko-KR" sz="1800" baseline="30000">
                <a:latin typeface="맑은 고딕" charset="0"/>
                <a:ea typeface="맑은 고딕" charset="0"/>
                <a:cs typeface="맑은 고딕" charset="0"/>
              </a:rPr>
              <a:t>241</a:t>
            </a:r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Am source</a:t>
            </a:r>
            <a:endParaRPr kumimoji="0" lang="ko-KR" altLang="en-US" sz="1800"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9" name="직선 화살표 연결선 7"/>
          <p:cNvCxnSpPr/>
          <p:nvPr/>
        </p:nvCxnSpPr>
        <p:spPr>
          <a:xfrm>
            <a:off x="6088063" y="1346200"/>
            <a:ext cx="1081087" cy="36036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5"/>
          <p:cNvSpPr txBox="1">
            <a:spLocks noChangeArrowheads="1"/>
          </p:cNvSpPr>
          <p:nvPr/>
        </p:nvSpPr>
        <p:spPr bwMode="auto">
          <a:xfrm>
            <a:off x="4633913" y="3290888"/>
            <a:ext cx="1741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ctr" eaLnBrk="1" hangingPunct="1"/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teflon-coated</a:t>
            </a:r>
          </a:p>
          <a:p>
            <a:pPr algn="ctr" eaLnBrk="1" hangingPunct="1"/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copper springs</a:t>
            </a:r>
            <a:endParaRPr kumimoji="0" lang="ko-KR" altLang="en-US" sz="1800"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14" name="직선 화살표 연결선 7"/>
          <p:cNvCxnSpPr/>
          <p:nvPr/>
        </p:nvCxnSpPr>
        <p:spPr>
          <a:xfrm flipV="1">
            <a:off x="6303963" y="3290888"/>
            <a:ext cx="792162" cy="3587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7"/>
          <p:cNvCxnSpPr/>
          <p:nvPr/>
        </p:nvCxnSpPr>
        <p:spPr>
          <a:xfrm flipV="1">
            <a:off x="6303963" y="2425700"/>
            <a:ext cx="576262" cy="122396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0" name="그림 17" descr="IMG_62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r="3624" b="2257"/>
          <a:stretch>
            <a:fillRect/>
          </a:stretch>
        </p:blipFill>
        <p:spPr bwMode="auto">
          <a:xfrm>
            <a:off x="1688891" y="1412875"/>
            <a:ext cx="2376488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Box 5"/>
          <p:cNvSpPr txBox="1">
            <a:spLocks noChangeArrowheads="1"/>
          </p:cNvSpPr>
          <p:nvPr/>
        </p:nvSpPr>
        <p:spPr bwMode="auto">
          <a:xfrm>
            <a:off x="33129" y="3286125"/>
            <a:ext cx="2149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ctr" eaLnBrk="1" hangingPunct="1"/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thermalization pad</a:t>
            </a:r>
          </a:p>
          <a:p>
            <a:pPr algn="ctr" eaLnBrk="1" hangingPunct="1"/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(gold film)</a:t>
            </a:r>
            <a:endParaRPr kumimoji="0" lang="ko-KR" altLang="en-US" sz="1800"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20" name="직선 화살표 연결선 7"/>
          <p:cNvCxnSpPr/>
          <p:nvPr/>
        </p:nvCxnSpPr>
        <p:spPr>
          <a:xfrm flipV="1">
            <a:off x="1112629" y="2997200"/>
            <a:ext cx="1081087" cy="35877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3" name="TextBox 5"/>
          <p:cNvSpPr txBox="1">
            <a:spLocks noChangeArrowheads="1"/>
          </p:cNvSpPr>
          <p:nvPr/>
        </p:nvSpPr>
        <p:spPr bwMode="auto">
          <a:xfrm>
            <a:off x="33129" y="2051050"/>
            <a:ext cx="176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algn="ctr" eaLnBrk="1" hangingPunct="1"/>
            <a:r>
              <a:rPr kumimoji="0" lang="en-US" altLang="ko-KR" sz="1800">
                <a:latin typeface="맑은 고딕" charset="0"/>
                <a:ea typeface="맑은 고딕" charset="0"/>
                <a:cs typeface="맑은 고딕" charset="0"/>
              </a:rPr>
              <a:t>meander MMC</a:t>
            </a:r>
            <a:endParaRPr kumimoji="0" lang="ko-KR" altLang="en-US" sz="1800"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23" name="직선 화살표 연결선 7"/>
          <p:cNvCxnSpPr/>
          <p:nvPr/>
        </p:nvCxnSpPr>
        <p:spPr>
          <a:xfrm flipV="1">
            <a:off x="1112629" y="1700213"/>
            <a:ext cx="1081087" cy="36036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3417679" y="4221163"/>
            <a:ext cx="360362" cy="461962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688891" y="3355975"/>
            <a:ext cx="1728788" cy="865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rot="5400000">
            <a:off x="3489116" y="3644900"/>
            <a:ext cx="865188" cy="2873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10200" y="3962400"/>
            <a:ext cx="259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4cm (D) x  4cm (L)  ~ 211g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4572000"/>
            <a:ext cx="374974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Issues :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Energy resolution </a:t>
            </a:r>
            <a:r>
              <a:rPr lang="en-US" dirty="0" smtClean="0"/>
              <a:t>improvement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module size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photon</a:t>
            </a:r>
            <a:r>
              <a:rPr lang="en-US" dirty="0" smtClean="0"/>
              <a:t> detector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eadout channels </a:t>
            </a:r>
            <a:r>
              <a:rPr lang="en-US" dirty="0" smtClean="0">
                <a:sym typeface="Wingdings"/>
              </a:rPr>
              <a:t> multiplexing 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ym typeface="Wingdings"/>
              </a:rPr>
              <a:t>cryostat,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9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9D32ACDF-4E05-A948-9541-82224FBAB9F3}" type="slidenum">
              <a:rPr kumimoji="0" lang="ko-KR" altLang="en-US" sz="1200">
                <a:solidFill>
                  <a:srgbClr val="898989"/>
                </a:solidFill>
                <a:latin typeface="맑은 고딕" charset="0"/>
                <a:ea typeface="맑은 고딕" charset="0"/>
                <a:cs typeface="맑은 고딕" charset="0"/>
              </a:rPr>
              <a:pPr eaLnBrk="1" hangingPunct="1"/>
              <a:t>27</a:t>
            </a:fld>
            <a:endParaRPr kumimoji="0" lang="ko-KR" altLang="en-US" sz="1200">
              <a:solidFill>
                <a:srgbClr val="898989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36613"/>
            <a:ext cx="6911975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228600" y="990600"/>
            <a:ext cx="2125663" cy="30464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CUORE</a:t>
            </a:r>
          </a:p>
          <a:p>
            <a:pPr eaLnBrk="1" hangingPunct="1">
              <a:defRPr/>
            </a:pPr>
            <a:endParaRPr lang="en-US" altLang="ko-KR" sz="16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90 cm d x 100 cm h </a:t>
            </a: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TeO2 +</a:t>
            </a:r>
          </a:p>
          <a:p>
            <a:pPr eaLnBrk="1" hangingPunct="1">
              <a:defRPr/>
            </a:pPr>
            <a:r>
              <a:rPr lang="en-US" altLang="ko-KR" sz="1600" dirty="0" err="1" smtClean="0">
                <a:latin typeface="Times New Roman" charset="0"/>
                <a:cs typeface="Times New Roman" charset="0"/>
              </a:rPr>
              <a:t>Ge</a:t>
            </a:r>
            <a:r>
              <a:rPr lang="en-US" altLang="ko-KR" sz="1600" dirty="0" smtClean="0">
                <a:latin typeface="Times New Roman" charset="0"/>
                <a:cs typeface="Times New Roman" charset="0"/>
              </a:rPr>
              <a:t> NTD sensor</a:t>
            </a: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10 </a:t>
            </a:r>
            <a:r>
              <a:rPr lang="en-US" altLang="ko-KR" sz="1600" dirty="0" err="1" smtClean="0">
                <a:latin typeface="Times New Roman" charset="0"/>
                <a:cs typeface="Times New Roman" charset="0"/>
              </a:rPr>
              <a:t>mK</a:t>
            </a:r>
            <a:endParaRPr lang="en-US" altLang="ko-KR" sz="16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2700 wires</a:t>
            </a: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shield 30 cm </a:t>
            </a:r>
            <a:r>
              <a:rPr lang="en-US" altLang="ko-KR" sz="1600" dirty="0" err="1" smtClean="0">
                <a:latin typeface="Times New Roman" charset="0"/>
                <a:cs typeface="Times New Roman" charset="0"/>
              </a:rPr>
              <a:t>Pb</a:t>
            </a:r>
            <a:r>
              <a:rPr lang="en-US" altLang="ko-KR" sz="1600" dirty="0" smtClean="0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cryogen</a:t>
            </a:r>
            <a:r>
              <a:rPr lang="en-US" altLang="ko-KR" sz="1600" dirty="0" smtClean="0">
                <a:latin typeface="Times New Roman" charset="0"/>
                <a:cs typeface="Times New Roman" charset="0"/>
              </a:rPr>
              <a:t>-free</a:t>
            </a: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cooling power</a:t>
            </a: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1.5mW at 120 </a:t>
            </a:r>
            <a:r>
              <a:rPr lang="en-US" altLang="ko-KR" sz="1600" dirty="0" err="1" smtClean="0">
                <a:latin typeface="Times New Roman" charset="0"/>
                <a:cs typeface="Times New Roman" charset="0"/>
              </a:rPr>
              <a:t>mK</a:t>
            </a:r>
            <a:endParaRPr lang="en-US" altLang="ko-KR" sz="1600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r>
              <a:rPr lang="en-US" altLang="ko-KR" sz="1600" dirty="0" smtClean="0">
                <a:latin typeface="Times New Roman" charset="0"/>
                <a:cs typeface="Times New Roman" charset="0"/>
              </a:rPr>
              <a:t>6 </a:t>
            </a:r>
            <a:r>
              <a:rPr lang="el-GR" altLang="ko-KR" sz="1600" dirty="0" smtClean="0">
                <a:latin typeface="Times New Roman" charset="0"/>
                <a:cs typeface="Times New Roman" charset="0"/>
              </a:rPr>
              <a:t>μ</a:t>
            </a:r>
            <a:r>
              <a:rPr lang="en-US" altLang="ko-KR" sz="1600" dirty="0" smtClean="0">
                <a:latin typeface="Times New Roman" charset="0"/>
                <a:cs typeface="Times New Roman" charset="0"/>
              </a:rPr>
              <a:t>W at 10 </a:t>
            </a:r>
            <a:r>
              <a:rPr lang="en-US" altLang="ko-KR" sz="1600" dirty="0" err="1" smtClean="0">
                <a:latin typeface="Times New Roman" charset="0"/>
                <a:cs typeface="Times New Roman" charset="0"/>
              </a:rPr>
              <a:t>mK</a:t>
            </a:r>
            <a:endParaRPr lang="ko-KR" altLang="en-US" sz="1600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181600" y="152400"/>
            <a:ext cx="2952750" cy="504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2800" dirty="0" smtClean="0">
                <a:latin typeface="맑은 고딕" charset="0"/>
                <a:ea typeface="맑은 고딕" charset="0"/>
              </a:rPr>
              <a:t>Cryostat</a:t>
            </a:r>
            <a:endParaRPr lang="ko-KR" altLang="en-US" sz="2800" dirty="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13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슬라이드 번호 개체 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2CA187E7-16D3-E345-B609-A883672040F4}" type="slidenum">
              <a:rPr kumimoji="0" lang="ko-KR" altLang="en-US" sz="1200">
                <a:solidFill>
                  <a:srgbClr val="898989"/>
                </a:solidFill>
                <a:latin typeface="맑은 고딕" charset="0"/>
                <a:ea typeface="맑은 고딕" charset="0"/>
                <a:cs typeface="맑은 고딕" charset="0"/>
              </a:rPr>
              <a:pPr eaLnBrk="1" hangingPunct="1"/>
              <a:t>28</a:t>
            </a:fld>
            <a:endParaRPr kumimoji="0" lang="ko-KR" altLang="en-US" sz="1200">
              <a:solidFill>
                <a:srgbClr val="898989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887788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5076825" y="1268413"/>
            <a:ext cx="29368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altLang="ko-KR" sz="2000" dirty="0">
                <a:latin typeface="Times New Roman" charset="0"/>
                <a:cs typeface="Times New Roman" charset="0"/>
              </a:rPr>
              <a:t>First guess :</a:t>
            </a:r>
          </a:p>
          <a:p>
            <a:pPr eaLnBrk="1" hangingPunct="1"/>
            <a:endParaRPr lang="en-US" altLang="ko-KR" sz="2000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altLang="ko-KR" sz="2000" dirty="0">
                <a:latin typeface="Times New Roman" charset="0"/>
                <a:cs typeface="Times New Roman" charset="0"/>
              </a:rPr>
              <a:t>100 kg CaMoO4 </a:t>
            </a:r>
          </a:p>
          <a:p>
            <a:pPr eaLnBrk="1" hangingPunct="1"/>
            <a:r>
              <a:rPr lang="en-US" altLang="ko-KR" sz="2000" dirty="0">
                <a:latin typeface="Times New Roman" charset="0"/>
                <a:cs typeface="Times New Roman" charset="0"/>
              </a:rPr>
              <a:t>density : 4.2g/cm3</a:t>
            </a:r>
          </a:p>
          <a:p>
            <a:pPr eaLnBrk="1" hangingPunct="1"/>
            <a:endParaRPr lang="en-US" altLang="ko-KR" sz="2000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altLang="ko-KR" sz="2000" dirty="0">
                <a:latin typeface="Times New Roman" charset="0"/>
                <a:cs typeface="Times New Roman" charset="0"/>
              </a:rPr>
              <a:t>30cm d x 33cm h </a:t>
            </a:r>
            <a:r>
              <a:rPr lang="en-US" altLang="ko-KR" sz="2000" dirty="0">
                <a:latin typeface="Times New Roman" charset="0"/>
                <a:cs typeface="Times New Roman" charset="0"/>
                <a:sym typeface="Wingdings" charset="0"/>
              </a:rPr>
              <a:t>~ 100 kg</a:t>
            </a:r>
            <a:endParaRPr lang="ko-KR" altLang="en-US" sz="2000" dirty="0">
              <a:latin typeface="Times New Roman" charset="0"/>
              <a:cs typeface="Times New Roman" charset="0"/>
            </a:endParaRPr>
          </a:p>
        </p:txBody>
      </p:sp>
      <p:sp>
        <p:nvSpPr>
          <p:cNvPr id="36868" name="직사각형 4"/>
          <p:cNvSpPr>
            <a:spLocks noChangeArrowheads="1"/>
          </p:cNvSpPr>
          <p:nvPr/>
        </p:nvSpPr>
        <p:spPr bwMode="auto">
          <a:xfrm>
            <a:off x="5105400" y="3657600"/>
            <a:ext cx="32903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ko-KR" dirty="0" smtClean="0"/>
              <a:t>Cooling power : 650 </a:t>
            </a:r>
            <a:r>
              <a:rPr lang="en-US" altLang="ko-KR" dirty="0"/>
              <a:t>㎼ at 120mK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716463" y="0"/>
            <a:ext cx="2951162" cy="5048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2800" dirty="0" smtClean="0">
                <a:latin typeface="맑은 고딕" charset="0"/>
                <a:ea typeface="맑은 고딕" charset="0"/>
              </a:rPr>
              <a:t>Cryostat</a:t>
            </a:r>
            <a:endParaRPr lang="ko-KR" altLang="en-US" sz="2800" dirty="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53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90231-226A-6D42-B67F-6940B54B57D8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7992888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609600"/>
            <a:ext cx="312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 by Li Jin, Aug.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3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조감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03700" y="620713"/>
            <a:ext cx="4916731" cy="378565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Y2L </a:t>
            </a:r>
          </a:p>
          <a:p>
            <a:pPr>
              <a:defRPr/>
            </a:pP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Located in a tunnel of </a:t>
            </a:r>
          </a:p>
          <a:p>
            <a:pPr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 </a:t>
            </a:r>
            <a:r>
              <a:rPr kumimoji="0" lang="en-US" altLang="ko-KR" sz="1600" b="1" dirty="0" err="1">
                <a:solidFill>
                  <a:srgbClr val="FFFF00"/>
                </a:solidFill>
                <a:latin typeface="Verdana" pitchFamily="34" charset="0"/>
              </a:rPr>
              <a:t>Yangyang</a:t>
            </a: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Pumped Storage Power Plant</a:t>
            </a:r>
          </a:p>
          <a:p>
            <a:pPr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 Korea </a:t>
            </a:r>
            <a:r>
              <a:rPr kumimoji="0" lang="en-US" altLang="ko-KR" sz="1600" b="1" dirty="0" err="1">
                <a:solidFill>
                  <a:srgbClr val="FFFF00"/>
                </a:solidFill>
                <a:latin typeface="Verdana" pitchFamily="34" charset="0"/>
              </a:rPr>
              <a:t>Middleland</a:t>
            </a: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Power Co.</a:t>
            </a:r>
          </a:p>
          <a:p>
            <a:pPr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Minimum vertical depth : 700 m </a:t>
            </a:r>
          </a:p>
          <a:p>
            <a:pPr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Access to the lab by car (~2km) </a:t>
            </a:r>
            <a:endParaRPr kumimoji="0" lang="en-US" altLang="ko-KR" sz="1600" b="1" dirty="0" smtClean="0">
              <a:solidFill>
                <a:srgbClr val="FFFF00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altLang="ko-KR" sz="1600" b="1" dirty="0" smtClean="0">
                <a:solidFill>
                  <a:srgbClr val="FFFF00"/>
                </a:solidFill>
                <a:latin typeface="Verdana" pitchFamily="34" charset="0"/>
              </a:rPr>
              <a:t> In operation since 2003</a:t>
            </a: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Experiments: </a:t>
            </a:r>
          </a:p>
          <a:p>
            <a:pPr>
              <a:defRPr/>
            </a:pP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KIMS: DM search exp. in </a:t>
            </a:r>
            <a:r>
              <a:rPr kumimoji="0" lang="en-US" altLang="ko-KR" sz="1600" b="1" dirty="0" smtClean="0">
                <a:solidFill>
                  <a:srgbClr val="FFFF00"/>
                </a:solidFill>
                <a:latin typeface="Verdana" pitchFamily="34" charset="0"/>
              </a:rPr>
              <a:t>operation</a:t>
            </a:r>
          </a:p>
          <a:p>
            <a:pPr>
              <a:defRPr/>
            </a:pPr>
            <a:r>
              <a:rPr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altLang="ko-KR" sz="1600" b="1" dirty="0" smtClean="0">
                <a:solidFill>
                  <a:srgbClr val="FFFF00"/>
                </a:solidFill>
                <a:latin typeface="Verdana" pitchFamily="34" charset="0"/>
              </a:rPr>
              <a:t>            </a:t>
            </a:r>
            <a:endParaRPr kumimoji="0" lang="en-US" altLang="ko-KR" sz="1600" b="1" dirty="0">
              <a:solidFill>
                <a:srgbClr val="FFFF00"/>
              </a:solidFill>
              <a:latin typeface="Verdan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AMORE: DBD Search exp. in preparation</a:t>
            </a:r>
          </a:p>
          <a:p>
            <a:pPr>
              <a:defRPr/>
            </a:pPr>
            <a:r>
              <a:rPr kumimoji="0" lang="en-US" altLang="ko-KR" sz="1600" b="1" dirty="0">
                <a:solidFill>
                  <a:srgbClr val="FFFF00"/>
                </a:solidFill>
                <a:latin typeface="Verdana" pitchFamily="34" charset="0"/>
              </a:rPr>
              <a:t>   (additional laboratory space in design)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63550" y="87313"/>
            <a:ext cx="78232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b="1">
                <a:latin typeface="Verdana" pitchFamily="34" charset="0"/>
              </a:rPr>
              <a:t>YangYang Underground Laboratory(Y2L)</a:t>
            </a:r>
          </a:p>
        </p:txBody>
      </p:sp>
      <p:pic>
        <p:nvPicPr>
          <p:cNvPr id="2053" name="Picture 7" descr="y2l_l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29289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428625" y="714375"/>
            <a:ext cx="1811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spcBef>
                <a:spcPct val="20000"/>
              </a:spcBef>
              <a:buClr>
                <a:srgbClr val="FF0000"/>
              </a:buClr>
            </a:pPr>
            <a:r>
              <a:rPr kumimoji="0" lang="en-US" altLang="ko-KR" sz="1600" b="1">
                <a:solidFill>
                  <a:srgbClr val="FFFF00"/>
                </a:solidFill>
              </a:rPr>
              <a:t>(Upper Dam)</a:t>
            </a: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6643688" y="4857750"/>
            <a:ext cx="1822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spcBef>
                <a:spcPct val="20000"/>
              </a:spcBef>
              <a:buClr>
                <a:srgbClr val="FF0000"/>
              </a:buClr>
            </a:pPr>
            <a:r>
              <a:rPr kumimoji="0" lang="en-US" altLang="ko-KR" sz="1600" b="1">
                <a:solidFill>
                  <a:srgbClr val="FFFF00"/>
                </a:solidFill>
              </a:rPr>
              <a:t>(Lower Dam)</a:t>
            </a:r>
          </a:p>
        </p:txBody>
      </p:sp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2857500" y="3929063"/>
            <a:ext cx="1857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spcBef>
                <a:spcPct val="20000"/>
              </a:spcBef>
              <a:buClr>
                <a:srgbClr val="FF0000"/>
              </a:buClr>
            </a:pPr>
            <a:r>
              <a:rPr kumimoji="0" lang="en-US" altLang="ko-KR" sz="1600" b="1">
                <a:solidFill>
                  <a:srgbClr val="FFFF00"/>
                </a:solidFill>
              </a:rPr>
              <a:t>(Power Plant</a:t>
            </a:r>
            <a:r>
              <a:rPr kumimoji="0" lang="en-US" altLang="ko-KR" sz="1600" b="1">
                <a:solidFill>
                  <a:srgbClr val="00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7499991"/>
      </p:ext>
    </p:extLst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90231-226A-6D42-B67F-6940B54B57D8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"/>
            <a:ext cx="7391400" cy="3275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4464"/>
          <a:stretch/>
        </p:blipFill>
        <p:spPr>
          <a:xfrm>
            <a:off x="914400" y="4114800"/>
            <a:ext cx="5791200" cy="234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3581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Inner lead shield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836712"/>
            <a:ext cx="312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 by Li Jin, Aug.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9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90231-226A-6D42-B67F-6940B54B57D8}" type="slidenum">
              <a:rPr lang="ko-KR" altLang="en-US" smtClean="0"/>
              <a:pPr>
                <a:defRPr/>
              </a:pPr>
              <a:t>31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8" y="1196752"/>
            <a:ext cx="8126399" cy="509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836712"/>
            <a:ext cx="3128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Report by Li Jin, Aug.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0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21" y="838200"/>
            <a:ext cx="87639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 of the workshop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Review of the current status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the issues for the crystal growing/ purification of materials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the issues for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stage experiment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Decide whether we have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stage : cryogenic detector w/ about 5kg mass CMO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the issues for the 100 kg detector design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List of tasks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…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000" dirty="0" smtClean="0"/>
              <a:t>Discussions on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Job sharing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Collaboration issue ?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Steering committee </a:t>
            </a:r>
            <a:r>
              <a:rPr lang="en-US" sz="2000" dirty="0" smtClean="0">
                <a:sym typeface="Wingdings"/>
              </a:rPr>
              <a:t> Institutional board ?</a:t>
            </a:r>
            <a:endParaRPr lang="en-US" sz="2000" dirty="0" smtClean="0">
              <a:sym typeface="Wingdings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06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46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012271" cy="1897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4127500" cy="2825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5867400"/>
            <a:ext cx="15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~500 </a:t>
            </a:r>
            <a:r>
              <a:rPr lang="en-US" dirty="0" err="1" smtClean="0"/>
              <a:t>p.e.</a:t>
            </a:r>
            <a:r>
              <a:rPr lang="en-US" dirty="0" smtClean="0"/>
              <a:t>/MeV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667000"/>
            <a:ext cx="4114800" cy="2925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715000"/>
            <a:ext cx="1270000" cy="27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5867400"/>
            <a:ext cx="6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20kg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0"/>
            <a:ext cx="5219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3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CaMoO</a:t>
            </a:r>
            <a:r>
              <a:rPr lang="en-US" altLang="ko-KR" baseline="-25000" dirty="0" smtClean="0"/>
              <a:t>4</a:t>
            </a:r>
            <a:r>
              <a:rPr lang="en-US" altLang="ko-KR" dirty="0" smtClean="0"/>
              <a:t> crystal development</a:t>
            </a:r>
            <a:endParaRPr lang="ko-KR" altLang="en-US" dirty="0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95363"/>
            <a:ext cx="8215312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4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44100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1" y="4240822"/>
            <a:ext cx="8324850" cy="261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06" y="381000"/>
            <a:ext cx="6019800" cy="2733270"/>
          </a:xfrm>
          <a:prstGeom prst="rect">
            <a:avLst/>
          </a:prstGeom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5396" y="2590800"/>
            <a:ext cx="4595813" cy="237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24600" y="1371600"/>
            <a:ext cx="239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ISTC program</a:t>
            </a:r>
          </a:p>
          <a:p>
            <a:r>
              <a:rPr lang="en-US" dirty="0" smtClean="0"/>
              <a:t>Ukraine-Korea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0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826526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2009.10.15-10.17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workshop – Collaboration </a:t>
            </a:r>
            <a:r>
              <a:rPr lang="en-US" altLang="ko-KR" dirty="0" smtClean="0"/>
              <a:t>formed (needs of a body for decisions)</a:t>
            </a:r>
            <a:endParaRPr lang="en-US" altLang="ko-KR" dirty="0" smtClean="0"/>
          </a:p>
          <a:p>
            <a:r>
              <a:rPr lang="en-US" altLang="ko-KR" dirty="0" smtClean="0"/>
              <a:t>    Steering committee : </a:t>
            </a:r>
            <a:r>
              <a:rPr lang="en-US" altLang="ko-KR" dirty="0" err="1" smtClean="0"/>
              <a:t>S.K.Kim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Y.D.Kim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H.J.Kim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Y.H.Kim</a:t>
            </a:r>
            <a:r>
              <a:rPr lang="en-US" altLang="ko-KR" dirty="0" smtClean="0"/>
              <a:t>, V. Kornoukhov, F. Danevich</a:t>
            </a:r>
          </a:p>
          <a:p>
            <a:r>
              <a:rPr lang="en-US" altLang="ko-KR" dirty="0" smtClean="0"/>
              <a:t>2010.3.16 : Collaboration name </a:t>
            </a:r>
            <a:r>
              <a:rPr lang="en-US" altLang="ko-KR" dirty="0" err="1" smtClean="0"/>
              <a:t>AMoRE</a:t>
            </a:r>
            <a:r>
              <a:rPr lang="en-US" altLang="ko-KR" dirty="0" smtClean="0"/>
              <a:t> </a:t>
            </a:r>
            <a:r>
              <a:rPr lang="en-US" altLang="ko-KR" dirty="0" smtClean="0"/>
              <a:t>was decided </a:t>
            </a:r>
          </a:p>
          <a:p>
            <a:r>
              <a:rPr lang="en-US" altLang="ko-KR" dirty="0" smtClean="0"/>
              <a:t>2010. 5. 7 : </a:t>
            </a:r>
            <a:r>
              <a:rPr lang="en-US" altLang="ko-KR" dirty="0" err="1" smtClean="0"/>
              <a:t>AMoRE</a:t>
            </a:r>
            <a:r>
              <a:rPr lang="en-US" altLang="ko-KR" dirty="0" smtClean="0"/>
              <a:t> </a:t>
            </a:r>
            <a:r>
              <a:rPr lang="en-US" altLang="ko-KR" dirty="0" smtClean="0"/>
              <a:t>software workshop </a:t>
            </a:r>
          </a:p>
          <a:p>
            <a:r>
              <a:rPr lang="en-US" altLang="ko-KR" dirty="0" smtClean="0"/>
              <a:t>2010.10.7 :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</a:t>
            </a:r>
            <a:r>
              <a:rPr lang="en-US" altLang="ko-KR" dirty="0" smtClean="0"/>
              <a:t>workshop</a:t>
            </a:r>
          </a:p>
          <a:p>
            <a:r>
              <a:rPr lang="en-US" altLang="ko-KR" dirty="0" smtClean="0"/>
              <a:t>2011.10.27 : 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workshop (today)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3400" y="44958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INDICO Documents archive for AMORE</a:t>
            </a:r>
          </a:p>
          <a:p>
            <a:r>
              <a:rPr lang="en-US" altLang="ko-KR" dirty="0" smtClean="0"/>
              <a:t>http://q2c.snu.ac.kr/indico/categoryDisplay.py?categId=16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33400" y="5105400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Presentation files for 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 workshop</a:t>
            </a:r>
          </a:p>
          <a:p>
            <a:r>
              <a:rPr lang="en-US" altLang="ko-KR" dirty="0" smtClean="0">
                <a:hlinkClick r:id="rId2"/>
              </a:rPr>
              <a:t>http://q2c.snu.ac.kr/indico/conferenceDisplay.py?confId=</a:t>
            </a:r>
            <a:r>
              <a:rPr lang="en-US" altLang="ko-KR" dirty="0" smtClean="0">
                <a:hlinkClick r:id="rId2"/>
              </a:rPr>
              <a:t>11</a:t>
            </a:r>
            <a:endParaRPr lang="en-US" altLang="ko-KR" dirty="0" smtClean="0"/>
          </a:p>
          <a:p>
            <a:r>
              <a:rPr lang="en-US" altLang="ko-KR" dirty="0" smtClean="0"/>
              <a:t>F</a:t>
            </a:r>
            <a:r>
              <a:rPr lang="en-US" altLang="ko-KR" dirty="0" smtClean="0"/>
              <a:t>or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workshop</a:t>
            </a:r>
          </a:p>
          <a:p>
            <a:r>
              <a:rPr lang="en-US" altLang="ko-KR" dirty="0">
                <a:hlinkClick r:id="rId3"/>
              </a:rPr>
              <a:t>http://q2c.snu.ac.kr/indico/conferenceDisplay.py?confId=</a:t>
            </a:r>
            <a:r>
              <a:rPr lang="en-US" altLang="ko-KR" dirty="0" smtClean="0">
                <a:hlinkClick r:id="rId3"/>
              </a:rPr>
              <a:t>70</a:t>
            </a:r>
            <a:endParaRPr lang="en-US" altLang="ko-KR" dirty="0"/>
          </a:p>
          <a:p>
            <a:endParaRPr lang="en-US" altLang="ko-KR" dirty="0"/>
          </a:p>
        </p:txBody>
      </p:sp>
      <p:pic>
        <p:nvPicPr>
          <p:cNvPr id="7" name="그림 6" descr="steeringcommitt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166" y="1600200"/>
            <a:ext cx="4230752" cy="281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2895600"/>
            <a:ext cx="32923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Need a </a:t>
            </a:r>
            <a:r>
              <a:rPr lang="en-US" altLang="ko-KR" dirty="0" smtClean="0"/>
              <a:t>beautiful </a:t>
            </a:r>
            <a:r>
              <a:rPr lang="en-US" altLang="ko-KR" dirty="0" smtClean="0"/>
              <a:t>logo </a:t>
            </a:r>
            <a:r>
              <a:rPr lang="en-US" altLang="ko-KR" dirty="0" smtClean="0"/>
              <a:t>of </a:t>
            </a:r>
            <a:r>
              <a:rPr lang="en-US" altLang="ko-KR" dirty="0" err="1" smtClean="0"/>
              <a:t>AMoRE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80854" y="5507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내용 개체 틀 2"/>
          <p:cNvSpPr>
            <a:spLocks noGrp="1"/>
          </p:cNvSpPr>
          <p:nvPr>
            <p:ph idx="1"/>
          </p:nvPr>
        </p:nvSpPr>
        <p:spPr>
          <a:xfrm>
            <a:off x="539750" y="692150"/>
            <a:ext cx="7920038" cy="568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ko-KR" dirty="0">
                <a:latin typeface="Century Gothic" charset="0"/>
                <a:cs typeface="Verdana" charset="0"/>
              </a:rPr>
              <a:t>Recent </a:t>
            </a:r>
            <a:r>
              <a:rPr lang="en-US" altLang="ko-KR" dirty="0" smtClean="0">
                <a:latin typeface="Century Gothic" charset="0"/>
                <a:cs typeface="Verdana" charset="0"/>
              </a:rPr>
              <a:t>presentations (this year)</a:t>
            </a:r>
            <a:endParaRPr lang="en-US" altLang="ko-KR" dirty="0">
              <a:latin typeface="Century Gothic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1800" dirty="0">
                <a:latin typeface="Century Gothic" charset="0"/>
                <a:cs typeface="Verdana" charset="0"/>
              </a:rPr>
              <a:t>MEDEX 2011 (2011.7.13-16) </a:t>
            </a:r>
            <a:r>
              <a:rPr lang="en-US" altLang="ko-KR" sz="1800" dirty="0" smtClean="0">
                <a:latin typeface="Century Gothic" charset="0"/>
                <a:cs typeface="Verdana" charset="0"/>
              </a:rPr>
              <a:t> (invited)</a:t>
            </a:r>
            <a:endParaRPr lang="en-US" altLang="ko-KR" sz="1800" b="1" dirty="0">
              <a:latin typeface="Century Gothic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1800" dirty="0">
                <a:latin typeface="Century Gothic" charset="0"/>
                <a:cs typeface="Verdana" charset="0"/>
              </a:rPr>
              <a:t>ASPERA Workshop on The next generation projects in Deep Underground Laboratories (2011.7.29-</a:t>
            </a:r>
            <a:r>
              <a:rPr lang="en-US" altLang="ko-KR" sz="1800" dirty="0" smtClean="0">
                <a:latin typeface="Century Gothic" charset="0"/>
                <a:cs typeface="Verdana" charset="0"/>
              </a:rPr>
              <a:t>8.2) (invited) </a:t>
            </a:r>
            <a:endParaRPr lang="en-US" altLang="ko-KR" sz="1800" dirty="0">
              <a:latin typeface="Century Gothic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1800" dirty="0">
                <a:latin typeface="Century Gothic" charset="0"/>
                <a:cs typeface="Verdana" charset="0"/>
              </a:rPr>
              <a:t>LTD 2011(2011.8.1-5)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1800" dirty="0" smtClean="0">
                <a:latin typeface="Century Gothic" charset="0"/>
                <a:cs typeface="Verdana" charset="0"/>
              </a:rPr>
              <a:t>TAUP 2011(2011.9.5-9)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1800" dirty="0" smtClean="0">
                <a:latin typeface="Century Gothic" charset="0"/>
                <a:cs typeface="Verdana" charset="0"/>
              </a:rPr>
              <a:t>SCINT 2011(2011.9.12-16)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ko-KR" sz="1800" dirty="0" smtClean="0">
                <a:latin typeface="Century Gothic" charset="0"/>
                <a:cs typeface="Verdana" charset="0"/>
              </a:rPr>
              <a:t>DBD 11(2011.14-17) Osaka (invited) </a:t>
            </a:r>
          </a:p>
          <a:p>
            <a:pPr marL="69850" indent="0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lang="en-US" altLang="ko-KR" sz="2000" b="1" dirty="0">
              <a:latin typeface="Century Gothic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ko-KR" dirty="0">
                <a:latin typeface="Century Gothic" charset="0"/>
                <a:cs typeface="Verdana" charset="0"/>
              </a:rPr>
              <a:t>Recent publications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entury Gothic" charset="0"/>
                <a:cs typeface="Verdana" charset="0"/>
              </a:rPr>
              <a:t>The Development of a Cryogenic Detector with CaMoO4 Crystals for </a:t>
            </a:r>
            <a:r>
              <a:rPr lang="en-US" sz="1800" dirty="0" err="1">
                <a:latin typeface="Century Gothic" charset="0"/>
                <a:cs typeface="Verdana" charset="0"/>
              </a:rPr>
              <a:t>Neutrinoless</a:t>
            </a:r>
            <a:r>
              <a:rPr lang="en-US" sz="1800" dirty="0">
                <a:latin typeface="Century Gothic" charset="0"/>
                <a:cs typeface="Verdana" charset="0"/>
              </a:rPr>
              <a:t> Double Beta Decay Search </a:t>
            </a:r>
            <a:r>
              <a:rPr lang="en-US" sz="1800" dirty="0" err="1">
                <a:latin typeface="Century Gothic" charset="0"/>
                <a:cs typeface="Verdana" charset="0"/>
              </a:rPr>
              <a:t>Astroparticle</a:t>
            </a:r>
            <a:r>
              <a:rPr lang="en-US" sz="1800" dirty="0">
                <a:latin typeface="Century Gothic" charset="0"/>
                <a:cs typeface="Verdana" charset="0"/>
              </a:rPr>
              <a:t> Physics, 34, 732 (2011)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entury Gothic" charset="0"/>
              </a:rPr>
              <a:t>Neutrino-Less Double Beta Decay Experiment Using </a:t>
            </a:r>
            <a:r>
              <a:rPr lang="en-US" sz="1800" dirty="0" err="1">
                <a:latin typeface="Century Gothic" charset="0"/>
              </a:rPr>
              <a:t>Ca</a:t>
            </a:r>
            <a:r>
              <a:rPr lang="en-US" sz="1800" dirty="0">
                <a:latin typeface="Century Gothic" charset="0"/>
              </a:rPr>
              <a:t> </a:t>
            </a:r>
            <a:r>
              <a:rPr lang="en-US" sz="1800" dirty="0" err="1">
                <a:latin typeface="Century Gothic" charset="0"/>
              </a:rPr>
              <a:t>MoO</a:t>
            </a:r>
            <a:r>
              <a:rPr lang="en-US" sz="1800" dirty="0">
                <a:latin typeface="Century Gothic" charset="0"/>
              </a:rPr>
              <a:t> Scintillation Crystals, IEEE Trans. </a:t>
            </a:r>
            <a:r>
              <a:rPr lang="en-US" sz="1800" dirty="0" err="1">
                <a:latin typeface="Century Gothic" charset="0"/>
              </a:rPr>
              <a:t>Nucl</a:t>
            </a:r>
            <a:r>
              <a:rPr lang="en-US" sz="1800" dirty="0">
                <a:latin typeface="Century Gothic" charset="0"/>
              </a:rPr>
              <a:t>. Sci. 57, 3 (2010)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entury Gothic" charset="0"/>
              </a:rPr>
              <a:t>Ancient Greek lead findings in Ukraine, </a:t>
            </a:r>
            <a:r>
              <a:rPr lang="en-US" sz="1800" dirty="0" err="1">
                <a:latin typeface="Century Gothic" charset="0"/>
              </a:rPr>
              <a:t>Nucl</a:t>
            </a:r>
            <a:r>
              <a:rPr lang="en-US" sz="1800" dirty="0">
                <a:latin typeface="Century Gothic" charset="0"/>
              </a:rPr>
              <a:t>. Inst. </a:t>
            </a:r>
            <a:r>
              <a:rPr lang="en-US" sz="1800" dirty="0" err="1">
                <a:latin typeface="Century Gothic" charset="0"/>
              </a:rPr>
              <a:t>Meth.A</a:t>
            </a:r>
            <a:r>
              <a:rPr lang="en-US" sz="1800" dirty="0">
                <a:latin typeface="Century Gothic" charset="0"/>
              </a:rPr>
              <a:t> 603, 328, (2009)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latin typeface="Century Gothic" charset="0"/>
              </a:rPr>
              <a:t>Development of CaMoO4 crystal scintillators for a double beta decay experiment with 100Mo, </a:t>
            </a:r>
            <a:r>
              <a:rPr lang="en-US" sz="1800" dirty="0" err="1">
                <a:latin typeface="Century Gothic" charset="0"/>
              </a:rPr>
              <a:t>Nucl</a:t>
            </a:r>
            <a:r>
              <a:rPr lang="en-US" sz="1800" dirty="0">
                <a:latin typeface="Century Gothic" charset="0"/>
              </a:rPr>
              <a:t>. Inst. Meth. A 584, 334 (2008)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latin typeface="Century Gothic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latin typeface="Century Gothic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ko-KR" sz="2000" dirty="0">
              <a:latin typeface="Verdana" charset="0"/>
              <a:cs typeface="Verdan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2363" y="30163"/>
            <a:ext cx="14271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AMoRE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79880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611188" y="1916113"/>
            <a:ext cx="8229600" cy="10080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altLang="ko-KR" dirty="0">
                <a:latin typeface="맑은 고딕" charset="0"/>
                <a:ea typeface="맑은 고딕" charset="0"/>
              </a:rPr>
              <a:t>	 </a:t>
            </a:r>
            <a:r>
              <a:rPr lang="en-US" altLang="ko-KR" sz="4000" b="1" i="1" dirty="0">
                <a:latin typeface="Times New Roman" charset="0"/>
                <a:ea typeface="맑은 고딕" charset="0"/>
                <a:cs typeface="Times New Roman" charset="0"/>
              </a:rPr>
              <a:t>1/T</a:t>
            </a:r>
            <a:r>
              <a:rPr lang="en-GB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0</a:t>
            </a:r>
            <a:r>
              <a:rPr lang="el-GR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ν</a:t>
            </a:r>
            <a:r>
              <a:rPr lang="en-US" altLang="ko-KR" sz="4000" b="1" i="1" baseline="-25000" dirty="0">
                <a:latin typeface="Times New Roman" charset="0"/>
                <a:ea typeface="맑은 고딕" charset="0"/>
                <a:cs typeface="Times New Roman" charset="0"/>
              </a:rPr>
              <a:t> 1/2</a:t>
            </a:r>
            <a:r>
              <a:rPr lang="en-US" altLang="ko-KR" sz="4000" b="1" i="1" dirty="0">
                <a:latin typeface="Times New Roman" charset="0"/>
                <a:ea typeface="맑은 고딕" charset="0"/>
                <a:cs typeface="Times New Roman" charset="0"/>
              </a:rPr>
              <a:t> = G</a:t>
            </a:r>
            <a:r>
              <a:rPr lang="en-US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0</a:t>
            </a:r>
            <a:r>
              <a:rPr lang="el-GR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ν</a:t>
            </a:r>
            <a:r>
              <a:rPr lang="en-US" altLang="ko-KR" sz="4000" b="1" i="1" dirty="0">
                <a:latin typeface="Times New Roman" charset="0"/>
                <a:ea typeface="맑은 고딕" charset="0"/>
                <a:cs typeface="Times New Roman" charset="0"/>
              </a:rPr>
              <a:t>(Q,Z) |M</a:t>
            </a:r>
            <a:r>
              <a:rPr lang="en-GB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0</a:t>
            </a:r>
            <a:r>
              <a:rPr lang="el-GR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ν</a:t>
            </a:r>
            <a:r>
              <a:rPr lang="en-US" altLang="ko-KR" sz="4000" b="1" i="1" dirty="0">
                <a:latin typeface="Times New Roman" charset="0"/>
                <a:ea typeface="맑은 고딕" charset="0"/>
                <a:cs typeface="Times New Roman" charset="0"/>
              </a:rPr>
              <a:t>|</a:t>
            </a:r>
            <a:r>
              <a:rPr lang="en-US" altLang="ko-KR" sz="4000" b="1" i="1" baseline="30000" dirty="0">
                <a:latin typeface="Times New Roman" charset="0"/>
                <a:ea typeface="맑은 고딕" charset="0"/>
                <a:cs typeface="Times New Roman" charset="0"/>
              </a:rPr>
              <a:t>2 </a:t>
            </a:r>
            <a:r>
              <a:rPr lang="en-US" altLang="ko-KR" sz="4000" b="1" i="1" dirty="0">
                <a:solidFill>
                  <a:srgbClr val="FF0000"/>
                </a:solidFill>
                <a:latin typeface="Times New Roman" charset="0"/>
                <a:ea typeface="맑은 고딕" charset="0"/>
                <a:cs typeface="Times New Roman" charset="0"/>
              </a:rPr>
              <a:t>&lt;m</a:t>
            </a:r>
            <a:r>
              <a:rPr lang="el-GR" altLang="ko-KR" sz="4000" b="1" i="1" baseline="-25000" dirty="0">
                <a:solidFill>
                  <a:srgbClr val="FF0000"/>
                </a:solidFill>
                <a:latin typeface="Times New Roman" charset="0"/>
                <a:ea typeface="맑은 고딕" charset="0"/>
                <a:cs typeface="Times New Roman" charset="0"/>
              </a:rPr>
              <a:t>ββ</a:t>
            </a:r>
            <a:r>
              <a:rPr lang="en-US" altLang="ko-KR" sz="4000" b="1" i="1" dirty="0">
                <a:solidFill>
                  <a:srgbClr val="FF0000"/>
                </a:solidFill>
                <a:latin typeface="Times New Roman" charset="0"/>
                <a:ea typeface="맑은 고딕" charset="0"/>
                <a:cs typeface="Times New Roman" charset="0"/>
              </a:rPr>
              <a:t>&gt;</a:t>
            </a:r>
            <a:r>
              <a:rPr lang="en-US" altLang="ko-KR" sz="4000" b="1" i="1" baseline="30000" dirty="0">
                <a:solidFill>
                  <a:srgbClr val="FF0000"/>
                </a:solidFill>
                <a:latin typeface="Times New Roman" charset="0"/>
                <a:ea typeface="맑은 고딕" charset="0"/>
                <a:cs typeface="Times New Roman" charset="0"/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en-US" altLang="ko-KR" sz="2400" dirty="0">
                <a:latin typeface="맑은 고딕" charset="0"/>
                <a:ea typeface="맑은 고딕" charset="0"/>
              </a:rPr>
              <a:t>						</a:t>
            </a:r>
            <a:endParaRPr lang="ko-KR" altLang="en-US" dirty="0">
              <a:solidFill>
                <a:srgbClr val="FF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E5DC32E5-FB46-AD4F-BB92-1B19FCEC338F}" type="slidenum">
              <a:rPr kumimoji="0" lang="ko-KR" altLang="en-US">
                <a:solidFill>
                  <a:srgbClr val="898989"/>
                </a:solidFill>
                <a:latin typeface="맑은 고딕" charset="0"/>
                <a:ea typeface="맑은 고딕" charset="0"/>
                <a:cs typeface="맑은 고딕" charset="0"/>
              </a:rPr>
              <a:pPr eaLnBrk="1" hangingPunct="1"/>
              <a:t>9</a:t>
            </a:fld>
            <a:endParaRPr kumimoji="0" lang="ko-KR" altLang="en-US">
              <a:solidFill>
                <a:srgbClr val="898989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맑은 고딕" charset="0"/>
                <a:ea typeface="맑은 고딕" charset="0"/>
              </a:rPr>
              <a:t>0</a:t>
            </a:r>
            <a:r>
              <a:rPr lang="el-GR" altLang="ko-KR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맑은 고딕" charset="0"/>
                <a:ea typeface="맑은 고딕" charset="0"/>
              </a:rPr>
              <a:t>νββ</a:t>
            </a:r>
            <a:endParaRPr lang="ko-KR" alt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맑은 고딕" charset="0"/>
              <a:ea typeface="맑은 고딕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016293"/>
              </p:ext>
            </p:extLst>
          </p:nvPr>
        </p:nvGraphicFramePr>
        <p:xfrm>
          <a:off x="1295400" y="4114800"/>
          <a:ext cx="4392613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523880" imgH="444240" progId="Equation.3">
                  <p:embed/>
                </p:oleObj>
              </mc:Choice>
              <mc:Fallback>
                <p:oleObj name="Equation" r:id="rId3" imgW="1523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4392613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019800" y="2743200"/>
            <a:ext cx="3217945" cy="2398995"/>
            <a:chOff x="1120" y="1841"/>
            <a:chExt cx="3114" cy="2079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1680" y="2130"/>
              <a:ext cx="0" cy="1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680" y="3575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920" y="258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496" y="226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168" y="342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52" y="2630"/>
              <a:ext cx="384" cy="400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736" y="3030"/>
              <a:ext cx="384" cy="362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2766" y="2729"/>
              <a:ext cx="1326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en-US" altLang="ko-KR" sz="1600" b="1" dirty="0">
                  <a:solidFill>
                    <a:srgbClr val="990033"/>
                  </a:solidFill>
                  <a:effectLst/>
                  <a:ea typeface="굴림" charset="-127"/>
                </a:rPr>
                <a:t>Transition </a:t>
              </a:r>
              <a:r>
                <a:rPr kumimoji="0" lang="fr-FR" altLang="ja-JP" sz="1600" b="1" dirty="0">
                  <a:solidFill>
                    <a:srgbClr val="990033"/>
                  </a:solidFill>
                  <a:effectLst/>
                  <a:latin typeface="Symbol" pitchFamily="18" charset="2"/>
                  <a:ea typeface="ＭＳ Ｐゴシック" charset="-128"/>
                </a:rPr>
                <a:t>bb</a:t>
              </a:r>
            </a:p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600" b="1" dirty="0">
                  <a:solidFill>
                    <a:srgbClr val="990033"/>
                  </a:solidFill>
                  <a:effectLst/>
                  <a:ea typeface="ＭＳ Ｐゴシック" charset="-128"/>
                </a:rPr>
                <a:t>       allowed</a:t>
              </a:r>
              <a:endParaRPr kumimoji="0" lang="fr-FR" altLang="ja-JP" sz="1600" b="1" dirty="0">
                <a:solidFill>
                  <a:srgbClr val="990033"/>
                </a:solidFill>
                <a:effectLst/>
                <a:latin typeface="Symbol" pitchFamily="18" charset="2"/>
                <a:ea typeface="ＭＳ Ｐゴシック" charset="-128"/>
              </a:endParaRPr>
            </a:p>
            <a:p>
              <a:pPr eaLnBrk="0" latinLnBrk="0" hangingPunct="0">
                <a:spcBef>
                  <a:spcPct val="0"/>
                </a:spcBef>
              </a:pPr>
              <a:endParaRPr kumimoji="0" lang="ja-JP" altLang="fr-FR" sz="2400" b="1" dirty="0">
                <a:solidFill>
                  <a:srgbClr val="990033"/>
                </a:solidFill>
                <a:effectLst/>
                <a:latin typeface="Symbol" pitchFamily="18" charset="2"/>
                <a:ea typeface="ＭＳ Ｐゴシック" charset="-128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352" y="2308"/>
              <a:ext cx="192" cy="241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 flipV="1">
              <a:off x="2513" y="2409"/>
              <a:ext cx="227" cy="44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641" y="2274"/>
              <a:ext cx="1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600" dirty="0">
                  <a:solidFill>
                    <a:srgbClr val="008000"/>
                  </a:solidFill>
                  <a:effectLst/>
                  <a:ea typeface="ＭＳ Ｐゴシック" charset="-128"/>
                </a:rPr>
                <a:t>Forbidden </a:t>
              </a:r>
              <a:r>
                <a:rPr kumimoji="0" lang="fr-FR" altLang="ja-JP" sz="1600" dirty="0">
                  <a:solidFill>
                    <a:srgbClr val="008000"/>
                  </a:solidFill>
                  <a:effectLst/>
                  <a:ea typeface="ＭＳ Ｐゴシック" charset="-128"/>
                  <a:sym typeface="Symbol" pitchFamily="18" charset="2"/>
                </a:rPr>
                <a:t> transition</a:t>
              </a:r>
              <a:endParaRPr kumimoji="0" lang="fr-FR" altLang="ja-JP" sz="1600" dirty="0">
                <a:solidFill>
                  <a:srgbClr val="008000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836" y="3434"/>
              <a:ext cx="29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400" dirty="0"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rPr>
                <a:t>Z</a:t>
              </a:r>
              <a:endParaRPr kumimoji="0" lang="fr-FR" altLang="ja-JP" sz="1400" dirty="0">
                <a:solidFill>
                  <a:schemeClr val="tx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392" y="1841"/>
              <a:ext cx="767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400" dirty="0"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Energy</a:t>
              </a:r>
              <a:endParaRPr kumimoji="0" lang="fr-FR" altLang="ja-JP" sz="1400" dirty="0">
                <a:solidFill>
                  <a:schemeClr val="tx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12" y="3535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736" y="3535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3360" y="3535"/>
              <a:ext cx="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020" y="3639"/>
              <a:ext cx="295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400" dirty="0"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rPr>
                <a:t>Z</a:t>
              </a:r>
              <a:endParaRPr kumimoji="0" lang="fr-FR" altLang="ja-JP" sz="1400" dirty="0">
                <a:solidFill>
                  <a:schemeClr val="tx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596" y="3653"/>
              <a:ext cx="48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400" dirty="0"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rPr>
                <a:t>Z+1</a:t>
              </a:r>
              <a:endParaRPr kumimoji="0" lang="fr-FR" altLang="ja-JP" sz="1400" dirty="0">
                <a:solidFill>
                  <a:schemeClr val="tx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3220" y="3653"/>
              <a:ext cx="481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1400" dirty="0"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charset="-128"/>
                </a:rPr>
                <a:t>Z+2</a:t>
              </a:r>
              <a:endParaRPr kumimoji="0" lang="fr-FR" altLang="ja-JP" sz="1400" dirty="0">
                <a:solidFill>
                  <a:schemeClr val="tx1"/>
                </a:solidFill>
                <a:effectLst/>
                <a:ea typeface="ＭＳ Ｐゴシック" charset="-128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591" y="2636"/>
              <a:ext cx="0" cy="764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120" y="2842"/>
              <a:ext cx="4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latinLnBrk="0" hangingPunct="0">
                <a:spcBef>
                  <a:spcPct val="0"/>
                </a:spcBef>
              </a:pPr>
              <a:r>
                <a:rPr kumimoji="0" lang="fr-FR" altLang="ja-JP" sz="2400" b="1">
                  <a:solidFill>
                    <a:srgbClr val="990033"/>
                  </a:solidFill>
                  <a:effectLst/>
                  <a:latin typeface="Times New Roman" pitchFamily="18" charset="0"/>
                  <a:ea typeface="ＭＳ Ｐゴシック" charset="-128"/>
                </a:rPr>
                <a:t>Q</a:t>
              </a:r>
              <a:r>
                <a:rPr kumimoji="0" lang="fr-FR" altLang="ja-JP" sz="2400" b="1" baseline="-25000">
                  <a:solidFill>
                    <a:srgbClr val="990033"/>
                  </a:solidFill>
                  <a:effectLst/>
                  <a:latin typeface="Symbol" pitchFamily="18" charset="2"/>
                  <a:ea typeface="ＭＳ Ｐゴシック" charset="-128"/>
                </a:rPr>
                <a:t>bb</a:t>
              </a:r>
              <a:endParaRPr kumimoji="0" lang="fr-FR" altLang="ja-JP" sz="2400" b="1" baseline="-25000">
                <a:solidFill>
                  <a:srgbClr val="990033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680" y="3426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1920" y="2329"/>
              <a:ext cx="3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spcBef>
                  <a:spcPct val="0"/>
                </a:spcBef>
              </a:pPr>
              <a:r>
                <a:rPr kumimoji="0" lang="fr-FR" altLang="ja-JP" sz="1400" b="1" baseline="30000">
                  <a:solidFill>
                    <a:srgbClr val="990033"/>
                  </a:solidFill>
                  <a:effectLst/>
                  <a:latin typeface="Times New Roman" pitchFamily="18" charset="0"/>
                  <a:ea typeface="ＭＳ Ｐゴシック" charset="-128"/>
                </a:rPr>
                <a:t>100</a:t>
              </a:r>
              <a:r>
                <a:rPr kumimoji="0" lang="fr-FR" altLang="ja-JP" sz="1400" b="1">
                  <a:solidFill>
                    <a:srgbClr val="990033"/>
                  </a:solidFill>
                  <a:effectLst/>
                  <a:latin typeface="Times New Roman" pitchFamily="18" charset="0"/>
                  <a:ea typeface="ＭＳ Ｐゴシック" charset="-128"/>
                </a:rPr>
                <a:t>Mo</a:t>
              </a:r>
              <a:endParaRPr kumimoji="0" lang="fr-FR" altLang="ja-JP" sz="1400" b="1" baseline="30000">
                <a:solidFill>
                  <a:srgbClr val="990033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163" y="3198"/>
              <a:ext cx="3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spcBef>
                  <a:spcPct val="0"/>
                </a:spcBef>
              </a:pPr>
              <a:r>
                <a:rPr kumimoji="0" lang="en-US" altLang="ko-KR" sz="1400" b="1" baseline="30000">
                  <a:solidFill>
                    <a:srgbClr val="990033"/>
                  </a:solidFill>
                  <a:effectLst/>
                  <a:latin typeface="Times New Roman" pitchFamily="18" charset="0"/>
                  <a:ea typeface="굴림" charset="-127"/>
                </a:rPr>
                <a:t>100</a:t>
              </a:r>
              <a:r>
                <a:rPr kumimoji="0" lang="en-US" altLang="ko-KR" sz="1400" b="1">
                  <a:solidFill>
                    <a:srgbClr val="990033"/>
                  </a:solidFill>
                  <a:effectLst/>
                  <a:latin typeface="Times New Roman" pitchFamily="18" charset="0"/>
                  <a:ea typeface="굴림" charset="-127"/>
                </a:rPr>
                <a:t>Ru</a:t>
              </a:r>
              <a:endParaRPr kumimoji="0" lang="fr-FR" altLang="ja-JP" sz="1400" b="1" baseline="30000">
                <a:solidFill>
                  <a:srgbClr val="990033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2496" y="2010"/>
              <a:ext cx="34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spcBef>
                  <a:spcPct val="0"/>
                </a:spcBef>
              </a:pPr>
              <a:r>
                <a:rPr kumimoji="0" lang="en-US" altLang="ko-KR" sz="1400" b="1" baseline="30000">
                  <a:solidFill>
                    <a:srgbClr val="990033"/>
                  </a:solidFill>
                  <a:effectLst/>
                  <a:latin typeface="Times New Roman" pitchFamily="18" charset="0"/>
                  <a:ea typeface="굴림" charset="-127"/>
                </a:rPr>
                <a:t>100</a:t>
              </a:r>
              <a:r>
                <a:rPr kumimoji="0" lang="en-US" altLang="ko-KR" sz="1400" b="1">
                  <a:solidFill>
                    <a:srgbClr val="990033"/>
                  </a:solidFill>
                  <a:effectLst/>
                  <a:latin typeface="Times New Roman" pitchFamily="18" charset="0"/>
                  <a:ea typeface="굴림" charset="-127"/>
                </a:rPr>
                <a:t>Tc</a:t>
              </a:r>
              <a:endParaRPr kumimoji="0" lang="fr-FR" altLang="ja-JP" sz="1400" b="1" baseline="30000">
                <a:solidFill>
                  <a:srgbClr val="990033"/>
                </a:solidFill>
                <a:effectLst/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1680" y="257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H="1">
              <a:off x="2978" y="3026"/>
              <a:ext cx="130" cy="159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065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1389</Words>
  <Application>Microsoft Macintosh PowerPoint</Application>
  <PresentationFormat>On-screen Show (4:3)</PresentationFormat>
  <Paragraphs>339</Paragraphs>
  <Slides>33</Slides>
  <Notes>4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\\localhost\Users\user\AMoRE\Macintosh HD:Users:user:AMoRE:Paper_SCINT2011_templete-v3_slo.doc!OLE_LINK1</vt:lpstr>
      <vt:lpstr>Microsoft Equation</vt:lpstr>
      <vt:lpstr>Graph</vt:lpstr>
      <vt:lpstr>Goal of the workshop </vt:lpstr>
      <vt:lpstr>Amore Collaboration</vt:lpstr>
      <vt:lpstr>PowerPoint Presentation</vt:lpstr>
      <vt:lpstr>PowerPoint Presentation</vt:lpstr>
      <vt:lpstr>CaMoO4 crystal development</vt:lpstr>
      <vt:lpstr>PowerPoint Presentation</vt:lpstr>
      <vt:lpstr>PowerPoint Presentation</vt:lpstr>
      <vt:lpstr>PowerPoint Presentation</vt:lpstr>
      <vt:lpstr>0νββ</vt:lpstr>
      <vt:lpstr>PowerPoint Presentation</vt:lpstr>
      <vt:lpstr>CaMoO4</vt:lpstr>
      <vt:lpstr>Enrichment &amp; Depletion</vt:lpstr>
      <vt:lpstr>48Ca Enrichment/Depletion at KAERI (Korea Atomic Energy Research Institute)</vt:lpstr>
      <vt:lpstr>Performance of CMO+MMC</vt:lpstr>
      <vt:lpstr>PowerPoint Presentation</vt:lpstr>
      <vt:lpstr>PowerPoint Presentation</vt:lpstr>
      <vt:lpstr>PowerPoint Presentation</vt:lpstr>
      <vt:lpstr>40Ca100MoO4</vt:lpstr>
      <vt:lpstr>Light output of SB35</vt:lpstr>
      <vt:lpstr>Experimental setup at Y2L</vt:lpstr>
      <vt:lpstr>PowerPoint Presentation</vt:lpstr>
      <vt:lpstr>Detector installation  - Ruslan</vt:lpstr>
      <vt:lpstr>PowerPoint Presentation</vt:lpstr>
      <vt:lpstr>PowerPoint Presentation</vt:lpstr>
      <vt:lpstr>PowerPoint Presentation</vt:lpstr>
      <vt:lpstr>Toward 100 kg Cryogenic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SK Kim</cp:lastModifiedBy>
  <cp:revision>608</cp:revision>
  <dcterms:created xsi:type="dcterms:W3CDTF">2006-08-16T00:00:00Z</dcterms:created>
  <dcterms:modified xsi:type="dcterms:W3CDTF">2011-10-27T05:36:13Z</dcterms:modified>
</cp:coreProperties>
</file>