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344" r:id="rId3"/>
    <p:sldId id="339" r:id="rId4"/>
    <p:sldId id="349" r:id="rId5"/>
    <p:sldId id="347" r:id="rId6"/>
    <p:sldId id="345" r:id="rId7"/>
    <p:sldId id="348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37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58E91-F6B6-419E-86A3-1B3B6D76F141}" type="datetimeFigureOut">
              <a:rPr lang="ko-KR" altLang="en-US" smtClean="0"/>
              <a:pPr/>
              <a:t>11. 10. 28.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17AC8-8630-4D82-8C37-8CA3940E3F2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1415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11. 10. 28.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11. 10. 28.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11. 10. 28.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11. 10. 28.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11. 10. 28.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11. 10. 28.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11. 10. 28.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11. 10. 28.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11. 10. 28.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11. 10. 28.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11. 10. 28.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11. 10. 28.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ko-KR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ea"/>
              </a:rPr>
              <a:t>Discussion &amp; Summary</a:t>
            </a:r>
            <a:br>
              <a:rPr lang="en-US" altLang="ko-KR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j-ea"/>
              </a:rPr>
            </a:br>
            <a:endParaRPr lang="ko-KR" alt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279775"/>
            <a:ext cx="5562600" cy="1216025"/>
          </a:xfrm>
        </p:spPr>
        <p:txBody>
          <a:bodyPr/>
          <a:lstStyle/>
          <a:p>
            <a:r>
              <a:rPr lang="en-US" altLang="ko-K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Sun Kee Kim</a:t>
            </a:r>
          </a:p>
          <a:p>
            <a:r>
              <a:rPr lang="en-US" altLang="ko-KR" dirty="0" smtClean="0">
                <a:solidFill>
                  <a:srgbClr val="000000"/>
                </a:solidFill>
              </a:rPr>
              <a:t>Seoul National University</a:t>
            </a:r>
            <a:endParaRPr lang="ko-KR" alt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5638800"/>
            <a:ext cx="4391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2</a:t>
            </a:r>
            <a:r>
              <a:rPr lang="en-US" altLang="ko-KR" baseline="30000" dirty="0" smtClean="0"/>
              <a:t>nd</a:t>
            </a:r>
            <a:r>
              <a:rPr lang="en-US" altLang="ko-KR" dirty="0" smtClean="0"/>
              <a:t> </a:t>
            </a:r>
            <a:r>
              <a:rPr lang="en-US" altLang="ko-KR" dirty="0" err="1" smtClean="0">
                <a:solidFill>
                  <a:srgbClr val="000000"/>
                </a:solidFill>
              </a:rPr>
              <a:t>AMoRE</a:t>
            </a:r>
            <a:r>
              <a:rPr lang="en-US" altLang="ko-KR" dirty="0" smtClean="0">
                <a:solidFill>
                  <a:srgbClr val="000000"/>
                </a:solidFill>
              </a:rPr>
              <a:t> Workshop, Kiev, Oct. 27-28, 2011</a:t>
            </a:r>
            <a:endParaRPr lang="ko-KR" alt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2921" y="838200"/>
            <a:ext cx="8763938" cy="4985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Goal of the workshop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Review of the current status 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Identify the issues for the crystal growing/ purification of materials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Identify the issues for the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stage experiment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Decide whether we have 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 stage : cryogenic detector w/ about 5kg mass CMO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Identify the issues for the 100 kg detector design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List of tasks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…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r>
              <a:rPr lang="en-US" sz="2000" dirty="0" smtClean="0"/>
              <a:t>Discussions on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Job sharing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Collaboration issue ?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Steering committee </a:t>
            </a:r>
            <a:r>
              <a:rPr lang="en-US" sz="2000" dirty="0" smtClean="0">
                <a:sym typeface="Wingdings"/>
              </a:rPr>
              <a:t> Institutional board ?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ym typeface="Wingdings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109967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52400"/>
            <a:ext cx="3176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나눔고딕"/>
                <a:ea typeface="나눔고딕"/>
                <a:cs typeface="나눔고딕"/>
              </a:rPr>
              <a:t>Issues on Crystal growing </a:t>
            </a:r>
            <a:endParaRPr lang="en-US" sz="2000" dirty="0">
              <a:latin typeface="나눔고딕"/>
              <a:ea typeface="나눔고딕"/>
              <a:cs typeface="나눔고딕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609600"/>
            <a:ext cx="272382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dirty="0" smtClean="0"/>
              <a:t>Specification on crystals 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Background index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Transparency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Light yield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Size &amp; shape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38600" y="838200"/>
            <a:ext cx="38256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/>
              </a:rPr>
              <a:t>Quick feedback mechanism needed ?</a:t>
            </a:r>
          </a:p>
          <a:p>
            <a:r>
              <a:rPr lang="en-US" dirty="0" smtClean="0">
                <a:sym typeface="Wingdings"/>
              </a:rPr>
              <a:t>Specification for ISTC project exists</a:t>
            </a:r>
          </a:p>
          <a:p>
            <a:r>
              <a:rPr lang="en-US" dirty="0" smtClean="0">
                <a:sym typeface="Wingdings"/>
              </a:rPr>
              <a:t>Good time to update the specification 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2057400"/>
            <a:ext cx="808426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sz="1600" dirty="0" smtClean="0"/>
              <a:t>Some known but not understood issues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Recrystallization reduces background, but degrade the light yield?</a:t>
            </a:r>
          </a:p>
          <a:p>
            <a:pPr marL="1200150" lvl="2" indent="-285750">
              <a:buFont typeface="Arial"/>
              <a:buChar char="•"/>
            </a:pPr>
            <a:r>
              <a:rPr lang="en-US" sz="1600" dirty="0" smtClean="0"/>
              <a:t>Background reduction factor ?</a:t>
            </a:r>
          </a:p>
          <a:p>
            <a:pPr marL="1200150" lvl="2" indent="-285750">
              <a:buFont typeface="Arial"/>
              <a:buChar char="•"/>
            </a:pPr>
            <a:r>
              <a:rPr lang="en-US" sz="1600" dirty="0" smtClean="0"/>
              <a:t>Can we use natural materials for this study?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/>
              <a:t>How to improve the current enriched crystals?</a:t>
            </a:r>
          </a:p>
          <a:p>
            <a:pPr marL="1200150" lvl="2" indent="-285750">
              <a:buFont typeface="Arial"/>
              <a:buChar char="•"/>
            </a:pPr>
            <a:r>
              <a:rPr lang="en-US" sz="1600" dirty="0" smtClean="0"/>
              <a:t>Enriched crystals at Y2L ~ 850 g</a:t>
            </a:r>
          </a:p>
          <a:p>
            <a:pPr marL="1200150" lvl="2" indent="-285750">
              <a:buFont typeface="Arial"/>
              <a:buChar char="•"/>
            </a:pPr>
            <a:r>
              <a:rPr lang="en-US" sz="1600" dirty="0" smtClean="0"/>
              <a:t>The rest at FOMOS </a:t>
            </a:r>
            <a:r>
              <a:rPr lang="en-US" sz="1600" dirty="0" smtClean="0">
                <a:sym typeface="Wingdings"/>
              </a:rPr>
              <a:t> we need to decide what to do </a:t>
            </a:r>
          </a:p>
          <a:p>
            <a:pPr marL="1200150" lvl="2" indent="-285750">
              <a:buFont typeface="Arial"/>
              <a:buChar char="•"/>
            </a:pPr>
            <a:r>
              <a:rPr lang="en-US" sz="1600" dirty="0" smtClean="0">
                <a:sym typeface="Wingdings"/>
              </a:rPr>
              <a:t>Special issue is on recovery of enriched material from the waste</a:t>
            </a:r>
          </a:p>
          <a:p>
            <a:pPr marL="1200150" lvl="2" indent="-285750">
              <a:buFont typeface="Arial"/>
              <a:buChar char="•"/>
            </a:pPr>
            <a:r>
              <a:rPr lang="en-US" sz="1600" dirty="0" smtClean="0">
                <a:sym typeface="Wingdings"/>
              </a:rPr>
              <a:t>Loss of material/effort/cost/</a:t>
            </a:r>
            <a:r>
              <a:rPr lang="en-US" sz="1600" dirty="0" err="1" smtClean="0">
                <a:sym typeface="Wingdings"/>
              </a:rPr>
              <a:t>etc</a:t>
            </a:r>
            <a:r>
              <a:rPr lang="en-US" sz="1600" dirty="0" smtClean="0">
                <a:sym typeface="Wingdings"/>
              </a:rPr>
              <a:t> on the waste recovery should be understood</a:t>
            </a:r>
            <a:endParaRPr lang="en-US" sz="16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352800" y="1066800"/>
            <a:ext cx="41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2400" y="4495800"/>
            <a:ext cx="8763000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/>
              <a:t>1) How many recrystallization processes can be done (seems to be even one is questionable because evaporation of Mo and broken stoichiometry);</a:t>
            </a:r>
          </a:p>
          <a:p>
            <a:r>
              <a:rPr lang="en-US" sz="1400" dirty="0"/>
              <a:t>2) One should check ZrO2 ceramics </a:t>
            </a:r>
            <a:r>
              <a:rPr lang="en-US" sz="1400" dirty="0" smtClean="0"/>
              <a:t>(as </a:t>
            </a:r>
            <a:r>
              <a:rPr lang="en-US" sz="1400" dirty="0"/>
              <a:t>possible very radioactive)</a:t>
            </a:r>
          </a:p>
          <a:p>
            <a:r>
              <a:rPr lang="en-US" sz="1400" dirty="0"/>
              <a:t>3) Is it possible to replace (seems to possible, but need an R&amp;D to choose crystal growth conditions because different thermo properties of ZrO2 and e.g. alumina);</a:t>
            </a:r>
          </a:p>
          <a:p>
            <a:r>
              <a:rPr lang="en-US" sz="1400" dirty="0"/>
              <a:t>4) What is segregation coefficient for </a:t>
            </a:r>
            <a:r>
              <a:rPr lang="en-US" sz="1400" dirty="0" err="1"/>
              <a:t>Th</a:t>
            </a:r>
            <a:r>
              <a:rPr lang="en-US" sz="1400" dirty="0"/>
              <a:t> (which the most dangerous for </a:t>
            </a:r>
            <a:r>
              <a:rPr lang="en-US" sz="1400" dirty="0" err="1"/>
              <a:t>AMoRE</a:t>
            </a:r>
            <a:r>
              <a:rPr lang="en-US" sz="1400" dirty="0"/>
              <a:t>)? I expect 0.3 from our study of CaWO4 [NIMA 631 (2011) 44];</a:t>
            </a:r>
          </a:p>
          <a:p>
            <a:r>
              <a:rPr lang="en-US" sz="1400" dirty="0"/>
              <a:t>5) Protocol to obtain a certain level of purity in powder is strongly requested</a:t>
            </a:r>
            <a:r>
              <a:rPr lang="en-US" sz="1400" dirty="0" smtClean="0"/>
              <a:t>; 6</a:t>
            </a:r>
            <a:r>
              <a:rPr lang="en-US" sz="1400" dirty="0"/>
              <a:t>) recovery of 48Ca and 100Mo obviously is needed. We could propose our experience (Dr. Roman </a:t>
            </a:r>
            <a:r>
              <a:rPr lang="en-US" sz="1400" dirty="0" err="1"/>
              <a:t>Boiko</a:t>
            </a:r>
            <a:r>
              <a:rPr lang="en-US" sz="1400" dirty="0"/>
              <a:t>) to develop such a technique</a:t>
            </a:r>
            <a:r>
              <a:rPr lang="en-US" sz="1400" dirty="0" smtClean="0"/>
              <a:t>.                                                             </a:t>
            </a:r>
            <a:r>
              <a:rPr lang="en-US" sz="1400" b="1" dirty="0" smtClean="0"/>
              <a:t>Questions by </a:t>
            </a:r>
            <a:r>
              <a:rPr lang="en-US" sz="1400" b="1" dirty="0" err="1" smtClean="0"/>
              <a:t>Fedor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Danevich</a:t>
            </a:r>
            <a:r>
              <a:rPr lang="en-US" sz="1400" u="sng" dirty="0">
                <a:solidFill>
                  <a:schemeClr val="tx2"/>
                </a:solidFill>
                <a:sym typeface="Wingdings"/>
              </a:rPr>
              <a:t> look the </a:t>
            </a:r>
            <a:r>
              <a:rPr lang="en-US" sz="1400" u="sng" dirty="0" err="1">
                <a:solidFill>
                  <a:schemeClr val="tx2"/>
                </a:solidFill>
                <a:sym typeface="Wingdings"/>
              </a:rPr>
              <a:t>F.Danevich’s</a:t>
            </a:r>
            <a:r>
              <a:rPr lang="en-US" sz="1400" u="sng" dirty="0">
                <a:solidFill>
                  <a:schemeClr val="tx2"/>
                </a:solidFill>
                <a:sym typeface="Wingdings"/>
              </a:rPr>
              <a:t> </a:t>
            </a:r>
            <a:r>
              <a:rPr lang="en-US" sz="1400" u="sng" dirty="0" smtClean="0">
                <a:solidFill>
                  <a:schemeClr val="tx2"/>
                </a:solidFill>
                <a:sym typeface="Wingdings"/>
              </a:rPr>
              <a:t>talk</a:t>
            </a:r>
            <a:endParaRPr lang="en-US" sz="1400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225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ISTC3293 (2006.3-2007.5)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Expected results</a:t>
            </a:r>
            <a:r>
              <a:rPr lang="ru-RU" dirty="0"/>
              <a:t>:</a:t>
            </a:r>
            <a:endParaRPr lang="ko-KR" altLang="en-US" dirty="0"/>
          </a:p>
          <a:p>
            <a:r>
              <a:rPr lang="en-GB" dirty="0"/>
              <a:t>- </a:t>
            </a:r>
            <a:r>
              <a:rPr lang="en-US" dirty="0"/>
              <a:t>Requests on optimum geometry</a:t>
            </a:r>
            <a:r>
              <a:rPr lang="en-GB" dirty="0"/>
              <a:t>, </a:t>
            </a:r>
            <a:r>
              <a:rPr lang="en-US" dirty="0"/>
              <a:t>light output and transparency of </a:t>
            </a:r>
            <a:r>
              <a:rPr lang="ru-RU" dirty="0" err="1"/>
              <a:t>СаМоО</a:t>
            </a:r>
            <a:r>
              <a:rPr lang="en-GB" baseline="-25000" dirty="0"/>
              <a:t>4</a:t>
            </a:r>
            <a:r>
              <a:rPr lang="en-GB" dirty="0"/>
              <a:t> </a:t>
            </a:r>
            <a:r>
              <a:rPr lang="en-US" dirty="0"/>
              <a:t>crystals</a:t>
            </a:r>
            <a:r>
              <a:rPr lang="en-GB" dirty="0"/>
              <a:t>, </a:t>
            </a:r>
            <a:r>
              <a:rPr lang="en-US" dirty="0"/>
              <a:t>and also tolerable content of dangerous</a:t>
            </a:r>
            <a:r>
              <a:rPr lang="en-GB" dirty="0"/>
              <a:t> radionuclides </a:t>
            </a:r>
            <a:r>
              <a:rPr lang="en-US" dirty="0"/>
              <a:t>in crystals to get a sensitivity of the experiment of 10</a:t>
            </a:r>
            <a:r>
              <a:rPr lang="en-US" baseline="30000" dirty="0"/>
              <a:t>25</a:t>
            </a:r>
            <a:r>
              <a:rPr lang="en-US" dirty="0"/>
              <a:t> years.</a:t>
            </a:r>
            <a:endParaRPr lang="ko-KR" altLang="en-US" dirty="0"/>
          </a:p>
          <a:p>
            <a:r>
              <a:rPr lang="en-US" dirty="0"/>
              <a:t>- Technology of big volume </a:t>
            </a:r>
            <a:r>
              <a:rPr lang="ru-RU" dirty="0" err="1"/>
              <a:t>СаМоО</a:t>
            </a:r>
            <a:r>
              <a:rPr lang="en-US" baseline="-25000" dirty="0"/>
              <a:t>4</a:t>
            </a:r>
            <a:r>
              <a:rPr lang="en-US" dirty="0"/>
              <a:t> crystal growing of high quality (</a:t>
            </a:r>
            <a:r>
              <a:rPr lang="en-US" u="sng" dirty="0"/>
              <a:t>with diameter up to 45 mm and length of up 240 mm</a:t>
            </a:r>
            <a:r>
              <a:rPr lang="en-US" dirty="0"/>
              <a:t>). </a:t>
            </a:r>
            <a:r>
              <a:rPr lang="en-US" u="sng" dirty="0"/>
              <a:t>Light output of the crystals under room temperature</a:t>
            </a:r>
            <a:r>
              <a:rPr lang="ru-RU" u="sng" dirty="0">
                <a:sym typeface="Symbol"/>
              </a:rPr>
              <a:t></a:t>
            </a:r>
            <a:r>
              <a:rPr lang="en-US" u="sng" dirty="0"/>
              <a:t> 2500 photons/MeV; scintillation kinetics up to 0.1 </a:t>
            </a:r>
            <a:r>
              <a:rPr lang="en-US" u="sng" dirty="0" err="1"/>
              <a:t>ms</a:t>
            </a:r>
            <a:r>
              <a:rPr lang="en-US" u="sng" dirty="0"/>
              <a:t> in the range of temperature of 77-293K.</a:t>
            </a:r>
            <a:endParaRPr lang="ko-KR" altLang="en-US" u="sng" dirty="0"/>
          </a:p>
          <a:p>
            <a:r>
              <a:rPr lang="en-US" dirty="0"/>
              <a:t>- </a:t>
            </a:r>
            <a:r>
              <a:rPr lang="en-US" dirty="0" err="1"/>
              <a:t>Radiopurity</a:t>
            </a:r>
            <a:r>
              <a:rPr lang="en-US" dirty="0"/>
              <a:t> of the crystals grown of raw material of high purity (using specially developed technology of purification) should be satisfied of request of the double beta decay experiment at </a:t>
            </a:r>
            <a:r>
              <a:rPr lang="en-US" dirty="0" err="1"/>
              <a:t>YangYang</a:t>
            </a:r>
            <a:r>
              <a:rPr lang="en-US" dirty="0"/>
              <a:t> laboratory in Korea, namely </a:t>
            </a:r>
            <a:r>
              <a:rPr lang="ru-RU" u="sng" dirty="0">
                <a:sym typeface="Symbol"/>
              </a:rPr>
              <a:t></a:t>
            </a:r>
            <a:r>
              <a:rPr lang="en-US" u="sng" dirty="0"/>
              <a:t> 20 </a:t>
            </a:r>
            <a:r>
              <a:rPr lang="en-US" u="sng" dirty="0">
                <a:sym typeface="Symbol"/>
              </a:rPr>
              <a:t></a:t>
            </a:r>
            <a:r>
              <a:rPr lang="en-US" u="sng" dirty="0" err="1"/>
              <a:t>Bq</a:t>
            </a:r>
            <a:r>
              <a:rPr lang="en-US" u="sng" dirty="0"/>
              <a:t>/kg of </a:t>
            </a:r>
            <a:r>
              <a:rPr lang="en-US" u="sng" baseline="30000" dirty="0"/>
              <a:t>214</a:t>
            </a:r>
            <a:r>
              <a:rPr lang="en-US" u="sng" dirty="0"/>
              <a:t>Bi and </a:t>
            </a:r>
            <a:r>
              <a:rPr lang="en-US" u="sng" baseline="30000" dirty="0"/>
              <a:t>208</a:t>
            </a:r>
            <a:r>
              <a:rPr lang="en-US" u="sng" dirty="0"/>
              <a:t>Tl  (</a:t>
            </a:r>
            <a:r>
              <a:rPr lang="en-US" u="sng" baseline="30000" dirty="0"/>
              <a:t>238</a:t>
            </a:r>
            <a:r>
              <a:rPr lang="en-US" u="sng" dirty="0"/>
              <a:t>U and </a:t>
            </a:r>
            <a:r>
              <a:rPr lang="en-US" u="sng" baseline="30000" dirty="0"/>
              <a:t>232</a:t>
            </a:r>
            <a:r>
              <a:rPr lang="en-US" u="sng" dirty="0"/>
              <a:t>Th series).</a:t>
            </a:r>
            <a:endParaRPr lang="ko-KR" altLang="en-US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337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52400"/>
            <a:ext cx="4467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나눔고딕"/>
                <a:ea typeface="나눔고딕"/>
                <a:cs typeface="나눔고딕"/>
              </a:rPr>
              <a:t>Issues on Cryogenic 100 kg detector</a:t>
            </a:r>
            <a:endParaRPr lang="en-US" sz="2000" dirty="0">
              <a:latin typeface="나눔고딕"/>
              <a:ea typeface="나눔고딕"/>
              <a:cs typeface="나눔고딕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886200"/>
            <a:ext cx="386516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dirty="0" smtClean="0"/>
              <a:t>Experiment design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Crystal geometry: 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size and shape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Photon detection scheme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Packing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 smtClean="0"/>
              <a:t>cables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err="1" smtClean="0"/>
              <a:t>Sielding</a:t>
            </a:r>
            <a:r>
              <a:rPr lang="en-US" dirty="0" smtClean="0"/>
              <a:t> and Cryostat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Space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67400" y="4724400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/>
              </a:rPr>
              <a:t>Need an organized effort 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1143000"/>
            <a:ext cx="6199133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q"/>
            </a:pPr>
            <a:r>
              <a:rPr lang="en-US" sz="2000" dirty="0" smtClean="0"/>
              <a:t>R&amp;D issues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Improvement of energy resolution for large crystal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Photon detector development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Thermal modeling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Position information ?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/>
              <a:t>Pulse shape information ?</a:t>
            </a:r>
          </a:p>
          <a:p>
            <a:pPr marL="742950" lvl="1" indent="-285750">
              <a:buFont typeface="Arial"/>
              <a:buChar char="•"/>
            </a:pPr>
            <a:endParaRPr lang="en-US" sz="16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724400" y="4724400"/>
            <a:ext cx="41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853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about…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Workgroups</a:t>
            </a:r>
          </a:p>
          <a:p>
            <a:pPr marL="0" indent="0">
              <a:buNone/>
            </a:pPr>
            <a:r>
              <a:rPr lang="en-US" dirty="0" smtClean="0"/>
              <a:t>Role : identify issues and make a list of works</a:t>
            </a:r>
          </a:p>
          <a:p>
            <a:r>
              <a:rPr lang="en-US" dirty="0" smtClean="0"/>
              <a:t>Material purification and Crystal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stage experiment</a:t>
            </a:r>
          </a:p>
          <a:p>
            <a:r>
              <a:rPr lang="en-US" dirty="0" smtClean="0"/>
              <a:t>Cryogenic detector</a:t>
            </a:r>
          </a:p>
          <a:p>
            <a:r>
              <a:rPr lang="en-US" dirty="0" smtClean="0"/>
              <a:t>Simulation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089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81785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90600" y="381000"/>
            <a:ext cx="5609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Next </a:t>
            </a:r>
            <a:r>
              <a:rPr lang="en-US" sz="2800" dirty="0" err="1" smtClean="0"/>
              <a:t>AMoRE</a:t>
            </a:r>
            <a:r>
              <a:rPr lang="en-US" sz="2800" dirty="0" smtClean="0"/>
              <a:t> Collaboration meeting 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60744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8035</TotalTime>
  <Words>602</Words>
  <Application>Microsoft Macintosh PowerPoint</Application>
  <PresentationFormat>On-screen Show (4:3)</PresentationFormat>
  <Paragraphs>76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Discussion &amp; Summary </vt:lpstr>
      <vt:lpstr>PowerPoint Presentation</vt:lpstr>
      <vt:lpstr>PowerPoint Presentation</vt:lpstr>
      <vt:lpstr>ISTC3293 (2006.3-2007.5)</vt:lpstr>
      <vt:lpstr>PowerPoint Presentation</vt:lpstr>
      <vt:lpstr>How about…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SK Kim</cp:lastModifiedBy>
  <cp:revision>629</cp:revision>
  <dcterms:created xsi:type="dcterms:W3CDTF">2006-08-16T00:00:00Z</dcterms:created>
  <dcterms:modified xsi:type="dcterms:W3CDTF">2011-10-28T12:52:49Z</dcterms:modified>
</cp:coreProperties>
</file>