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256" r:id="rId2"/>
    <p:sldId id="258" r:id="rId3"/>
    <p:sldId id="293" r:id="rId4"/>
    <p:sldId id="291" r:id="rId5"/>
    <p:sldId id="292" r:id="rId6"/>
    <p:sldId id="294" r:id="rId7"/>
    <p:sldId id="319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20" r:id="rId18"/>
    <p:sldId id="269" r:id="rId19"/>
    <p:sldId id="332" r:id="rId20"/>
    <p:sldId id="333" r:id="rId21"/>
    <p:sldId id="334" r:id="rId22"/>
    <p:sldId id="335" r:id="rId23"/>
    <p:sldId id="336" r:id="rId24"/>
    <p:sldId id="337" r:id="rId25"/>
    <p:sldId id="340" r:id="rId26"/>
    <p:sldId id="338" r:id="rId27"/>
    <p:sldId id="339" r:id="rId28"/>
    <p:sldId id="304" r:id="rId29"/>
    <p:sldId id="305" r:id="rId30"/>
    <p:sldId id="321" r:id="rId31"/>
    <p:sldId id="322" r:id="rId32"/>
    <p:sldId id="325" r:id="rId33"/>
    <p:sldId id="306" r:id="rId34"/>
    <p:sldId id="307" r:id="rId35"/>
    <p:sldId id="308" r:id="rId36"/>
    <p:sldId id="323" r:id="rId37"/>
    <p:sldId id="324" r:id="rId38"/>
    <p:sldId id="270" r:id="rId39"/>
    <p:sldId id="271" r:id="rId40"/>
    <p:sldId id="272" r:id="rId41"/>
    <p:sldId id="273" r:id="rId42"/>
    <p:sldId id="309" r:id="rId43"/>
    <p:sldId id="274" r:id="rId44"/>
    <p:sldId id="275" r:id="rId45"/>
    <p:sldId id="276" r:id="rId46"/>
    <p:sldId id="277" r:id="rId47"/>
    <p:sldId id="278" r:id="rId48"/>
    <p:sldId id="310" r:id="rId49"/>
    <p:sldId id="280" r:id="rId50"/>
    <p:sldId id="281" r:id="rId51"/>
    <p:sldId id="313" r:id="rId52"/>
    <p:sldId id="314" r:id="rId53"/>
    <p:sldId id="312" r:id="rId54"/>
    <p:sldId id="315" r:id="rId55"/>
    <p:sldId id="330" r:id="rId56"/>
    <p:sldId id="331" r:id="rId57"/>
    <p:sldId id="341" r:id="rId58"/>
    <p:sldId id="316" r:id="rId59"/>
    <p:sldId id="326" r:id="rId60"/>
    <p:sldId id="327" r:id="rId61"/>
    <p:sldId id="328" r:id="rId62"/>
    <p:sldId id="329" r:id="rId63"/>
    <p:sldId id="317" r:id="rId64"/>
    <p:sldId id="318" r:id="rId65"/>
    <p:sldId id="342" r:id="rId66"/>
    <p:sldId id="286" r:id="rId67"/>
    <p:sldId id="287" r:id="rId68"/>
    <p:sldId id="288" r:id="rId69"/>
    <p:sldId id="290" r:id="rId7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5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8E554-FA55-44E4-915A-501825F13F47}" type="datetimeFigureOut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B5E58-1EE2-43DF-BB81-2CD7319049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49DF9-8211-42F3-89D2-984EA8FF6514}" type="slidenum">
              <a:rPr lang="en-US" altLang="ko-KR"/>
              <a:pPr>
                <a:defRPr/>
              </a:pPr>
              <a:t>5</a:t>
            </a:fld>
            <a:endParaRPr lang="en-US" altLang="ko-K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82477B-8694-4638-8CAD-85C545042672}" type="slidenum">
              <a:rPr lang="en-US" altLang="ko-KR"/>
              <a:pPr>
                <a:defRPr/>
              </a:pPr>
              <a:t>6</a:t>
            </a:fld>
            <a:endParaRPr lang="en-US" altLang="ko-K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386F9-AC56-4676-95B3-E5A130E43A0D}" type="slidenum">
              <a:rPr lang="en-US" altLang="ko-KR"/>
              <a:pPr>
                <a:defRPr/>
              </a:pPr>
              <a:t>8</a:t>
            </a:fld>
            <a:endParaRPr lang="en-US" altLang="ko-K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E9-6E5A-4757-8580-B435CBE343C9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E0444-FE27-41C3-934C-91E365B8CC56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20BB-B3E4-43C1-8507-ACC87BE79F35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D2A-0006-4962-B59A-25CBAB26832E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C49F-D32E-40FC-A8D9-A4582A0ED2EB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33B17-A464-46D0-8A37-29F277B9BC0A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D057-B861-4C3B-8871-FF1DC4A6B19B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F46E-6604-4994-ACA2-DFC9363C8336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2DB-A20E-4FFB-96F1-C9BFFED95C88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7659-4B88-4A60-9BA2-AF260E65B3A7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E41B-D689-44FE-8755-BF713FAD2FD1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4393B-09F6-424A-9685-9DD861DB8C1E}" type="datetime1">
              <a:rPr lang="ko-KR" altLang="en-US" smtClean="0"/>
              <a:pPr/>
              <a:t>2011-10-28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1B2E-1BAA-4C8D-8445-48AC38039D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Cryogenic detector development with CaMoO</a:t>
            </a:r>
            <a:r>
              <a:rPr lang="en-US" altLang="ko-KR" sz="3600" baseline="-25000" dirty="0" smtClean="0"/>
              <a:t>4</a:t>
            </a:r>
            <a:r>
              <a:rPr lang="en-US" altLang="ko-KR" sz="3600" dirty="0" smtClean="0"/>
              <a:t> crystal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99592" y="4268688"/>
            <a:ext cx="7416824" cy="1752600"/>
          </a:xfrm>
        </p:spPr>
        <p:txBody>
          <a:bodyPr>
            <a:normAutofit/>
          </a:bodyPr>
          <a:lstStyle/>
          <a:p>
            <a:r>
              <a:rPr lang="en-US" altLang="ko-KR" sz="2800" dirty="0" smtClean="0">
                <a:solidFill>
                  <a:srgbClr val="898989"/>
                </a:solidFill>
              </a:rPr>
              <a:t>Sang-</a:t>
            </a:r>
            <a:r>
              <a:rPr lang="en-US" altLang="ko-KR" sz="2800" dirty="0" err="1" smtClean="0">
                <a:solidFill>
                  <a:srgbClr val="898989"/>
                </a:solidFill>
              </a:rPr>
              <a:t>jun</a:t>
            </a:r>
            <a:r>
              <a:rPr lang="en-US" altLang="ko-KR" sz="2800" dirty="0" smtClean="0">
                <a:solidFill>
                  <a:srgbClr val="898989"/>
                </a:solidFill>
              </a:rPr>
              <a:t> Lee</a:t>
            </a:r>
            <a:r>
              <a:rPr lang="en-US" altLang="ko-KR" sz="2800" baseline="30000" dirty="0" smtClean="0">
                <a:solidFill>
                  <a:srgbClr val="898989"/>
                </a:solidFill>
              </a:rPr>
              <a:t>*</a:t>
            </a:r>
            <a:endParaRPr lang="ko-KR" altLang="en-US" sz="4800" dirty="0" smtClean="0">
              <a:solidFill>
                <a:srgbClr val="898989"/>
              </a:solidFill>
            </a:endParaRPr>
          </a:p>
          <a:p>
            <a:endParaRPr lang="en-US" altLang="ko-KR" sz="1600" i="1" dirty="0" smtClean="0">
              <a:solidFill>
                <a:schemeClr val="tx1"/>
              </a:solidFill>
            </a:endParaRPr>
          </a:p>
          <a:p>
            <a:r>
              <a:rPr lang="en-US" altLang="ko-KR" sz="1600" i="1" baseline="30000" dirty="0" smtClean="0">
                <a:solidFill>
                  <a:schemeClr val="tx1"/>
                </a:solidFill>
              </a:rPr>
              <a:t>*</a:t>
            </a:r>
            <a:r>
              <a:rPr lang="en-US" altLang="ko-KR" sz="1600" i="1" dirty="0" smtClean="0">
                <a:solidFill>
                  <a:schemeClr val="tx1"/>
                </a:solidFill>
              </a:rPr>
              <a:t>Seoul National University, Korea Research Institute of Standards and Science</a:t>
            </a:r>
            <a:endParaRPr lang="ko-KR" altLang="en-US" sz="1600" dirty="0"/>
          </a:p>
        </p:txBody>
      </p:sp>
      <p:sp>
        <p:nvSpPr>
          <p:cNvPr id="4" name="제목 1"/>
          <p:cNvSpPr txBox="1">
            <a:spLocks/>
          </p:cNvSpPr>
          <p:nvPr/>
        </p:nvSpPr>
        <p:spPr bwMode="auto">
          <a:xfrm>
            <a:off x="684213" y="620713"/>
            <a:ext cx="7772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ko-KR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3rd </a:t>
            </a:r>
            <a:r>
              <a:rPr lang="en-US" altLang="ko-KR" sz="2400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AMoRE</a:t>
            </a:r>
            <a:r>
              <a:rPr lang="en-US" altLang="ko-KR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Workshop</a:t>
            </a:r>
            <a:endParaRPr kumimoji="0" lang="ko-KR" alt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D0F7-B2DF-4459-AAAA-BC67FD426829}" type="slidenum">
              <a:rPr lang="en-US" altLang="ko-KR"/>
              <a:pPr/>
              <a:t>10</a:t>
            </a:fld>
            <a:endParaRPr lang="en-US" altLang="ko-KR"/>
          </a:p>
        </p:txBody>
      </p:sp>
      <p:sp>
        <p:nvSpPr>
          <p:cNvPr id="9" name="슬라이드 번호 개체 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6782D86-F730-4411-80FC-4D77AA1927A2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9551" r="32031" b="26758"/>
          <a:stretch>
            <a:fillRect/>
          </a:stretch>
        </p:blipFill>
        <p:spPr bwMode="auto">
          <a:xfrm>
            <a:off x="2100263" y="2209800"/>
            <a:ext cx="492918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제목 1"/>
          <p:cNvSpPr>
            <a:spLocks noGrp="1"/>
          </p:cNvSpPr>
          <p:nvPr>
            <p:ph type="title" idx="4294967295"/>
          </p:nvPr>
        </p:nvSpPr>
        <p:spPr>
          <a:xfrm>
            <a:off x="323528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US" altLang="ko-KR" sz="4000" dirty="0" smtClean="0"/>
              <a:t>Proof-of-principle experiment with</a:t>
            </a:r>
            <a:br>
              <a:rPr lang="en-US" altLang="ko-KR" sz="4000" dirty="0" smtClean="0"/>
            </a:br>
            <a:r>
              <a:rPr lang="en-US" altLang="ko-KR" sz="4000" dirty="0" smtClean="0"/>
              <a:t>a small crystal and a </a:t>
            </a:r>
            <a:r>
              <a:rPr lang="en-US" altLang="ko-KR" sz="4000" dirty="0" smtClean="0"/>
              <a:t>hand-built </a:t>
            </a:r>
            <a:r>
              <a:rPr lang="en-US" altLang="ko-KR" sz="4000" dirty="0" smtClean="0"/>
              <a:t>sensor</a:t>
            </a:r>
            <a:endParaRPr lang="en-US" altLang="ko-KR" sz="4000" dirty="0"/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2428875" y="2809875"/>
            <a:ext cx="642938" cy="28575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6" name="TextBox 8"/>
          <p:cNvSpPr txBox="1">
            <a:spLocks noChangeArrowheads="1"/>
          </p:cNvSpPr>
          <p:nvPr/>
        </p:nvSpPr>
        <p:spPr bwMode="auto">
          <a:xfrm>
            <a:off x="785813" y="2452688"/>
            <a:ext cx="2401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~ 500 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m thick brass</a:t>
            </a:r>
          </a:p>
        </p:txBody>
      </p:sp>
      <p:sp>
        <p:nvSpPr>
          <p:cNvPr id="61447" name="TextBox 11"/>
          <p:cNvSpPr txBox="1">
            <a:spLocks noChangeArrowheads="1"/>
          </p:cNvSpPr>
          <p:nvPr/>
        </p:nvSpPr>
        <p:spPr bwMode="auto">
          <a:xfrm>
            <a:off x="6065838" y="3309938"/>
            <a:ext cx="272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crystal size </a:t>
            </a:r>
          </a:p>
          <a:p>
            <a:pPr algn="ctr"/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~ 1 cm 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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1 cm 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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0.6 cm</a:t>
            </a:r>
            <a:endParaRPr kumimoji="0" lang="en-US" altLang="ko-KR">
              <a:solidFill>
                <a:srgbClr val="0070C0"/>
              </a:solidFill>
              <a:latin typeface="맑은 고딕" pitchFamily="50" charset="-127"/>
              <a:ea typeface="맑은 고딕" pitchFamily="50" charset="-127"/>
              <a:sym typeface="Symbol" pitchFamily="18" charset="2"/>
            </a:endParaRPr>
          </a:p>
        </p:txBody>
      </p:sp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4357688" y="2000250"/>
            <a:ext cx="796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baseline="3000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241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Am</a:t>
            </a:r>
          </a:p>
        </p:txBody>
      </p:sp>
      <p:cxnSp>
        <p:nvCxnSpPr>
          <p:cNvPr id="2" name="직선 화살표 연결선 7"/>
          <p:cNvCxnSpPr/>
          <p:nvPr/>
        </p:nvCxnSpPr>
        <p:spPr>
          <a:xfrm>
            <a:off x="1979613" y="3644900"/>
            <a:ext cx="2520950" cy="43180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0" name="TextBox 8"/>
          <p:cNvSpPr txBox="1">
            <a:spLocks noChangeArrowheads="1"/>
          </p:cNvSpPr>
          <p:nvPr/>
        </p:nvSpPr>
        <p:spPr bwMode="auto">
          <a:xfrm>
            <a:off x="419100" y="3213100"/>
            <a:ext cx="1849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45 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m diameter</a:t>
            </a:r>
          </a:p>
          <a:p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kumimoji="0" lang="en-US" altLang="ko-KR">
                <a:solidFill>
                  <a:srgbClr val="0070C0"/>
                </a:solidFill>
              </a:rPr>
              <a:t> </a:t>
            </a:r>
            <a:r>
              <a:rPr kumimoji="0" lang="en-US" altLang="ko-KR">
                <a:solidFill>
                  <a:srgbClr val="0070C0"/>
                </a:solidFill>
                <a:sym typeface="Symbol" pitchFamily="18" charset="2"/>
              </a:rPr>
              <a:t>m</a:t>
            </a:r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 height</a:t>
            </a:r>
          </a:p>
        </p:txBody>
      </p:sp>
      <p:pic>
        <p:nvPicPr>
          <p:cNvPr id="61451" name="내용 개체 틀 3" descr="090404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738" y="1476375"/>
            <a:ext cx="21748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직선 화살표 연결선 7"/>
          <p:cNvCxnSpPr>
            <a:cxnSpLocks noChangeShapeType="1"/>
          </p:cNvCxnSpPr>
          <p:nvPr/>
        </p:nvCxnSpPr>
        <p:spPr bwMode="auto">
          <a:xfrm flipV="1">
            <a:off x="2147888" y="4219575"/>
            <a:ext cx="1266825" cy="90488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61453" name="TextBox 8"/>
          <p:cNvSpPr txBox="1">
            <a:spLocks noChangeArrowheads="1"/>
          </p:cNvSpPr>
          <p:nvPr/>
        </p:nvSpPr>
        <p:spPr bwMode="auto">
          <a:xfrm>
            <a:off x="1058863" y="4149725"/>
            <a:ext cx="992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Cu post</a:t>
            </a:r>
            <a:endParaRPr kumimoji="0" lang="en-US" altLang="ko-KR">
              <a:solidFill>
                <a:srgbClr val="0070C0"/>
              </a:solidFill>
              <a:latin typeface="맑은 고딕" pitchFamily="50" charset="-127"/>
              <a:ea typeface="맑은 고딕" pitchFamily="50" charset="-127"/>
              <a:sym typeface="Symbol" pitchFamily="18" charset="2"/>
            </a:endParaRPr>
          </a:p>
        </p:txBody>
      </p:sp>
      <p:cxnSp>
        <p:nvCxnSpPr>
          <p:cNvPr id="4" name="직선 화살표 연결선 7"/>
          <p:cNvCxnSpPr>
            <a:cxnSpLocks noChangeShapeType="1"/>
          </p:cNvCxnSpPr>
          <p:nvPr/>
        </p:nvCxnSpPr>
        <p:spPr bwMode="auto">
          <a:xfrm flipV="1">
            <a:off x="5003800" y="2235200"/>
            <a:ext cx="3036888" cy="177006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61455" name="Oval 15"/>
          <p:cNvSpPr>
            <a:spLocks noChangeArrowheads="1"/>
          </p:cNvSpPr>
          <p:nvPr/>
        </p:nvSpPr>
        <p:spPr bwMode="auto">
          <a:xfrm>
            <a:off x="7854950" y="1931988"/>
            <a:ext cx="346075" cy="346075"/>
          </a:xfrm>
          <a:prstGeom prst="ellipse">
            <a:avLst/>
          </a:pr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2286000" y="5662989"/>
            <a:ext cx="4590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fr-FR" altLang="ko-KR" i="1" dirty="0" smtClean="0"/>
              <a:t>Astroparticle Physics 34-9: 732-737 (2011)</a:t>
            </a:r>
            <a:endParaRPr lang="en-US" altLang="ko-KR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70F-60D5-4062-81E0-A63585B7E8B9}" type="slidenum">
              <a:rPr lang="en-US" altLang="ko-KR"/>
              <a:pPr/>
              <a:t>11</a:t>
            </a:fld>
            <a:endParaRPr lang="en-US" altLang="ko-KR"/>
          </a:p>
        </p:txBody>
      </p:sp>
      <p:sp>
        <p:nvSpPr>
          <p:cNvPr id="8" name="슬라이드 번호 개체 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41B177E-51E9-4D47-8D3F-FE2613E5342D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27651" name="내용 개체 틀 4" descr="IMG_338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8500" y="1341438"/>
            <a:ext cx="3902075" cy="2925762"/>
          </a:xfrm>
        </p:spPr>
      </p:pic>
      <p:pic>
        <p:nvPicPr>
          <p:cNvPr id="27652" name="그림 5" descr="IMG_338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813" y="26241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3" name="직선 화살표 연결선 6"/>
          <p:cNvCxnSpPr>
            <a:cxnSpLocks noChangeShapeType="1"/>
            <a:stCxn id="27654" idx="2"/>
          </p:cNvCxnSpPr>
          <p:nvPr/>
        </p:nvCxnSpPr>
        <p:spPr bwMode="auto">
          <a:xfrm flipH="1">
            <a:off x="6270625" y="2263775"/>
            <a:ext cx="271463" cy="1074738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5440363" y="1897063"/>
            <a:ext cx="220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baseline="3000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241</a:t>
            </a:r>
            <a:r>
              <a:rPr kumimoji="0" lang="en-US" altLang="ko-KR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Am alpha-source</a:t>
            </a:r>
          </a:p>
        </p:txBody>
      </p:sp>
      <p:cxnSp>
        <p:nvCxnSpPr>
          <p:cNvPr id="9" name="직선 화살표 연결선 6"/>
          <p:cNvCxnSpPr>
            <a:cxnSpLocks noChangeShapeType="1"/>
          </p:cNvCxnSpPr>
          <p:nvPr/>
        </p:nvCxnSpPr>
        <p:spPr bwMode="auto">
          <a:xfrm flipV="1">
            <a:off x="3547320" y="5013176"/>
            <a:ext cx="1096688" cy="360040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11560" y="5222528"/>
            <a:ext cx="309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superconducting </a:t>
            </a:r>
            <a:r>
              <a:rPr kumimoji="0" lang="en-US" altLang="ko-KR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Nb</a:t>
            </a:r>
            <a:r>
              <a:rPr kumimoji="0" lang="en-US" altLang="ko-KR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 shield</a:t>
            </a:r>
            <a:endParaRPr kumimoji="0" lang="en-US" altLang="ko-KR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2DA5-AE6B-4AE5-A65B-2F9082A1623D}" type="slidenum">
              <a:rPr lang="en-US" altLang="ko-KR"/>
              <a:pPr/>
              <a:t>12</a:t>
            </a:fld>
            <a:endParaRPr lang="en-US" altLang="ko-KR"/>
          </a:p>
        </p:txBody>
      </p:sp>
      <p:sp>
        <p:nvSpPr>
          <p:cNvPr id="4" name="슬라이드 번호 개체 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C572A2C-AC2F-4F04-97A4-32F535AEF40E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8131" name="제목 1"/>
          <p:cNvSpPr>
            <a:spLocks noGrp="1"/>
          </p:cNvSpPr>
          <p:nvPr>
            <p:ph type="title" idx="4294967295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r>
              <a:rPr lang="en-US" altLang="ko-KR"/>
              <a:t>Full spectrum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073275"/>
            <a:ext cx="7848600" cy="3095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70D3-0F8C-4905-9F14-9972D32D1D4A}" type="slidenum">
              <a:rPr lang="en-US" altLang="ko-KR"/>
              <a:pPr/>
              <a:t>13</a:t>
            </a:fld>
            <a:endParaRPr lang="en-US" altLang="ko-KR"/>
          </a:p>
        </p:txBody>
      </p:sp>
      <p:sp>
        <p:nvSpPr>
          <p:cNvPr id="4" name="슬라이드 번호 개체 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5376D6F-FE97-4285-AE9F-0E1BE6178E4F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9155" name="제목 1"/>
          <p:cNvSpPr>
            <a:spLocks noGrp="1"/>
          </p:cNvSpPr>
          <p:nvPr>
            <p:ph type="title" idx="4294967295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r>
              <a:rPr lang="en-US" altLang="ko-KR"/>
              <a:t>Full spectrum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073275"/>
            <a:ext cx="7848600" cy="3095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6948488" y="2924175"/>
            <a:ext cx="74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alpha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6A43-5507-483E-8535-69B2A7BC3E76}" type="slidenum">
              <a:rPr lang="en-US" altLang="ko-KR"/>
              <a:pPr/>
              <a:t>14</a:t>
            </a:fld>
            <a:endParaRPr lang="en-US" altLang="ko-K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060575"/>
            <a:ext cx="6913562" cy="4071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슬라이드 번호 개체 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0A6930D-F907-46E0-8711-3951CB9ABDD8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0180" name="제목 1"/>
          <p:cNvSpPr>
            <a:spLocks noGrp="1"/>
          </p:cNvSpPr>
          <p:nvPr>
            <p:ph type="title" idx="4294967295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r>
              <a:rPr lang="en-US" altLang="ko-KR"/>
              <a:t>Alpha energy spectrum</a:t>
            </a: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2235200" y="3124200"/>
            <a:ext cx="2103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FWHM = 11.2 keV</a:t>
            </a:r>
          </a:p>
        </p:txBody>
      </p:sp>
      <p:sp>
        <p:nvSpPr>
          <p:cNvPr id="50182" name="TextBox 4"/>
          <p:cNvSpPr txBox="1">
            <a:spLocks noChangeArrowheads="1"/>
          </p:cNvSpPr>
          <p:nvPr/>
        </p:nvSpPr>
        <p:spPr bwMode="auto">
          <a:xfrm>
            <a:off x="5940425" y="3422650"/>
            <a:ext cx="249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60 keV gamma added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48A73-E443-493D-95B8-26A5169D1D8B}" type="slidenum">
              <a:rPr lang="en-US" altLang="ko-KR"/>
              <a:pPr/>
              <a:t>15</a:t>
            </a:fld>
            <a:endParaRPr lang="en-US" altLang="ko-KR"/>
          </a:p>
        </p:txBody>
      </p:sp>
      <p:sp>
        <p:nvSpPr>
          <p:cNvPr id="4" name="슬라이드 번호 개체 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77A6E57-F39C-4C66-B8E1-6EBF8FF3A590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1203" name="제목 1"/>
          <p:cNvSpPr>
            <a:spLocks noGrp="1"/>
          </p:cNvSpPr>
          <p:nvPr>
            <p:ph type="title" idx="4294967295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r>
              <a:rPr lang="en-US" altLang="ko-KR"/>
              <a:t>Full spectrum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073275"/>
            <a:ext cx="7848600" cy="3095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1331913" y="5013325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60 keV gamma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2B2E-32E2-4F13-9766-BB42F4D29105}" type="slidenum">
              <a:rPr lang="en-US" altLang="ko-KR"/>
              <a:pPr/>
              <a:t>16</a:t>
            </a:fld>
            <a:endParaRPr lang="en-US" altLang="ko-KR"/>
          </a:p>
        </p:txBody>
      </p:sp>
      <p:sp>
        <p:nvSpPr>
          <p:cNvPr id="7" name="슬라이드 번호 개체 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76F3ABB-202B-4B48-9C88-0F6A30784F15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2227" name="제목 1"/>
          <p:cNvSpPr>
            <a:spLocks noGrp="1"/>
          </p:cNvSpPr>
          <p:nvPr>
            <p:ph type="title" idx="4294967295"/>
          </p:nvPr>
        </p:nvSpPr>
        <p:spPr>
          <a:xfrm>
            <a:off x="457200" y="515938"/>
            <a:ext cx="8229600" cy="1143000"/>
          </a:xfrm>
        </p:spPr>
        <p:txBody>
          <a:bodyPr/>
          <a:lstStyle/>
          <a:p>
            <a:r>
              <a:rPr lang="en-US" altLang="ko-KR"/>
              <a:t>Gamma energy spectrum</a:t>
            </a:r>
          </a:p>
        </p:txBody>
      </p:sp>
      <p:pic>
        <p:nvPicPr>
          <p:cNvPr id="5222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782763"/>
            <a:ext cx="6207125" cy="4525962"/>
          </a:xfrm>
        </p:spPr>
      </p:pic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3719513" y="3182938"/>
            <a:ext cx="898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42 keV</a:t>
            </a:r>
          </a:p>
        </p:txBody>
      </p:sp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6219825" y="4254500"/>
            <a:ext cx="1978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FWHM = 1.7 keV</a:t>
            </a:r>
          </a:p>
        </p:txBody>
      </p:sp>
      <p:sp>
        <p:nvSpPr>
          <p:cNvPr id="52231" name="TextBox 5"/>
          <p:cNvSpPr txBox="1">
            <a:spLocks noChangeArrowheads="1"/>
          </p:cNvSpPr>
          <p:nvPr/>
        </p:nvSpPr>
        <p:spPr bwMode="auto">
          <a:xfrm>
            <a:off x="2214563" y="2500313"/>
            <a:ext cx="3171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Emission line of Mo : 18 keV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Temperature dependence</a:t>
            </a:r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900" y="1401763"/>
            <a:ext cx="4568825" cy="5411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75" y="2708275"/>
            <a:ext cx="2463800" cy="765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1433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/>
              <a:t>High energy-resolution and low energy-threshold were achieved.</a:t>
            </a:r>
          </a:p>
          <a:p>
            <a:pPr lvl="1"/>
            <a:r>
              <a:rPr lang="en-US" altLang="ko-KR" dirty="0" smtClean="0"/>
              <a:t>Lowering energy-threshold is important for this detector to be used for dark matter search at the same time.</a:t>
            </a:r>
          </a:p>
          <a:p>
            <a:pPr eaLnBrk="1" hangingPunct="1"/>
            <a:endParaRPr lang="en-US" altLang="ko-KR" dirty="0" smtClean="0"/>
          </a:p>
          <a:p>
            <a:pPr eaLnBrk="1" hangingPunct="1"/>
            <a:r>
              <a:rPr lang="en-US" altLang="ko-KR" dirty="0" smtClean="0"/>
              <a:t>Next step</a:t>
            </a:r>
          </a:p>
          <a:p>
            <a:pPr lvl="1"/>
            <a:r>
              <a:rPr lang="en-US" altLang="ko-KR" dirty="0" smtClean="0"/>
              <a:t>light detector or large crystal?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407E7-D592-4715-8524-8DDD8F226875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9791D-A11A-4609-B7AE-7270F951A595}" type="slidenum">
              <a:rPr lang="ko-KR" altLang="en-US"/>
              <a:pPr>
                <a:defRPr/>
              </a:pPr>
              <a:t>19</a:t>
            </a:fld>
            <a:endParaRPr lang="ko-KR" altLang="en-US"/>
          </a:p>
        </p:txBody>
      </p:sp>
      <p:sp>
        <p:nvSpPr>
          <p:cNvPr id="35843" name="제목 1"/>
          <p:cNvSpPr>
            <a:spLocks noGrp="1"/>
          </p:cNvSpPr>
          <p:nvPr>
            <p:ph type="title" idx="4294967295"/>
          </p:nvPr>
        </p:nvSpPr>
        <p:spPr>
          <a:xfrm>
            <a:off x="457200" y="779463"/>
            <a:ext cx="8229600" cy="1354137"/>
          </a:xfrm>
        </p:spPr>
        <p:txBody>
          <a:bodyPr/>
          <a:lstStyle/>
          <a:p>
            <a:pPr eaLnBrk="1" hangingPunct="1"/>
            <a:r>
              <a:rPr lang="en-US" altLang="ko-KR" sz="4000" dirty="0" smtClean="0"/>
              <a:t>Dual channel detection</a:t>
            </a:r>
            <a:br>
              <a:rPr lang="en-US" altLang="ko-KR" sz="4000" dirty="0" smtClean="0"/>
            </a:br>
            <a:r>
              <a:rPr lang="en-US" altLang="ko-KR" sz="4000" dirty="0" smtClean="0">
                <a:solidFill>
                  <a:schemeClr val="bg1">
                    <a:lumMod val="50000"/>
                  </a:schemeClr>
                </a:solidFill>
              </a:rPr>
              <a:t>- temperature and light</a:t>
            </a:r>
          </a:p>
        </p:txBody>
      </p:sp>
      <p:sp>
        <p:nvSpPr>
          <p:cNvPr id="35844" name="내용 개체 틀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ko-KR" altLang="en-US" dirty="0" smtClean="0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 l="21094" t="35156" r="30273" b="31152"/>
          <a:stretch>
            <a:fillRect/>
          </a:stretch>
        </p:blipFill>
        <p:spPr bwMode="auto">
          <a:xfrm>
            <a:off x="1500188" y="2428875"/>
            <a:ext cx="59293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Line 5"/>
          <p:cNvSpPr>
            <a:spLocks noChangeShapeType="1"/>
          </p:cNvSpPr>
          <p:nvPr/>
        </p:nvSpPr>
        <p:spPr bwMode="auto">
          <a:xfrm flipH="1">
            <a:off x="5580063" y="3644900"/>
            <a:ext cx="863600" cy="0"/>
          </a:xfrm>
          <a:prstGeom prst="line">
            <a:avLst/>
          </a:prstGeom>
          <a:noFill/>
          <a:ln w="38100">
            <a:solidFill>
              <a:srgbClr val="A5002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847" name="TextBox 5"/>
          <p:cNvSpPr txBox="1">
            <a:spLocks noChangeArrowheads="1"/>
          </p:cNvSpPr>
          <p:nvPr/>
        </p:nvSpPr>
        <p:spPr bwMode="auto">
          <a:xfrm>
            <a:off x="6429375" y="34290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Incident particles</a:t>
            </a:r>
            <a:endParaRPr kumimoji="0" lang="ko-KR" altLang="en-US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5848" name="직선 화살표 연결선 7"/>
          <p:cNvCxnSpPr>
            <a:cxnSpLocks noChangeShapeType="1"/>
          </p:cNvCxnSpPr>
          <p:nvPr/>
        </p:nvCxnSpPr>
        <p:spPr bwMode="auto">
          <a:xfrm flipV="1">
            <a:off x="3203575" y="3175000"/>
            <a:ext cx="549275" cy="414338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35849" name="TextBox 4"/>
          <p:cNvSpPr txBox="1">
            <a:spLocks noChangeArrowheads="1"/>
          </p:cNvSpPr>
          <p:nvPr/>
        </p:nvSpPr>
        <p:spPr bwMode="auto">
          <a:xfrm>
            <a:off x="1571625" y="3743325"/>
            <a:ext cx="166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 sz="2000" b="1">
                <a:latin typeface="맑은 고딕" pitchFamily="50" charset="-127"/>
                <a:ea typeface="맑은 고딕" pitchFamily="50" charset="-127"/>
              </a:rPr>
              <a:t>1 cm </a:t>
            </a:r>
            <a:r>
              <a:rPr kumimoji="0" lang="en-US" altLang="ko-KR" sz="2000" b="1">
                <a:latin typeface="맑은 고딕" pitchFamily="50" charset="-127"/>
                <a:ea typeface="맑은 고딕" pitchFamily="50" charset="-127"/>
                <a:sym typeface="Symbol" pitchFamily="18" charset="2"/>
              </a:rPr>
              <a:t></a:t>
            </a:r>
            <a:r>
              <a:rPr kumimoji="0" lang="en-US" altLang="ko-KR" sz="2000" b="1">
                <a:latin typeface="맑은 고딕" pitchFamily="50" charset="-127"/>
                <a:ea typeface="맑은 고딕" pitchFamily="50" charset="-127"/>
              </a:rPr>
              <a:t> 1 cm</a:t>
            </a:r>
            <a:endParaRPr kumimoji="0" lang="ko-KR" altLang="en-US" sz="2000" b="1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Outline</a:t>
            </a:r>
          </a:p>
        </p:txBody>
      </p:sp>
      <p:sp>
        <p:nvSpPr>
          <p:cNvPr id="512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ko-KR" dirty="0" smtClean="0"/>
              <a:t>Measurement with 2g crystal</a:t>
            </a:r>
          </a:p>
          <a:p>
            <a:pPr>
              <a:lnSpc>
                <a:spcPct val="90000"/>
              </a:lnSpc>
            </a:pPr>
            <a:endParaRPr lang="en-US" altLang="ko-KR" dirty="0" smtClean="0"/>
          </a:p>
          <a:p>
            <a:pPr>
              <a:lnSpc>
                <a:spcPct val="90000"/>
              </a:lnSpc>
            </a:pPr>
            <a:r>
              <a:rPr lang="en-US" altLang="ko-KR" dirty="0" smtClean="0"/>
              <a:t>Measurement with 200g crystal</a:t>
            </a:r>
          </a:p>
          <a:p>
            <a:pPr lvl="1">
              <a:lnSpc>
                <a:spcPct val="90000"/>
              </a:lnSpc>
            </a:pPr>
            <a:r>
              <a:rPr lang="en-US" altLang="ko-KR" dirty="0" smtClean="0"/>
              <a:t>before/after lead shielding</a:t>
            </a:r>
          </a:p>
          <a:p>
            <a:pPr lvl="1">
              <a:lnSpc>
                <a:spcPct val="90000"/>
              </a:lnSpc>
            </a:pPr>
            <a:r>
              <a:rPr lang="en-US" altLang="ko-KR" dirty="0" smtClean="0"/>
              <a:t>with/without external source</a:t>
            </a:r>
          </a:p>
          <a:p>
            <a:pPr>
              <a:lnSpc>
                <a:spcPct val="90000"/>
              </a:lnSpc>
            </a:pPr>
            <a:endParaRPr lang="en-US" altLang="ko-KR" dirty="0" smtClean="0"/>
          </a:p>
          <a:p>
            <a:pPr>
              <a:lnSpc>
                <a:spcPct val="90000"/>
              </a:lnSpc>
            </a:pPr>
            <a:r>
              <a:rPr lang="en-US" altLang="ko-KR" dirty="0" smtClean="0"/>
              <a:t>Prospects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95A8F-4F39-43E8-AD30-71494192435D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38413-D719-4C5C-A65E-B46A763D2EA7}" type="slidenum">
              <a:rPr lang="ko-KR" altLang="en-US"/>
              <a:pPr>
                <a:defRPr/>
              </a:pPr>
              <a:t>20</a:t>
            </a:fld>
            <a:endParaRPr lang="ko-KR" altLang="en-US"/>
          </a:p>
        </p:txBody>
      </p:sp>
      <p:pic>
        <p:nvPicPr>
          <p:cNvPr id="44035" name="Picture 7"/>
          <p:cNvPicPr>
            <a:picLocks noChangeAspect="1" noChangeArrowheads="1"/>
          </p:cNvPicPr>
          <p:nvPr/>
        </p:nvPicPr>
        <p:blipFill>
          <a:blip r:embed="rId2" cstate="print"/>
          <a:srcRect l="26003" t="17339" r="20036" b="23558"/>
          <a:stretch>
            <a:fillRect/>
          </a:stretch>
        </p:blipFill>
        <p:spPr bwMode="auto">
          <a:xfrm>
            <a:off x="4787900" y="1414463"/>
            <a:ext cx="3600450" cy="2957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3" cstate="print"/>
          <a:srcRect l="22459" t="29951" r="22017" b="11745"/>
          <a:stretch>
            <a:fillRect/>
          </a:stretch>
        </p:blipFill>
        <p:spPr bwMode="auto">
          <a:xfrm>
            <a:off x="612775" y="1447800"/>
            <a:ext cx="3671888" cy="289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5808663" y="83661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Phonon signal</a:t>
            </a:r>
            <a:endParaRPr kumimoji="0" lang="ko-KR" altLang="en-US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>
            <a:off x="1908175" y="836613"/>
            <a:ext cx="1420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chemeClr val="hlink"/>
                </a:solidFill>
                <a:latin typeface="맑은 고딕" pitchFamily="50" charset="-127"/>
                <a:ea typeface="맑은 고딕" pitchFamily="50" charset="-127"/>
              </a:rPr>
              <a:t>Light signal</a:t>
            </a:r>
            <a:endParaRPr kumimoji="0" lang="ko-KR" altLang="en-US">
              <a:solidFill>
                <a:schemeClr val="hlin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039" name="Rectangle 13"/>
          <p:cNvSpPr>
            <a:spLocks noGrp="1"/>
          </p:cNvSpPr>
          <p:nvPr>
            <p:ph type="body" idx="1"/>
          </p:nvPr>
        </p:nvSpPr>
        <p:spPr>
          <a:xfrm>
            <a:off x="457200" y="4795838"/>
            <a:ext cx="8362950" cy="1873250"/>
          </a:xfrm>
          <a:noFill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ko-KR" smtClean="0"/>
              <a:t>	However, most of the big pulses from each detector seem to be independent.</a:t>
            </a:r>
            <a:endParaRPr lang="ko-K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59368-95AB-4F18-925B-E091D7633DEE}" type="slidenum">
              <a:rPr lang="ko-KR" altLang="en-US"/>
              <a:pPr>
                <a:defRPr/>
              </a:pPr>
              <a:t>21</a:t>
            </a:fld>
            <a:endParaRPr lang="ko-KR" altLang="en-US"/>
          </a:p>
        </p:txBody>
      </p:sp>
      <p:sp>
        <p:nvSpPr>
          <p:cNvPr id="46083" name="Rectangle 2"/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1785937"/>
          </a:xfrm>
        </p:spPr>
        <p:txBody>
          <a:bodyPr/>
          <a:lstStyle/>
          <a:p>
            <a:pPr eaLnBrk="1" hangingPunct="1"/>
            <a:r>
              <a:rPr lang="en-US" altLang="ko-KR" sz="4000" dirty="0" smtClean="0"/>
              <a:t>Anyway, we </a:t>
            </a:r>
            <a:r>
              <a:rPr lang="en-US" altLang="ko-KR" sz="4000" dirty="0" smtClean="0">
                <a:solidFill>
                  <a:srgbClr val="0070C0"/>
                </a:solidFill>
              </a:rPr>
              <a:t>do</a:t>
            </a:r>
            <a:r>
              <a:rPr lang="en-US" altLang="ko-KR" sz="4000" dirty="0" smtClean="0"/>
              <a:t> have a few events happening simultaneously.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 l="21288" t="26790" r="20818" b="10945"/>
          <a:stretch>
            <a:fillRect/>
          </a:stretch>
        </p:blipFill>
        <p:spPr bwMode="auto">
          <a:xfrm>
            <a:off x="2843213" y="2600325"/>
            <a:ext cx="3527425" cy="284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4716463" y="4545013"/>
            <a:ext cx="747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MMC</a:t>
            </a:r>
            <a:endParaRPr kumimoji="0" lang="ko-KR" altLang="en-US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3492500" y="3098800"/>
            <a:ext cx="549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chemeClr val="hlink"/>
                </a:solidFill>
                <a:latin typeface="맑은 고딕" pitchFamily="50" charset="-127"/>
                <a:ea typeface="맑은 고딕" pitchFamily="50" charset="-127"/>
              </a:rPr>
              <a:t>TES</a:t>
            </a:r>
            <a:endParaRPr kumimoji="0" lang="ko-KR" altLang="en-US">
              <a:solidFill>
                <a:schemeClr val="hlin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C137-CF96-48DF-BE44-7DE31045A2F9}" type="slidenum">
              <a:rPr lang="ko-KR" altLang="en-US"/>
              <a:pPr>
                <a:defRPr/>
              </a:pPr>
              <a:t>22</a:t>
            </a:fld>
            <a:endParaRPr lang="ko-KR" altLang="en-US"/>
          </a:p>
        </p:txBody>
      </p:sp>
      <p:sp>
        <p:nvSpPr>
          <p:cNvPr id="5325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ko-KR" smtClean="0"/>
              <a:t>Selected coincident events</a:t>
            </a:r>
            <a:endParaRPr lang="ko-KR" altLang="en-US" smtClean="0"/>
          </a:p>
        </p:txBody>
      </p:sp>
      <p:sp>
        <p:nvSpPr>
          <p:cNvPr id="53252" name="Rectangle 3"/>
          <p:cNvSpPr>
            <a:spLocks noGrp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</a:blip>
          <a:srcRect l="23412" t="24806" r="24002" b="19293"/>
          <a:stretch>
            <a:fillRect/>
          </a:stretch>
        </p:blipFill>
        <p:spPr bwMode="auto">
          <a:xfrm>
            <a:off x="1906588" y="1989138"/>
            <a:ext cx="5186362" cy="413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7092950" y="5805488"/>
            <a:ext cx="747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MMC</a:t>
            </a:r>
            <a:endParaRPr kumimoji="0" lang="ko-KR" altLang="en-US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255" name="TextBox 5"/>
          <p:cNvSpPr txBox="1">
            <a:spLocks noChangeArrowheads="1"/>
          </p:cNvSpPr>
          <p:nvPr/>
        </p:nvSpPr>
        <p:spPr bwMode="auto">
          <a:xfrm>
            <a:off x="1547813" y="1773238"/>
            <a:ext cx="549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chemeClr val="hlink"/>
                </a:solidFill>
                <a:latin typeface="맑은 고딕" pitchFamily="50" charset="-127"/>
                <a:ea typeface="맑은 고딕" pitchFamily="50" charset="-127"/>
              </a:rPr>
              <a:t>TES</a:t>
            </a:r>
            <a:endParaRPr kumimoji="0" lang="ko-KR" altLang="en-US">
              <a:solidFill>
                <a:schemeClr val="hlin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C5F2A-A96C-4787-B0B7-669A5A4E4F75}" type="slidenum">
              <a:rPr lang="ko-KR" altLang="en-US"/>
              <a:pPr>
                <a:defRPr/>
              </a:pPr>
              <a:t>23</a:t>
            </a:fld>
            <a:endParaRPr lang="ko-KR" altLang="en-US"/>
          </a:p>
        </p:txBody>
      </p:sp>
      <p:sp>
        <p:nvSpPr>
          <p:cNvPr id="5427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ko-KR" smtClean="0"/>
              <a:t>Selected coincident events</a:t>
            </a:r>
            <a:endParaRPr lang="ko-KR" altLang="en-US" smtClean="0"/>
          </a:p>
        </p:txBody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</a:blip>
          <a:srcRect l="23412" t="24806" r="24002" b="19293"/>
          <a:stretch>
            <a:fillRect/>
          </a:stretch>
        </p:blipFill>
        <p:spPr bwMode="auto">
          <a:xfrm>
            <a:off x="1906588" y="1989138"/>
            <a:ext cx="5186362" cy="413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7092950" y="5805488"/>
            <a:ext cx="747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MMC</a:t>
            </a:r>
            <a:endParaRPr kumimoji="0" lang="ko-KR" altLang="en-US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279" name="TextBox 5"/>
          <p:cNvSpPr txBox="1">
            <a:spLocks noChangeArrowheads="1"/>
          </p:cNvSpPr>
          <p:nvPr/>
        </p:nvSpPr>
        <p:spPr bwMode="auto">
          <a:xfrm>
            <a:off x="1547813" y="1773238"/>
            <a:ext cx="549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chemeClr val="hlink"/>
                </a:solidFill>
                <a:latin typeface="맑은 고딕" pitchFamily="50" charset="-127"/>
                <a:ea typeface="맑은 고딕" pitchFamily="50" charset="-127"/>
              </a:rPr>
              <a:t>TES</a:t>
            </a:r>
            <a:endParaRPr kumimoji="0" lang="ko-KR" altLang="en-US">
              <a:solidFill>
                <a:schemeClr val="hlin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280" name="Oval 11"/>
          <p:cNvSpPr>
            <a:spLocks noChangeArrowheads="1"/>
          </p:cNvSpPr>
          <p:nvPr/>
        </p:nvSpPr>
        <p:spPr bwMode="auto">
          <a:xfrm rot="2172432">
            <a:off x="1331913" y="3357563"/>
            <a:ext cx="6408737" cy="1150937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B97CD-7BD7-415C-B1EA-C93789BBE2F6}" type="slidenum">
              <a:rPr lang="ko-KR" altLang="en-US"/>
              <a:pPr>
                <a:defRPr/>
              </a:pPr>
              <a:t>24</a:t>
            </a:fld>
            <a:endParaRPr lang="ko-KR" altLang="en-US"/>
          </a:p>
        </p:txBody>
      </p:sp>
      <p:sp>
        <p:nvSpPr>
          <p:cNvPr id="5529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en-US" altLang="ko-KR" dirty="0" smtClean="0"/>
              <a:t>Possible explanation</a:t>
            </a:r>
            <a:br>
              <a:rPr lang="en-US" altLang="ko-KR" dirty="0" smtClean="0"/>
            </a:br>
            <a:r>
              <a:rPr lang="en-US" altLang="ko-KR" dirty="0" smtClean="0"/>
              <a:t>- </a:t>
            </a:r>
            <a:r>
              <a:rPr lang="en-US" altLang="ko-KR" dirty="0" smtClean="0">
                <a:solidFill>
                  <a:srgbClr val="7F7F7F"/>
                </a:solidFill>
              </a:rPr>
              <a:t>collimation </a:t>
            </a:r>
            <a:r>
              <a:rPr lang="en-US" altLang="ko-KR" dirty="0" smtClean="0">
                <a:solidFill>
                  <a:srgbClr val="7F7F7F"/>
                </a:solidFill>
              </a:rPr>
              <a:t>failure</a:t>
            </a:r>
            <a:endParaRPr lang="en-US" altLang="ko-KR" dirty="0" smtClean="0"/>
          </a:p>
        </p:txBody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2" cstate="print"/>
          <a:srcRect l="21094" t="35156" r="30273" b="31152"/>
          <a:stretch>
            <a:fillRect/>
          </a:stretch>
        </p:blipFill>
        <p:spPr bwMode="auto">
          <a:xfrm>
            <a:off x="1500188" y="2428875"/>
            <a:ext cx="59293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Line 5"/>
          <p:cNvSpPr>
            <a:spLocks noChangeShapeType="1"/>
          </p:cNvSpPr>
          <p:nvPr/>
        </p:nvSpPr>
        <p:spPr bwMode="auto">
          <a:xfrm flipH="1">
            <a:off x="4643438" y="3141663"/>
            <a:ext cx="1223962" cy="142875"/>
          </a:xfrm>
          <a:prstGeom prst="line">
            <a:avLst/>
          </a:prstGeom>
          <a:noFill/>
          <a:ln w="38100">
            <a:solidFill>
              <a:srgbClr val="A5002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303" name="TextBox 5"/>
          <p:cNvSpPr txBox="1">
            <a:spLocks noChangeArrowheads="1"/>
          </p:cNvSpPr>
          <p:nvPr/>
        </p:nvSpPr>
        <p:spPr bwMode="auto">
          <a:xfrm>
            <a:off x="6877050" y="3141663"/>
            <a:ext cx="1655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0" lang="en-US" altLang="ko-KR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Incident alpha</a:t>
            </a:r>
            <a:endParaRPr kumimoji="0" lang="ko-KR" altLang="en-US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5304" name="Line 7"/>
          <p:cNvSpPr>
            <a:spLocks noChangeShapeType="1"/>
          </p:cNvSpPr>
          <p:nvPr/>
        </p:nvSpPr>
        <p:spPr bwMode="auto">
          <a:xfrm flipH="1" flipV="1">
            <a:off x="5867400" y="3141663"/>
            <a:ext cx="1009650" cy="142875"/>
          </a:xfrm>
          <a:prstGeom prst="line">
            <a:avLst/>
          </a:prstGeom>
          <a:noFill/>
          <a:ln w="38100">
            <a:solidFill>
              <a:srgbClr val="A5002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cxnSp>
        <p:nvCxnSpPr>
          <p:cNvPr id="55305" name="직선 화살표 연결선 7"/>
          <p:cNvCxnSpPr>
            <a:cxnSpLocks noChangeShapeType="1"/>
          </p:cNvCxnSpPr>
          <p:nvPr/>
        </p:nvCxnSpPr>
        <p:spPr bwMode="auto">
          <a:xfrm flipV="1">
            <a:off x="3203575" y="3175000"/>
            <a:ext cx="549275" cy="414338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3A4BE-F9B4-4F66-85EE-E973479B6DCA}" type="slidenum">
              <a:rPr lang="ko-KR" altLang="en-US"/>
              <a:pPr>
                <a:defRPr/>
              </a:pPr>
              <a:t>25</a:t>
            </a:fld>
            <a:endParaRPr lang="ko-KR" altLang="en-US"/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457200" y="981075"/>
            <a:ext cx="8229600" cy="525621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mtClean="0"/>
              <a:t>	</a:t>
            </a:r>
            <a:r>
              <a:rPr lang="en-US" altLang="ko-KR" smtClean="0"/>
              <a:t>Rough estimation of energy deposited in the light detector when a 5,500 keV alpha was absorbed in the crystal.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endParaRPr lang="en-US" altLang="ko-KR" smtClean="0"/>
          </a:p>
          <a:p>
            <a:pPr eaLnBrk="1" hangingPunct="1">
              <a:buFont typeface="Arial" pitchFamily="34" charset="0"/>
              <a:buNone/>
            </a:pPr>
            <a:r>
              <a:rPr lang="en-US" altLang="ko-KR" smtClean="0"/>
              <a:t>	5,500 </a:t>
            </a:r>
            <a:r>
              <a:rPr lang="en-US" altLang="ko-KR" smtClean="0">
                <a:sym typeface="Symbol" pitchFamily="18" charset="2"/>
              </a:rPr>
              <a:t> </a:t>
            </a:r>
            <a:r>
              <a:rPr lang="en-US" altLang="ko-KR" u="sng" smtClean="0">
                <a:sym typeface="Symbol" pitchFamily="18" charset="2"/>
              </a:rPr>
              <a:t>1/10</a:t>
            </a:r>
            <a:r>
              <a:rPr lang="en-US" altLang="ko-KR" smtClean="0">
                <a:sym typeface="Symbol" pitchFamily="18" charset="2"/>
              </a:rPr>
              <a:t>  </a:t>
            </a:r>
            <a:r>
              <a:rPr lang="en-US" altLang="ko-KR" u="sng" smtClean="0">
                <a:sym typeface="Symbol" pitchFamily="18" charset="2"/>
              </a:rPr>
              <a:t>1/5</a:t>
            </a:r>
            <a:r>
              <a:rPr lang="en-US" altLang="ko-KR" smtClean="0">
                <a:sym typeface="Symbol" pitchFamily="18" charset="2"/>
              </a:rPr>
              <a:t>  </a:t>
            </a:r>
            <a:r>
              <a:rPr lang="en-US" altLang="ko-KR" u="sng" smtClean="0">
                <a:sym typeface="Symbol" pitchFamily="18" charset="2"/>
              </a:rPr>
              <a:t>1/5</a:t>
            </a:r>
            <a:r>
              <a:rPr lang="en-US" altLang="ko-KR" smtClean="0">
                <a:sym typeface="Symbol" pitchFamily="18" charset="2"/>
              </a:rPr>
              <a:t>  </a:t>
            </a:r>
            <a:r>
              <a:rPr lang="en-US" altLang="ko-KR" u="sng" smtClean="0">
                <a:sym typeface="Symbol" pitchFamily="18" charset="2"/>
              </a:rPr>
              <a:t>1/2</a:t>
            </a:r>
            <a:r>
              <a:rPr lang="en-US" altLang="ko-KR" smtClean="0">
                <a:sym typeface="Symbol" pitchFamily="18" charset="2"/>
              </a:rPr>
              <a:t> = 11 keV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ko-KR" sz="2400" smtClean="0">
                <a:sym typeface="Symbol" pitchFamily="18" charset="2"/>
              </a:rPr>
              <a:t>                 </a:t>
            </a:r>
            <a:r>
              <a:rPr lang="en-US" altLang="ko-KR" sz="2400" smtClean="0">
                <a:solidFill>
                  <a:schemeClr val="accent1"/>
                </a:solidFill>
                <a:sym typeface="Symbol" pitchFamily="18" charset="2"/>
              </a:rPr>
              <a:t>light</a:t>
            </a:r>
            <a:r>
              <a:rPr lang="en-US" altLang="ko-KR" sz="2400" smtClean="0">
                <a:sym typeface="Symbol" pitchFamily="18" charset="2"/>
              </a:rPr>
              <a:t>  quenching </a:t>
            </a:r>
            <a:r>
              <a:rPr lang="en-US" altLang="ko-KR" sz="2400" smtClean="0">
                <a:solidFill>
                  <a:schemeClr val="accent1"/>
                </a:solidFill>
                <a:sym typeface="Symbol" pitchFamily="18" charset="2"/>
              </a:rPr>
              <a:t>solid</a:t>
            </a:r>
            <a:r>
              <a:rPr lang="en-US" altLang="ko-KR" sz="2400" smtClean="0">
                <a:sym typeface="Symbol" pitchFamily="18" charset="2"/>
              </a:rPr>
              <a:t>  reflectivity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ko-KR" sz="2400" smtClean="0">
                <a:sym typeface="Symbol" pitchFamily="18" charset="2"/>
              </a:rPr>
              <a:t>			</a:t>
            </a:r>
            <a:r>
              <a:rPr lang="en-US" altLang="ko-KR" sz="2400" smtClean="0">
                <a:solidFill>
                  <a:schemeClr val="accent1"/>
                </a:solidFill>
                <a:sym typeface="Symbol" pitchFamily="18" charset="2"/>
              </a:rPr>
              <a:t>yield</a:t>
            </a:r>
            <a:r>
              <a:rPr lang="en-US" altLang="ko-KR" sz="2400" smtClean="0">
                <a:sym typeface="Symbol" pitchFamily="18" charset="2"/>
              </a:rPr>
              <a:t>     factor    </a:t>
            </a:r>
            <a:r>
              <a:rPr lang="en-US" altLang="ko-KR" sz="2400" smtClean="0">
                <a:solidFill>
                  <a:schemeClr val="accent1"/>
                </a:solidFill>
                <a:sym typeface="Symbol" pitchFamily="18" charset="2"/>
              </a:rPr>
              <a:t>angle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altLang="ko-KR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094D65-500F-4BE3-A5AF-5B010E7E752A}" type="slidenum">
              <a:rPr lang="ko-KR" altLang="en-US"/>
              <a:pPr>
                <a:defRPr/>
              </a:pPr>
              <a:t>26</a:t>
            </a:fld>
            <a:endParaRPr lang="ko-KR" altLang="en-US"/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457200" y="952500"/>
            <a:ext cx="8229600" cy="499745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ko-KR" dirty="0" smtClean="0"/>
              <a:t>	Light sensor </a:t>
            </a:r>
            <a:r>
              <a:rPr lang="en-US" altLang="ko-KR" dirty="0" smtClean="0">
                <a:solidFill>
                  <a:srgbClr val="0070C0"/>
                </a:solidFill>
              </a:rPr>
              <a:t>not as good as </a:t>
            </a:r>
            <a:r>
              <a:rPr lang="en-US" altLang="ko-KR" dirty="0" smtClean="0"/>
              <a:t>the temperature sensor.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endParaRPr lang="en-US" altLang="ko-KR" sz="1600" dirty="0" smtClean="0"/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ko-KR" dirty="0" smtClean="0"/>
              <a:t>	Too high transition temperature </a:t>
            </a:r>
            <a:endParaRPr lang="en-US" altLang="ko-KR" dirty="0" smtClean="0"/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ko-KR" dirty="0" smtClean="0"/>
              <a:t>	</a:t>
            </a:r>
            <a:r>
              <a:rPr lang="en-US" altLang="ko-KR" dirty="0" smtClean="0"/>
              <a:t>( </a:t>
            </a:r>
            <a:r>
              <a:rPr lang="en-US" altLang="ko-KR" dirty="0" smtClean="0"/>
              <a:t>~ 120 </a:t>
            </a:r>
            <a:r>
              <a:rPr lang="en-US" altLang="ko-KR" dirty="0" err="1" smtClean="0"/>
              <a:t>mK</a:t>
            </a:r>
            <a:r>
              <a:rPr lang="en-US" altLang="ko-KR" dirty="0" smtClean="0"/>
              <a:t>)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endParaRPr lang="en-US" altLang="ko-KR" sz="1600" dirty="0" smtClean="0"/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ko-KR" dirty="0" smtClean="0"/>
              <a:t>	Too fast decay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Lifetime dependence</a:t>
            </a:r>
            <a:endParaRPr lang="ko-KR" altLang="en-US" smtClean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 l="7813" t="32422" r="52930" b="28503"/>
          <a:stretch>
            <a:fillRect/>
          </a:stretch>
        </p:blipFill>
        <p:spPr bwMode="auto">
          <a:xfrm>
            <a:off x="2286000" y="1857375"/>
            <a:ext cx="4786313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Box 7"/>
          <p:cNvSpPr txBox="1">
            <a:spLocks noChangeArrowheads="1"/>
          </p:cNvSpPr>
          <p:nvPr/>
        </p:nvSpPr>
        <p:spPr bwMode="auto">
          <a:xfrm>
            <a:off x="3571875" y="2286000"/>
            <a:ext cx="1238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</a:rPr>
              <a:t>TES signal</a:t>
            </a:r>
            <a:endParaRPr lang="ko-KR" altLang="en-US">
              <a:solidFill>
                <a:srgbClr val="0070C0"/>
              </a:solidFill>
            </a:endParaRPr>
          </a:p>
        </p:txBody>
      </p:sp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3840163" y="3059113"/>
            <a:ext cx="874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00B050"/>
                </a:solidFill>
              </a:rPr>
              <a:t>0.1 ms</a:t>
            </a:r>
            <a:endParaRPr lang="ko-KR" altLang="en-US">
              <a:solidFill>
                <a:srgbClr val="00B050"/>
              </a:solidFill>
            </a:endParaRPr>
          </a:p>
        </p:txBody>
      </p:sp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3976688" y="3786188"/>
            <a:ext cx="874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</a:rPr>
              <a:t>0.3 ms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58375" name="TextBox 10"/>
          <p:cNvSpPr txBox="1">
            <a:spLocks noChangeArrowheads="1"/>
          </p:cNvSpPr>
          <p:nvPr/>
        </p:nvSpPr>
        <p:spPr bwMode="auto">
          <a:xfrm>
            <a:off x="4591050" y="4357688"/>
            <a:ext cx="695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00B0F0"/>
                </a:solidFill>
              </a:rPr>
              <a:t>1 ms</a:t>
            </a:r>
            <a:endParaRPr lang="ko-KR" altLang="en-US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920880" cy="1143000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>Development of proto-type detector for a future massive experiment</a:t>
            </a:r>
            <a:endParaRPr lang="ko-KR" altLang="en-US" sz="3600" dirty="0" smtClean="0"/>
          </a:p>
        </p:txBody>
      </p:sp>
      <p:sp>
        <p:nvSpPr>
          <p:cNvPr id="5123" name="내용 개체 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r>
              <a:rPr lang="en-US" altLang="ko-KR" dirty="0" smtClean="0"/>
              <a:t>Use </a:t>
            </a:r>
            <a:r>
              <a:rPr lang="en-US" altLang="ko-KR" dirty="0" smtClean="0"/>
              <a:t>large </a:t>
            </a:r>
            <a:r>
              <a:rPr lang="en-US" altLang="ko-KR" dirty="0" smtClean="0"/>
              <a:t>crystal for a massive detector</a:t>
            </a:r>
          </a:p>
          <a:p>
            <a:pPr lvl="1"/>
            <a:r>
              <a:rPr lang="en-US" altLang="ko-KR" dirty="0" smtClean="0"/>
              <a:t>Natural CMO </a:t>
            </a:r>
            <a:r>
              <a:rPr lang="en-US" altLang="ko-KR" dirty="0" smtClean="0"/>
              <a:t>: </a:t>
            </a:r>
            <a:r>
              <a:rPr lang="en-US" altLang="ko-KR" dirty="0" smtClean="0">
                <a:sym typeface="Symbol"/>
              </a:rPr>
              <a:t>4 cm  4 cm (216 g)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100 </a:t>
            </a:r>
            <a:r>
              <a:rPr lang="en-US" altLang="ko-KR" dirty="0" smtClean="0"/>
              <a:t>times bigger than </a:t>
            </a:r>
            <a:r>
              <a:rPr lang="en-US" altLang="ko-KR" dirty="0" smtClean="0"/>
              <a:t>before</a:t>
            </a:r>
            <a:endParaRPr lang="en-US" altLang="ko-KR" dirty="0" smtClean="0"/>
          </a:p>
          <a:p>
            <a:r>
              <a:rPr lang="en-US" altLang="ko-KR" dirty="0" smtClean="0"/>
              <a:t>Challenges</a:t>
            </a:r>
          </a:p>
          <a:p>
            <a:pPr lvl="1"/>
            <a:r>
              <a:rPr lang="en-US" altLang="ko-KR" dirty="0" smtClean="0"/>
              <a:t>Sensitivity </a:t>
            </a:r>
            <a:r>
              <a:rPr lang="en-US" altLang="ko-KR" dirty="0" smtClean="0"/>
              <a:t>(signal size as </a:t>
            </a:r>
            <a:r>
              <a:rPr lang="en-US" altLang="ko-KR" dirty="0" smtClean="0"/>
              <a:t>large </a:t>
            </a:r>
            <a:r>
              <a:rPr lang="en-US" altLang="ko-KR" dirty="0" smtClean="0"/>
              <a:t>as </a:t>
            </a:r>
            <a:r>
              <a:rPr lang="en-US" altLang="ko-KR" dirty="0" smtClean="0"/>
              <a:t>possible)</a:t>
            </a:r>
          </a:p>
          <a:p>
            <a:pPr lvl="1"/>
            <a:r>
              <a:rPr lang="en-US" altLang="ko-KR" dirty="0" smtClean="0"/>
              <a:t>Heat flow design</a:t>
            </a:r>
            <a:endParaRPr lang="ko-KR" altLang="en-US" dirty="0" smtClean="0"/>
          </a:p>
          <a:p>
            <a:pPr lvl="1"/>
            <a:r>
              <a:rPr lang="en-US" altLang="ko-KR" dirty="0" smtClean="0"/>
              <a:t>Holder (simultaneously steady and flexible)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A2FC9-3A81-4CD6-8443-C9025A76B70D}" type="slidenum">
              <a:rPr lang="ko-KR" altLang="en-US" smtClean="0"/>
              <a:pPr>
                <a:defRPr/>
              </a:pPr>
              <a:t>28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2" descr="IMG_6205.JPG"/>
          <p:cNvPicPr>
            <a:picLocks noChangeAspect="1"/>
          </p:cNvPicPr>
          <p:nvPr/>
        </p:nvPicPr>
        <p:blipFill>
          <a:blip r:embed="rId2" cstate="print"/>
          <a:srcRect l="8208" r="7034" b="7036"/>
          <a:stretch>
            <a:fillRect/>
          </a:stretch>
        </p:blipFill>
        <p:spPr bwMode="auto">
          <a:xfrm>
            <a:off x="2267744" y="2853556"/>
            <a:ext cx="4464496" cy="36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New holder to house the large crystal</a:t>
            </a:r>
            <a:endParaRPr lang="ko-KR" altLang="en-US" sz="3600" dirty="0" smtClean="0"/>
          </a:p>
        </p:txBody>
      </p:sp>
      <p:sp>
        <p:nvSpPr>
          <p:cNvPr id="6148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Benchmarking of CRESST holder</a:t>
            </a:r>
          </a:p>
          <a:p>
            <a:r>
              <a:rPr lang="en-US" altLang="ko-KR" dirty="0" smtClean="0"/>
              <a:t>Natural choice for cylindrical crystal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862AC-98D7-4EC7-BFD2-1C20D9053816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  <p:cxnSp>
        <p:nvCxnSpPr>
          <p:cNvPr id="6150" name="직선 화살표 연결선 5"/>
          <p:cNvCxnSpPr>
            <a:cxnSpLocks noChangeShapeType="1"/>
          </p:cNvCxnSpPr>
          <p:nvPr/>
        </p:nvCxnSpPr>
        <p:spPr bwMode="auto">
          <a:xfrm rot="5400000">
            <a:off x="4607967" y="3536975"/>
            <a:ext cx="887412" cy="52705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4827836" y="3058344"/>
            <a:ext cx="8969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+mn-ea"/>
                <a:ea typeface="+mn-ea"/>
                <a:sym typeface="Symbol"/>
              </a:rPr>
              <a:t></a:t>
            </a:r>
            <a:r>
              <a:rPr lang="en-US" altLang="ko-KR" dirty="0">
                <a:latin typeface="+mn-ea"/>
                <a:ea typeface="+mn-ea"/>
              </a:rPr>
              <a:t>4 cm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6152" name="직선 화살표 연결선 7"/>
          <p:cNvCxnSpPr>
            <a:cxnSpLocks noChangeShapeType="1"/>
          </p:cNvCxnSpPr>
          <p:nvPr/>
        </p:nvCxnSpPr>
        <p:spPr bwMode="auto">
          <a:xfrm rot="10800000" flipV="1">
            <a:off x="5075486" y="3861619"/>
            <a:ext cx="1008062" cy="88741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5827961" y="3491731"/>
            <a:ext cx="23161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 err="1">
                <a:latin typeface="+mn-ea"/>
                <a:ea typeface="+mn-ea"/>
                <a:sym typeface="Symbol"/>
              </a:rPr>
              <a:t>teflon</a:t>
            </a:r>
            <a:r>
              <a:rPr lang="en-US" altLang="ko-KR" dirty="0">
                <a:latin typeface="+mn-ea"/>
                <a:ea typeface="+mn-ea"/>
                <a:sym typeface="Symbol"/>
              </a:rPr>
              <a:t>-coated spring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6154" name="직선 화살표 연결선 9"/>
          <p:cNvCxnSpPr>
            <a:cxnSpLocks noChangeShapeType="1"/>
          </p:cNvCxnSpPr>
          <p:nvPr/>
        </p:nvCxnSpPr>
        <p:spPr bwMode="auto">
          <a:xfrm rot="10800000" flipV="1">
            <a:off x="5291386" y="5012556"/>
            <a:ext cx="1152525" cy="31115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6372473" y="4796656"/>
            <a:ext cx="9493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+mn-ea"/>
                <a:ea typeface="+mn-ea"/>
                <a:sym typeface="Symbol"/>
              </a:rPr>
              <a:t>Copper</a:t>
            </a:r>
            <a:endParaRPr lang="ko-KR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C619C-4374-468C-8A59-358673F6A9D4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 dirty="0" smtClean="0"/>
              <a:t>Decay half-life</a:t>
            </a:r>
            <a:endParaRPr lang="en-US" altLang="ko-KR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ko-KR"/>
          </a:p>
          <a:p>
            <a:pPr>
              <a:buFontTx/>
              <a:buNone/>
            </a:pPr>
            <a:endParaRPr lang="en-US" altLang="ko-KR"/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>
                <a:latin typeface="Symbol" pitchFamily="18" charset="2"/>
                <a:ea typeface="굴림" pitchFamily="50" charset="-127"/>
              </a:rPr>
              <a:t>	e</a:t>
            </a:r>
            <a:r>
              <a:rPr lang="en-US" altLang="ko-KR" sz="2800">
                <a:ea typeface="굴림" pitchFamily="50" charset="-127"/>
              </a:rPr>
              <a:t> : efficiency, </a:t>
            </a:r>
            <a:r>
              <a:rPr lang="en-US" altLang="ko-KR" sz="2800">
                <a:latin typeface="Symbol" pitchFamily="18" charset="2"/>
                <a:ea typeface="굴림" pitchFamily="50" charset="-127"/>
              </a:rPr>
              <a:t>a</a:t>
            </a:r>
            <a:r>
              <a:rPr lang="en-US" altLang="ko-KR" sz="2800">
                <a:ea typeface="굴림" pitchFamily="50" charset="-127"/>
              </a:rPr>
              <a:t> : enrichment, M : mass,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>
                <a:ea typeface="굴림" pitchFamily="50" charset="-127"/>
              </a:rPr>
              <a:t>	t : time of measurement,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>
                <a:ea typeface="굴림" pitchFamily="50" charset="-127"/>
              </a:rPr>
              <a:t>	B : background,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>
                <a:ea typeface="굴림" pitchFamily="50" charset="-127"/>
              </a:rPr>
              <a:t>	FWHM : energy resolution</a:t>
            </a:r>
            <a:endParaRPr lang="ru-RU" altLang="ko-KR" sz="280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43BAF2D-696E-44F9-A6AC-E0410A61E947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25605" name="Object 2"/>
          <p:cNvGraphicFramePr>
            <a:graphicFrameLocks noChangeAspect="1"/>
          </p:cNvGraphicFramePr>
          <p:nvPr/>
        </p:nvGraphicFramePr>
        <p:xfrm>
          <a:off x="785813" y="1714500"/>
          <a:ext cx="3673475" cy="1071563"/>
        </p:xfrm>
        <a:graphic>
          <a:graphicData uri="http://schemas.openxmlformats.org/presentationml/2006/ole">
            <p:oleObj spid="_x0000_s20482" name="Equation" r:id="rId3" imgW="152388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Custom-made springs</a:t>
            </a:r>
            <a:endParaRPr lang="ko-KR" altLang="en-US" dirty="0" smtClean="0"/>
          </a:p>
        </p:txBody>
      </p:sp>
      <p:sp>
        <p:nvSpPr>
          <p:cNvPr id="512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Desired flexibility</a:t>
            </a:r>
            <a:endParaRPr lang="en-US" altLang="ko-KR" dirty="0" smtClean="0"/>
          </a:p>
          <a:p>
            <a:r>
              <a:rPr lang="en-US" altLang="ko-KR" dirty="0" smtClean="0"/>
              <a:t>Teflon-coated</a:t>
            </a:r>
          </a:p>
        </p:txBody>
      </p:sp>
      <p:pic>
        <p:nvPicPr>
          <p:cNvPr id="5124" name="그림 3" descr="IMG_61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2997200"/>
            <a:ext cx="2633662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그림 4" descr="IMG_60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997200"/>
            <a:ext cx="263366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그림 5" descr="IMG_607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4676775"/>
            <a:ext cx="263366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그림 6" descr="IMG_61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4676775"/>
            <a:ext cx="2633662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Assembly</a:t>
            </a:r>
            <a:endParaRPr lang="ko-KR" altLang="en-US" sz="4000" dirty="0" smtClean="0"/>
          </a:p>
        </p:txBody>
      </p:sp>
      <p:pic>
        <p:nvPicPr>
          <p:cNvPr id="6147" name="내용 개체 틀 3" descr="IMG_6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56325" y="4224338"/>
            <a:ext cx="1974850" cy="2633662"/>
          </a:xfrm>
        </p:spPr>
      </p:pic>
      <p:pic>
        <p:nvPicPr>
          <p:cNvPr id="6148" name="그림 4" descr="IMG_61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443038"/>
            <a:ext cx="1974850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그림 5" descr="IMG_61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1443038"/>
            <a:ext cx="1974850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그림 6" descr="IMG_61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4224338"/>
            <a:ext cx="1974850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그림 8" descr="IMG_611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4224338"/>
            <a:ext cx="1974850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그림 9" descr="IMG_6131.JPG"/>
          <p:cNvPicPr>
            <a:picLocks noChangeAspect="1"/>
          </p:cNvPicPr>
          <p:nvPr/>
        </p:nvPicPr>
        <p:blipFill>
          <a:blip r:embed="rId7" cstate="print"/>
          <a:srcRect l="48610" t="29166" b="18335"/>
          <a:stretch>
            <a:fillRect/>
          </a:stretch>
        </p:blipFill>
        <p:spPr bwMode="auto">
          <a:xfrm>
            <a:off x="7092950" y="3284538"/>
            <a:ext cx="16906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그림 10" descr="IMG_6132.JPG"/>
          <p:cNvPicPr>
            <a:picLocks noChangeAspect="1"/>
          </p:cNvPicPr>
          <p:nvPr/>
        </p:nvPicPr>
        <p:blipFill>
          <a:blip r:embed="rId8" cstate="print"/>
          <a:srcRect l="6561" r="8127"/>
          <a:stretch>
            <a:fillRect/>
          </a:stretch>
        </p:blipFill>
        <p:spPr bwMode="auto">
          <a:xfrm>
            <a:off x="6732588" y="1341438"/>
            <a:ext cx="1989137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자유형 11"/>
          <p:cNvSpPr/>
          <p:nvPr/>
        </p:nvSpPr>
        <p:spPr>
          <a:xfrm>
            <a:off x="5997575" y="4219575"/>
            <a:ext cx="1377950" cy="1658938"/>
          </a:xfrm>
          <a:custGeom>
            <a:avLst/>
            <a:gdLst>
              <a:gd name="connsiteX0" fmla="*/ 1378298 w 1378298"/>
              <a:gd name="connsiteY0" fmla="*/ 0 h 1657978"/>
              <a:gd name="connsiteX1" fmla="*/ 162448 w 1378298"/>
              <a:gd name="connsiteY1" fmla="*/ 1125415 h 1657978"/>
              <a:gd name="connsiteX2" fmla="*/ 403608 w 1378298"/>
              <a:gd name="connsiteY2" fmla="*/ 1657978 h 165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298" h="1657978">
                <a:moveTo>
                  <a:pt x="1378298" y="0"/>
                </a:moveTo>
                <a:cubicBezTo>
                  <a:pt x="851597" y="424542"/>
                  <a:pt x="324896" y="849085"/>
                  <a:pt x="162448" y="1125415"/>
                </a:cubicBezTo>
                <a:cubicBezTo>
                  <a:pt x="0" y="1401745"/>
                  <a:pt x="348342" y="1549121"/>
                  <a:pt x="403608" y="1657978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7740650" y="3789363"/>
            <a:ext cx="647700" cy="431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5" name="직선 연결선 14"/>
          <p:cNvCxnSpPr>
            <a:stCxn id="13" idx="2"/>
          </p:cNvCxnSpPr>
          <p:nvPr/>
        </p:nvCxnSpPr>
        <p:spPr>
          <a:xfrm rot="10800000">
            <a:off x="6732588" y="2492375"/>
            <a:ext cx="1008062" cy="15128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13" idx="6"/>
            <a:endCxn id="11" idx="3"/>
          </p:cNvCxnSpPr>
          <p:nvPr/>
        </p:nvCxnSpPr>
        <p:spPr>
          <a:xfrm flipV="1">
            <a:off x="8388350" y="2214563"/>
            <a:ext cx="333375" cy="17907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0112" y="1412776"/>
            <a:ext cx="11176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 smtClean="0">
                <a:solidFill>
                  <a:srgbClr val="0070C0"/>
                </a:solidFill>
                <a:latin typeface="+mn-ea"/>
                <a:ea typeface="+mn-ea"/>
              </a:rPr>
              <a:t>SQUID</a:t>
            </a:r>
          </a:p>
          <a:p>
            <a:pPr algn="ctr">
              <a:defRPr/>
            </a:pPr>
            <a:r>
              <a:rPr lang="en-US" altLang="ko-KR" dirty="0" smtClean="0">
                <a:solidFill>
                  <a:srgbClr val="0070C0"/>
                </a:solidFill>
                <a:latin typeface="+mn-ea"/>
                <a:ea typeface="+mn-ea"/>
              </a:rPr>
              <a:t>and</a:t>
            </a:r>
          </a:p>
          <a:p>
            <a:pPr algn="ctr">
              <a:defRPr/>
            </a:pPr>
            <a:r>
              <a:rPr lang="en-US" altLang="ko-KR" dirty="0" smtClean="0">
                <a:solidFill>
                  <a:srgbClr val="0070C0"/>
                </a:solidFill>
                <a:latin typeface="+mn-ea"/>
                <a:ea typeface="+mn-ea"/>
              </a:rPr>
              <a:t>Meander</a:t>
            </a:r>
            <a:endParaRPr lang="ko-KR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3132138" y="2781300"/>
            <a:ext cx="431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rot="10800000" flipV="1">
            <a:off x="3132138" y="3789363"/>
            <a:ext cx="431800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3132138" y="5588000"/>
            <a:ext cx="431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5651500" y="5588000"/>
            <a:ext cx="4333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 flipV="1">
            <a:off x="6588224" y="1773238"/>
            <a:ext cx="1511201" cy="71586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>
          <a:xfrm>
            <a:off x="107950" y="142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smtClean="0"/>
              <a:t>Yury’s</a:t>
            </a:r>
            <a:br>
              <a:rPr lang="en-US" altLang="ko-KR" smtClean="0"/>
            </a:br>
            <a:r>
              <a:rPr lang="en-US" altLang="ko-KR" smtClean="0"/>
              <a:t>holder</a:t>
            </a:r>
            <a:br>
              <a:rPr lang="en-US" altLang="ko-KR" smtClean="0"/>
            </a:br>
            <a:r>
              <a:rPr lang="en-US" altLang="ko-KR" smtClean="0"/>
              <a:t>in LN</a:t>
            </a:r>
            <a:r>
              <a:rPr lang="en-US" altLang="ko-KR" baseline="-25000" smtClean="0"/>
              <a:t>2</a:t>
            </a:r>
            <a:endParaRPr lang="ko-KR" altLang="en-US" baseline="-25000" smtClean="0"/>
          </a:p>
        </p:txBody>
      </p:sp>
      <p:pic>
        <p:nvPicPr>
          <p:cNvPr id="3075" name="내용 개체 틀 7" descr="IMG_0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7188" y="4078288"/>
            <a:ext cx="3706812" cy="2779712"/>
          </a:xfrm>
        </p:spPr>
      </p:pic>
      <p:pic>
        <p:nvPicPr>
          <p:cNvPr id="3076" name="그림 8" descr="IMG_08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2779713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그림 9" descr="IMG_09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188" y="1268413"/>
            <a:ext cx="3706812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그림 10" descr="IMG_091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8288"/>
            <a:ext cx="3706813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B5A5D-9E01-4190-AAE0-AE5C400B3528}" type="slidenum">
              <a:rPr lang="ko-KR" altLang="en-US" smtClean="0"/>
              <a:pPr>
                <a:defRPr/>
              </a:pPr>
              <a:t>32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Temperature sensor holder</a:t>
            </a:r>
            <a:endParaRPr lang="ko-KR" altLang="en-US" dirty="0" smtClean="0"/>
          </a:p>
        </p:txBody>
      </p:sp>
      <p:sp>
        <p:nvSpPr>
          <p:cNvPr id="717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Fully micro-fabricated meander-type MMC from Heidelberg and SQUID</a:t>
            </a:r>
          </a:p>
          <a:p>
            <a:pPr lvl="1"/>
            <a:r>
              <a:rPr lang="en-US" altLang="ko-KR" dirty="0" smtClean="0"/>
              <a:t>on a separate holder for 4K test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A13E8-1F80-43C3-B21D-300560050313}" type="slidenum">
              <a:rPr lang="ko-KR" altLang="en-US" smtClean="0"/>
              <a:pPr>
                <a:defRPr/>
              </a:pPr>
              <a:t>33</a:t>
            </a:fld>
            <a:endParaRPr lang="ko-KR" altLang="en-US"/>
          </a:p>
        </p:txBody>
      </p:sp>
      <p:grpSp>
        <p:nvGrpSpPr>
          <p:cNvPr id="2" name="그룹 20"/>
          <p:cNvGrpSpPr>
            <a:grpSpLocks/>
          </p:cNvGrpSpPr>
          <p:nvPr/>
        </p:nvGrpSpPr>
        <p:grpSpPr bwMode="auto">
          <a:xfrm>
            <a:off x="4716463" y="3500438"/>
            <a:ext cx="2808287" cy="2089150"/>
            <a:chOff x="2987824" y="2924944"/>
            <a:chExt cx="2808312" cy="2088232"/>
          </a:xfrm>
        </p:grpSpPr>
        <p:pic>
          <p:nvPicPr>
            <p:cNvPr id="7181" name="그림 16" descr="IMG_6202.JPG"/>
            <p:cNvPicPr>
              <a:picLocks noChangeAspect="1"/>
            </p:cNvPicPr>
            <p:nvPr/>
          </p:nvPicPr>
          <p:blipFill>
            <a:blip r:embed="rId2" cstate="print"/>
            <a:srcRect l="6561" t="2917" r="8125" b="12502"/>
            <a:stretch>
              <a:fillRect/>
            </a:stretch>
          </p:blipFill>
          <p:spPr bwMode="auto">
            <a:xfrm>
              <a:off x="2987824" y="2924944"/>
              <a:ext cx="2808312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직사각형 18"/>
            <p:cNvSpPr/>
            <p:nvPr/>
          </p:nvSpPr>
          <p:spPr>
            <a:xfrm>
              <a:off x="3203726" y="4076963"/>
              <a:ext cx="792169" cy="79181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3995895" y="4324504"/>
              <a:ext cx="647706" cy="48873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3" cstate="print"/>
          <a:srcRect l="28641" t="51398" r="51279" b="30882"/>
          <a:stretch>
            <a:fillRect/>
          </a:stretch>
        </p:blipFill>
        <p:spPr bwMode="auto">
          <a:xfrm>
            <a:off x="971550" y="3644900"/>
            <a:ext cx="24479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5" name="직선 화살표 연결선 22"/>
          <p:cNvCxnSpPr>
            <a:cxnSpLocks noChangeShapeType="1"/>
          </p:cNvCxnSpPr>
          <p:nvPr/>
        </p:nvCxnSpPr>
        <p:spPr bwMode="auto">
          <a:xfrm flipV="1">
            <a:off x="3851275" y="5324475"/>
            <a:ext cx="1081088" cy="407988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6" name="TextBox 25"/>
          <p:cNvSpPr txBox="1"/>
          <p:nvPr/>
        </p:nvSpPr>
        <p:spPr>
          <a:xfrm>
            <a:off x="2149475" y="5516563"/>
            <a:ext cx="1846263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  <a:sym typeface="Symbol"/>
              </a:rPr>
              <a:t>Meander chip</a:t>
            </a:r>
          </a:p>
          <a:p>
            <a:pPr algn="ctr">
              <a:defRPr/>
            </a:pPr>
            <a:r>
              <a:rPr lang="en-US" altLang="ko-KR" dirty="0">
                <a:latin typeface="+mn-ea"/>
                <a:ea typeface="+mn-ea"/>
                <a:sym typeface="Symbol"/>
              </a:rPr>
              <a:t>(3 mm  3 mm)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7177" name="직선 화살표 연결선 26"/>
          <p:cNvCxnSpPr>
            <a:cxnSpLocks noChangeShapeType="1"/>
          </p:cNvCxnSpPr>
          <p:nvPr/>
        </p:nvCxnSpPr>
        <p:spPr bwMode="auto">
          <a:xfrm rot="10800000">
            <a:off x="6156325" y="5427663"/>
            <a:ext cx="792163" cy="554037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0" name="TextBox 29"/>
          <p:cNvSpPr txBox="1"/>
          <p:nvPr/>
        </p:nvSpPr>
        <p:spPr>
          <a:xfrm>
            <a:off x="6935788" y="5805488"/>
            <a:ext cx="8763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  <a:sym typeface="Symbol"/>
              </a:rPr>
              <a:t>SQUID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7179" name="직선 화살표 연결선 30"/>
          <p:cNvCxnSpPr>
            <a:cxnSpLocks noChangeShapeType="1"/>
          </p:cNvCxnSpPr>
          <p:nvPr/>
        </p:nvCxnSpPr>
        <p:spPr bwMode="auto">
          <a:xfrm rot="5400000" flipH="1" flipV="1">
            <a:off x="5148262" y="5445126"/>
            <a:ext cx="504825" cy="21590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3" name="TextBox 32"/>
          <p:cNvSpPr txBox="1"/>
          <p:nvPr/>
        </p:nvSpPr>
        <p:spPr>
          <a:xfrm>
            <a:off x="4375150" y="5795963"/>
            <a:ext cx="1781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  <a:sym typeface="Symbol"/>
              </a:rPr>
              <a:t>sensor material</a:t>
            </a:r>
            <a:endParaRPr lang="ko-KR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4000" dirty="0" smtClean="0"/>
              <a:t>Essential check-up before going into cryostat</a:t>
            </a:r>
            <a:endParaRPr lang="ko-KR" altLang="en-US" sz="4000" dirty="0" smtClean="0"/>
          </a:p>
        </p:txBody>
      </p:sp>
      <p:sp>
        <p:nvSpPr>
          <p:cNvPr id="8195" name="내용 개체 틀 2"/>
          <p:cNvSpPr>
            <a:spLocks noGrp="1"/>
          </p:cNvSpPr>
          <p:nvPr>
            <p:ph idx="1"/>
          </p:nvPr>
        </p:nvSpPr>
        <p:spPr>
          <a:xfrm>
            <a:off x="457200" y="1667941"/>
            <a:ext cx="8229600" cy="4857403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Meander and SQUID test at liquid helium </a:t>
            </a:r>
            <a:r>
              <a:rPr lang="en-US" altLang="ko-KR" sz="2400" dirty="0" err="1" smtClean="0"/>
              <a:t>dewar</a:t>
            </a:r>
            <a:r>
              <a:rPr lang="en-US" altLang="ko-KR" sz="2400" dirty="0" smtClean="0"/>
              <a:t> (4 K)</a:t>
            </a:r>
            <a:endParaRPr lang="ko-KR" altLang="en-US" sz="24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3052B-B1C2-4BF2-9A73-98F156BA2BFC}" type="slidenum">
              <a:rPr lang="ko-KR" altLang="en-US" smtClean="0"/>
              <a:pPr>
                <a:defRPr/>
              </a:pPr>
              <a:t>34</a:t>
            </a:fld>
            <a:endParaRPr lang="ko-KR" altLang="en-US"/>
          </a:p>
        </p:txBody>
      </p:sp>
      <p:pic>
        <p:nvPicPr>
          <p:cNvPr id="8197" name="그림 4" descr="IMG_62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738" y="2349500"/>
            <a:ext cx="2468562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그림 5" descr="IMG_62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2349500"/>
            <a:ext cx="247015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4508500"/>
            <a:ext cx="26924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4724400"/>
            <a:ext cx="36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dirty="0">
                <a:latin typeface="+mn-ea"/>
                <a:ea typeface="+mn-ea"/>
                <a:sym typeface="Symbol"/>
              </a:rPr>
              <a:t>From the noise measurement,</a:t>
            </a:r>
            <a:r>
              <a:rPr lang="ko-KR" altLang="en-US" sz="2000" dirty="0">
                <a:latin typeface="+mn-ea"/>
                <a:ea typeface="+mn-ea"/>
                <a:sym typeface="Symbol"/>
              </a:rPr>
              <a:t> </a:t>
            </a:r>
            <a:r>
              <a:rPr lang="en-US" altLang="ko-KR" sz="2000" dirty="0">
                <a:latin typeface="+mn-ea"/>
                <a:ea typeface="+mn-ea"/>
                <a:sym typeface="Symbol"/>
              </a:rPr>
              <a:t>they </a:t>
            </a:r>
            <a:r>
              <a:rPr lang="en-US" altLang="ko-KR" sz="2000" dirty="0">
                <a:solidFill>
                  <a:srgbClr val="0070C0"/>
                </a:solidFill>
                <a:latin typeface="+mn-ea"/>
                <a:ea typeface="+mn-ea"/>
                <a:sym typeface="Symbol"/>
              </a:rPr>
              <a:t>seems</a:t>
            </a:r>
            <a:r>
              <a:rPr lang="en-US" altLang="ko-KR" sz="2000" dirty="0">
                <a:latin typeface="+mn-ea"/>
                <a:ea typeface="+mn-ea"/>
                <a:sym typeface="Symbol"/>
              </a:rPr>
              <a:t> okay.</a:t>
            </a:r>
          </a:p>
        </p:txBody>
      </p:sp>
      <p:sp>
        <p:nvSpPr>
          <p:cNvPr id="9" name="자유형 8"/>
          <p:cNvSpPr/>
          <p:nvPr/>
        </p:nvSpPr>
        <p:spPr>
          <a:xfrm>
            <a:off x="5292725" y="2790825"/>
            <a:ext cx="2016125" cy="863600"/>
          </a:xfrm>
          <a:custGeom>
            <a:avLst/>
            <a:gdLst>
              <a:gd name="connsiteX0" fmla="*/ 1085221 w 2150347"/>
              <a:gd name="connsiteY0" fmla="*/ 0 h 1024932"/>
              <a:gd name="connsiteX1" fmla="*/ 0 w 2150347"/>
              <a:gd name="connsiteY1" fmla="*/ 241161 h 1024932"/>
              <a:gd name="connsiteX2" fmla="*/ 432079 w 2150347"/>
              <a:gd name="connsiteY2" fmla="*/ 1024932 h 1024932"/>
              <a:gd name="connsiteX3" fmla="*/ 1145512 w 2150347"/>
              <a:gd name="connsiteY3" fmla="*/ 864159 h 1024932"/>
              <a:gd name="connsiteX4" fmla="*/ 1838848 w 2150347"/>
              <a:gd name="connsiteY4" fmla="*/ 1014884 h 1024932"/>
              <a:gd name="connsiteX5" fmla="*/ 2150347 w 2150347"/>
              <a:gd name="connsiteY5" fmla="*/ 221064 h 1024932"/>
              <a:gd name="connsiteX6" fmla="*/ 1085221 w 2150347"/>
              <a:gd name="connsiteY6" fmla="*/ 0 h 102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1024932">
                <a:moveTo>
                  <a:pt x="1085221" y="0"/>
                </a:moveTo>
                <a:lnTo>
                  <a:pt x="0" y="241161"/>
                </a:lnTo>
                <a:lnTo>
                  <a:pt x="432079" y="1024932"/>
                </a:lnTo>
                <a:lnTo>
                  <a:pt x="1145512" y="864159"/>
                </a:lnTo>
                <a:lnTo>
                  <a:pt x="1838848" y="1014884"/>
                </a:lnTo>
                <a:lnTo>
                  <a:pt x="2150347" y="221064"/>
                </a:lnTo>
                <a:lnTo>
                  <a:pt x="1085221" y="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3295650" y="3203575"/>
            <a:ext cx="331788" cy="141288"/>
          </a:xfrm>
          <a:custGeom>
            <a:avLst/>
            <a:gdLst>
              <a:gd name="connsiteX0" fmla="*/ 1085221 w 2150347"/>
              <a:gd name="connsiteY0" fmla="*/ 0 h 1024932"/>
              <a:gd name="connsiteX1" fmla="*/ 0 w 2150347"/>
              <a:gd name="connsiteY1" fmla="*/ 241161 h 1024932"/>
              <a:gd name="connsiteX2" fmla="*/ 432079 w 2150347"/>
              <a:gd name="connsiteY2" fmla="*/ 1024932 h 1024932"/>
              <a:gd name="connsiteX3" fmla="*/ 1145512 w 2150347"/>
              <a:gd name="connsiteY3" fmla="*/ 864159 h 1024932"/>
              <a:gd name="connsiteX4" fmla="*/ 1838848 w 2150347"/>
              <a:gd name="connsiteY4" fmla="*/ 1014884 h 1024932"/>
              <a:gd name="connsiteX5" fmla="*/ 2150347 w 2150347"/>
              <a:gd name="connsiteY5" fmla="*/ 221064 h 1024932"/>
              <a:gd name="connsiteX6" fmla="*/ 1085221 w 2150347"/>
              <a:gd name="connsiteY6" fmla="*/ 0 h 102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1024932">
                <a:moveTo>
                  <a:pt x="1085221" y="0"/>
                </a:moveTo>
                <a:lnTo>
                  <a:pt x="0" y="241161"/>
                </a:lnTo>
                <a:lnTo>
                  <a:pt x="432079" y="1024932"/>
                </a:lnTo>
                <a:lnTo>
                  <a:pt x="1145512" y="864159"/>
                </a:lnTo>
                <a:lnTo>
                  <a:pt x="1838848" y="1014884"/>
                </a:lnTo>
                <a:lnTo>
                  <a:pt x="2150347" y="221064"/>
                </a:lnTo>
                <a:lnTo>
                  <a:pt x="1085221" y="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2" name="직선 연결선 11"/>
          <p:cNvCxnSpPr>
            <a:stCxn id="10" idx="0"/>
            <a:endCxn id="9" idx="0"/>
          </p:cNvCxnSpPr>
          <p:nvPr/>
        </p:nvCxnSpPr>
        <p:spPr>
          <a:xfrm flipV="1">
            <a:off x="3462338" y="2790825"/>
            <a:ext cx="2847975" cy="412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10" idx="3"/>
            <a:endCxn id="9" idx="3"/>
          </p:cNvCxnSpPr>
          <p:nvPr/>
        </p:nvCxnSpPr>
        <p:spPr>
          <a:xfrm>
            <a:off x="3471863" y="3322638"/>
            <a:ext cx="2894012" cy="1968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Magnetic shielding</a:t>
            </a:r>
            <a:endParaRPr lang="ko-KR" altLang="en-US" dirty="0" smtClean="0"/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home-made with 0.5mm thick (superconducting) lead sheet</a:t>
            </a:r>
          </a:p>
          <a:p>
            <a:pPr lvl="1"/>
            <a:r>
              <a:rPr lang="en-US" altLang="ko-KR" dirty="0" smtClean="0"/>
              <a:t>how efficient?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4226B-AF11-4ABF-BA08-5BE57A095D03}" type="slidenum">
              <a:rPr lang="ko-KR" altLang="en-US" smtClean="0"/>
              <a:pPr>
                <a:defRPr/>
              </a:pPr>
              <a:t>35</a:t>
            </a:fld>
            <a:endParaRPr lang="ko-KR" altLang="en-US"/>
          </a:p>
        </p:txBody>
      </p:sp>
      <p:pic>
        <p:nvPicPr>
          <p:cNvPr id="9221" name="그림 4" descr="IMG_62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3573016"/>
            <a:ext cx="3292475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그림 5" descr="IMG_6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573016"/>
            <a:ext cx="3292475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CaMoO</a:t>
            </a:r>
            <a:r>
              <a:rPr lang="en-US" altLang="ko-KR" baseline="-25000" smtClean="0"/>
              <a:t>4</a:t>
            </a:r>
            <a:r>
              <a:rPr lang="en-US" altLang="ko-KR" smtClean="0"/>
              <a:t> crystal</a:t>
            </a:r>
            <a:endParaRPr lang="ko-KR" altLang="en-US" smtClean="0"/>
          </a:p>
        </p:txBody>
      </p:sp>
      <p:pic>
        <p:nvPicPr>
          <p:cNvPr id="9219" name="그림 4" descr="IMG_61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412875"/>
            <a:ext cx="329247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그림 5" descr="IMG_61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362075"/>
            <a:ext cx="2468563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그림 6" descr="IMG_61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188" y="4149725"/>
            <a:ext cx="329247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내용 개체 틀 3" descr="IMG_61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76825" y="4149725"/>
            <a:ext cx="3290888" cy="2468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E-beam evaporation</a:t>
            </a:r>
            <a:endParaRPr lang="ko-KR" altLang="en-US" smtClean="0"/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/>
              <a:t>Cleaning</a:t>
            </a:r>
          </a:p>
          <a:p>
            <a:pPr lvl="1"/>
            <a:r>
              <a:rPr lang="en-US" altLang="ko-KR" smtClean="0"/>
              <a:t>IPA </a:t>
            </a:r>
            <a:r>
              <a:rPr lang="en-US" altLang="ko-KR" smtClean="0">
                <a:sym typeface="Symbol" pitchFamily="18" charset="2"/>
              </a:rPr>
              <a:t> </a:t>
            </a:r>
            <a:r>
              <a:rPr lang="en-US" altLang="ko-KR" smtClean="0"/>
              <a:t>DI water </a:t>
            </a:r>
            <a:r>
              <a:rPr lang="en-US" altLang="ko-KR" smtClean="0">
                <a:sym typeface="Symbol" pitchFamily="18" charset="2"/>
              </a:rPr>
              <a:t> </a:t>
            </a:r>
            <a:r>
              <a:rPr lang="en-US" altLang="ko-KR" smtClean="0"/>
              <a:t>air gun blowing</a:t>
            </a:r>
          </a:p>
          <a:p>
            <a:endParaRPr lang="ko-KR" altLang="en-US" smtClean="0"/>
          </a:p>
        </p:txBody>
      </p:sp>
      <p:pic>
        <p:nvPicPr>
          <p:cNvPr id="10244" name="그림 4" descr="IMG_61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4883150"/>
            <a:ext cx="2632075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그림 5" descr="IMG_61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781300"/>
            <a:ext cx="2633662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그림 6" descr="IMG_612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2781300"/>
            <a:ext cx="1976438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그림 7" descr="IMG_612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4838700"/>
            <a:ext cx="2633662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직선 연결선 8"/>
          <p:cNvCxnSpPr/>
          <p:nvPr/>
        </p:nvCxnSpPr>
        <p:spPr>
          <a:xfrm rot="16200000" flipV="1">
            <a:off x="3167062" y="4041776"/>
            <a:ext cx="936625" cy="863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 rot="10800000">
            <a:off x="3203575" y="3068638"/>
            <a:ext cx="1439863" cy="2889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/>
          <p:cNvSpPr/>
          <p:nvPr/>
        </p:nvSpPr>
        <p:spPr>
          <a:xfrm>
            <a:off x="4140200" y="3429000"/>
            <a:ext cx="1008063" cy="28733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6" name="직선 연결선 15"/>
          <p:cNvCxnSpPr>
            <a:stCxn id="8" idx="1"/>
          </p:cNvCxnSpPr>
          <p:nvPr/>
        </p:nvCxnSpPr>
        <p:spPr>
          <a:xfrm rot="10800000" flipH="1">
            <a:off x="1042988" y="3573463"/>
            <a:ext cx="3097212" cy="22526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>
            <a:stCxn id="8" idx="3"/>
            <a:endCxn id="15" idx="6"/>
          </p:cNvCxnSpPr>
          <p:nvPr/>
        </p:nvCxnSpPr>
        <p:spPr>
          <a:xfrm flipV="1">
            <a:off x="3676650" y="3573463"/>
            <a:ext cx="1471613" cy="22526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그림 3" descr="IMG_613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3565525"/>
            <a:ext cx="19764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직선 연결선 21"/>
          <p:cNvCxnSpPr/>
          <p:nvPr/>
        </p:nvCxnSpPr>
        <p:spPr>
          <a:xfrm flipV="1">
            <a:off x="5683250" y="5311775"/>
            <a:ext cx="1800225" cy="523875"/>
          </a:xfrm>
          <a:prstGeom prst="line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59563" y="3716338"/>
            <a:ext cx="18780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Thermal contact</a:t>
            </a:r>
          </a:p>
          <a:p>
            <a:pPr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35/1960 </a:t>
            </a: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  <a:cs typeface="Times New Roman"/>
              </a:rPr>
              <a:t>Å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Final assembly</a:t>
            </a:r>
            <a:endParaRPr lang="ko-KR" altLang="en-US" dirty="0" smtClean="0"/>
          </a:p>
        </p:txBody>
      </p:sp>
      <p:pic>
        <p:nvPicPr>
          <p:cNvPr id="15363" name="내용 개체 틀 5" descr="IMG_6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938" t="20508" r="8855" b="13869"/>
          <a:stretch>
            <a:fillRect/>
          </a:stretch>
        </p:blipFill>
        <p:spPr>
          <a:xfrm>
            <a:off x="1619250" y="3573463"/>
            <a:ext cx="2376488" cy="2592387"/>
          </a:xfr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78F0A-8038-4F65-BF01-51C4B1F70225}" type="slidenum">
              <a:rPr lang="ko-KR" altLang="en-US" smtClean="0"/>
              <a:pPr>
                <a:defRPr/>
              </a:pPr>
              <a:t>38</a:t>
            </a:fld>
            <a:endParaRPr lang="ko-KR" altLang="en-US"/>
          </a:p>
        </p:txBody>
      </p:sp>
      <p:pic>
        <p:nvPicPr>
          <p:cNvPr id="15365" name="그림 6" descr="IMG_6241.JPG"/>
          <p:cNvPicPr>
            <a:picLocks noChangeAspect="1"/>
          </p:cNvPicPr>
          <p:nvPr/>
        </p:nvPicPr>
        <p:blipFill>
          <a:blip r:embed="rId3" cstate="print"/>
          <a:srcRect t="14388"/>
          <a:stretch>
            <a:fillRect/>
          </a:stretch>
        </p:blipFill>
        <p:spPr bwMode="auto">
          <a:xfrm>
            <a:off x="5003800" y="1557338"/>
            <a:ext cx="39497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4670425" y="2500313"/>
            <a:ext cx="1557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baseline="30000">
                <a:latin typeface="맑은 고딕" pitchFamily="50" charset="-127"/>
                <a:ea typeface="맑은 고딕" pitchFamily="50" charset="-127"/>
              </a:rPr>
              <a:t>241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Am source</a:t>
            </a: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9" name="직선 화살표 연결선 7"/>
          <p:cNvCxnSpPr/>
          <p:nvPr/>
        </p:nvCxnSpPr>
        <p:spPr>
          <a:xfrm>
            <a:off x="5651500" y="2852738"/>
            <a:ext cx="1081088" cy="3603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5"/>
          <p:cNvSpPr txBox="1">
            <a:spLocks noChangeArrowheads="1"/>
          </p:cNvSpPr>
          <p:nvPr/>
        </p:nvSpPr>
        <p:spPr bwMode="auto">
          <a:xfrm>
            <a:off x="4054475" y="5014913"/>
            <a:ext cx="1741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teflon-coated</a:t>
            </a:r>
          </a:p>
          <a:p>
            <a:pPr algn="ctr"/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copper springs</a:t>
            </a: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4" name="직선 화살표 연결선 7"/>
          <p:cNvCxnSpPr/>
          <p:nvPr/>
        </p:nvCxnSpPr>
        <p:spPr>
          <a:xfrm>
            <a:off x="5724525" y="5373688"/>
            <a:ext cx="1150938" cy="1428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7"/>
          <p:cNvCxnSpPr/>
          <p:nvPr/>
        </p:nvCxnSpPr>
        <p:spPr>
          <a:xfrm rot="5400000" flipH="1" flipV="1">
            <a:off x="5400675" y="4473575"/>
            <a:ext cx="1223963" cy="57626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1" name="그림 17" descr="IMG_6239.JPG"/>
          <p:cNvPicPr>
            <a:picLocks noChangeAspect="1"/>
          </p:cNvPicPr>
          <p:nvPr/>
        </p:nvPicPr>
        <p:blipFill>
          <a:blip r:embed="rId4" cstate="print"/>
          <a:srcRect l="6143" r="3624" b="2257"/>
          <a:stretch>
            <a:fillRect/>
          </a:stretch>
        </p:blipFill>
        <p:spPr bwMode="auto">
          <a:xfrm>
            <a:off x="1619250" y="1557338"/>
            <a:ext cx="237648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TextBox 5"/>
          <p:cNvSpPr txBox="1">
            <a:spLocks noChangeArrowheads="1"/>
          </p:cNvSpPr>
          <p:nvPr/>
        </p:nvSpPr>
        <p:spPr bwMode="auto">
          <a:xfrm>
            <a:off x="-36513" y="3430588"/>
            <a:ext cx="214947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thermalization pad</a:t>
            </a:r>
          </a:p>
          <a:p>
            <a:pPr algn="ctr"/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(gold film)</a:t>
            </a: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0" name="직선 화살표 연결선 7"/>
          <p:cNvCxnSpPr/>
          <p:nvPr/>
        </p:nvCxnSpPr>
        <p:spPr>
          <a:xfrm flipV="1">
            <a:off x="1042988" y="3141663"/>
            <a:ext cx="1081087" cy="3587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Box 5"/>
          <p:cNvSpPr txBox="1">
            <a:spLocks noChangeArrowheads="1"/>
          </p:cNvSpPr>
          <p:nvPr/>
        </p:nvSpPr>
        <p:spPr bwMode="auto">
          <a:xfrm>
            <a:off x="-28575" y="2195513"/>
            <a:ext cx="17446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meander MMC</a:t>
            </a:r>
          </a:p>
          <a:p>
            <a:pPr algn="ctr"/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from</a:t>
            </a:r>
          </a:p>
          <a:p>
            <a:pPr algn="ctr"/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Heidelberg</a:t>
            </a:r>
          </a:p>
        </p:txBody>
      </p:sp>
      <p:cxnSp>
        <p:nvCxnSpPr>
          <p:cNvPr id="23" name="직선 화살표 연결선 7"/>
          <p:cNvCxnSpPr/>
          <p:nvPr/>
        </p:nvCxnSpPr>
        <p:spPr>
          <a:xfrm flipV="1">
            <a:off x="1042988" y="1844675"/>
            <a:ext cx="1081087" cy="36036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3348038" y="4365625"/>
            <a:ext cx="360362" cy="461963"/>
          </a:xfrm>
          <a:prstGeom prst="rect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26" name="직선 연결선 25"/>
          <p:cNvCxnSpPr/>
          <p:nvPr/>
        </p:nvCxnSpPr>
        <p:spPr>
          <a:xfrm>
            <a:off x="1619250" y="3500438"/>
            <a:ext cx="1728788" cy="8651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rot="5400000">
            <a:off x="3419475" y="3789363"/>
            <a:ext cx="865187" cy="28733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Pile-ups at 40 mK</a:t>
            </a:r>
            <a:endParaRPr lang="ko-KR" altLang="en-US" smtClean="0"/>
          </a:p>
        </p:txBody>
      </p:sp>
      <p:sp>
        <p:nvSpPr>
          <p:cNvPr id="1638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altLang="ko-KR" sz="2800" smtClean="0"/>
          </a:p>
          <a:p>
            <a:pPr>
              <a:buFont typeface="Arial" pitchFamily="34" charset="0"/>
              <a:buNone/>
            </a:pPr>
            <a:endParaRPr lang="en-US" altLang="ko-KR" sz="2800" smtClean="0"/>
          </a:p>
          <a:p>
            <a:pPr>
              <a:buFont typeface="Arial" pitchFamily="34" charset="0"/>
              <a:buNone/>
            </a:pPr>
            <a:r>
              <a:rPr lang="en-US" altLang="ko-KR" sz="2800" smtClean="0"/>
              <a:t>40 mV/div</a:t>
            </a:r>
          </a:p>
          <a:p>
            <a:pPr>
              <a:buFont typeface="Arial" pitchFamily="34" charset="0"/>
              <a:buNone/>
            </a:pPr>
            <a:r>
              <a:rPr lang="en-US" altLang="ko-KR" sz="2800" smtClean="0"/>
              <a:t>50 ms/div</a:t>
            </a:r>
            <a:endParaRPr lang="ko-KR" altLang="en-US" sz="2800" smtClean="0"/>
          </a:p>
        </p:txBody>
      </p:sp>
      <p:pic>
        <p:nvPicPr>
          <p:cNvPr id="16388" name="그림 3" descr="s0000006.jpg"/>
          <p:cNvPicPr>
            <a:picLocks noChangeAspect="1"/>
          </p:cNvPicPr>
          <p:nvPr/>
        </p:nvPicPr>
        <p:blipFill>
          <a:blip r:embed="rId2" cstate="print"/>
          <a:srcRect r="29852" b="66187"/>
          <a:stretch>
            <a:fillRect/>
          </a:stretch>
        </p:blipFill>
        <p:spPr bwMode="auto">
          <a:xfrm>
            <a:off x="2328863" y="3911600"/>
            <a:ext cx="641350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그림 4" descr="s0000004.jpg"/>
          <p:cNvPicPr>
            <a:picLocks noChangeAspect="1"/>
          </p:cNvPicPr>
          <p:nvPr/>
        </p:nvPicPr>
        <p:blipFill>
          <a:blip r:embed="rId3" cstate="print"/>
          <a:srcRect r="29787" b="66100"/>
          <a:stretch>
            <a:fillRect/>
          </a:stretch>
        </p:blipFill>
        <p:spPr bwMode="auto">
          <a:xfrm>
            <a:off x="2328863" y="1628775"/>
            <a:ext cx="641985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타원 5"/>
          <p:cNvSpPr/>
          <p:nvPr/>
        </p:nvSpPr>
        <p:spPr>
          <a:xfrm>
            <a:off x="6372225" y="2060575"/>
            <a:ext cx="792163" cy="936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5076825" y="4292600"/>
            <a:ext cx="790575" cy="936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7956550" y="4365625"/>
            <a:ext cx="792163" cy="9350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6064250" y="314166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>
                <a:solidFill>
                  <a:srgbClr val="FFFF00"/>
                </a:solidFill>
              </a:rPr>
              <a:t>alpha pulse</a:t>
            </a:r>
          </a:p>
        </p:txBody>
      </p:sp>
      <p:sp>
        <p:nvSpPr>
          <p:cNvPr id="11" name="타원 10"/>
          <p:cNvSpPr/>
          <p:nvPr/>
        </p:nvSpPr>
        <p:spPr>
          <a:xfrm>
            <a:off x="3779838" y="2133600"/>
            <a:ext cx="555625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4879975" y="2133600"/>
            <a:ext cx="555625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7977188" y="2286000"/>
            <a:ext cx="555625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3708400" y="4437063"/>
            <a:ext cx="55562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6084888" y="4508500"/>
            <a:ext cx="55562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399" name="TextBox 15"/>
          <p:cNvSpPr txBox="1">
            <a:spLocks noChangeArrowheads="1"/>
          </p:cNvSpPr>
          <p:nvPr/>
        </p:nvSpPr>
        <p:spPr bwMode="auto">
          <a:xfrm>
            <a:off x="3360738" y="2708275"/>
            <a:ext cx="18589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>
                <a:solidFill>
                  <a:srgbClr val="FF0000"/>
                </a:solidFill>
              </a:rPr>
              <a:t>pulses </a:t>
            </a:r>
            <a:r>
              <a:rPr lang="en-US" altLang="ko-KR" u="sng">
                <a:solidFill>
                  <a:srgbClr val="FF0000"/>
                </a:solidFill>
              </a:rPr>
              <a:t>not</a:t>
            </a:r>
          </a:p>
          <a:p>
            <a:pPr algn="ctr"/>
            <a:r>
              <a:rPr lang="en-US" altLang="ko-KR">
                <a:solidFill>
                  <a:srgbClr val="FF0000"/>
                </a:solidFill>
              </a:rPr>
              <a:t>from the source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6AE-D6C2-41B1-A959-6F58BAA56F7D}" type="slidenum">
              <a:rPr lang="en-US" altLang="ko-KR"/>
              <a:pPr/>
              <a:t>4</a:t>
            </a:fld>
            <a:endParaRPr lang="en-US" altLang="ko-KR"/>
          </a:p>
        </p:txBody>
      </p:sp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/>
              <a:t>Choice of </a:t>
            </a:r>
            <a:r>
              <a:rPr lang="en-US" altLang="ko-KR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ko-KR" dirty="0"/>
          </a:p>
          <a:p>
            <a:pPr>
              <a:buFontTx/>
              <a:buNone/>
            </a:pPr>
            <a:endParaRPr lang="en-US" altLang="ko-KR" dirty="0"/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latin typeface="Symbol" pitchFamily="18" charset="2"/>
                <a:ea typeface="굴림" pitchFamily="50" charset="-127"/>
              </a:rPr>
              <a:t>	</a:t>
            </a:r>
            <a:r>
              <a:rPr lang="en-US" altLang="ko-KR" sz="2800" dirty="0">
                <a:solidFill>
                  <a:srgbClr val="FF0000"/>
                </a:solidFill>
                <a:latin typeface="Symbol" pitchFamily="18" charset="2"/>
                <a:ea typeface="굴림" pitchFamily="50" charset="-127"/>
              </a:rPr>
              <a:t>e</a:t>
            </a:r>
            <a:r>
              <a:rPr lang="en-US" altLang="ko-KR" sz="2800" dirty="0">
                <a:solidFill>
                  <a:srgbClr val="FF0000"/>
                </a:solidFill>
                <a:ea typeface="굴림" pitchFamily="50" charset="-127"/>
              </a:rPr>
              <a:t> : efficiency</a:t>
            </a:r>
            <a:r>
              <a:rPr lang="en-US" altLang="ko-KR" sz="2800" dirty="0">
                <a:ea typeface="굴림" pitchFamily="50" charset="-127"/>
              </a:rPr>
              <a:t>, </a:t>
            </a:r>
            <a:r>
              <a:rPr lang="en-US" altLang="ko-KR" sz="2800" dirty="0">
                <a:latin typeface="Symbol" pitchFamily="18" charset="2"/>
                <a:ea typeface="굴림" pitchFamily="50" charset="-127"/>
              </a:rPr>
              <a:t>a</a:t>
            </a:r>
            <a:r>
              <a:rPr lang="en-US" altLang="ko-KR" sz="2800" dirty="0">
                <a:ea typeface="굴림" pitchFamily="50" charset="-127"/>
              </a:rPr>
              <a:t> : enrichment, M : mass,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ea typeface="굴림" pitchFamily="50" charset="-127"/>
              </a:rPr>
              <a:t>	t : time of measurement,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ea typeface="굴림" pitchFamily="50" charset="-127"/>
              </a:rPr>
              <a:t>	B : background,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ea typeface="굴림" pitchFamily="50" charset="-127"/>
              </a:rPr>
              <a:t>	</a:t>
            </a:r>
            <a:r>
              <a:rPr lang="en-US" altLang="ko-KR" sz="2800" dirty="0">
                <a:solidFill>
                  <a:srgbClr val="FF0000"/>
                </a:solidFill>
                <a:ea typeface="굴림" pitchFamily="50" charset="-127"/>
              </a:rPr>
              <a:t>FWHM : energy resolution</a:t>
            </a:r>
            <a:endParaRPr lang="ru-RU" altLang="ko-KR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0C13D8-9896-4C48-BEBA-3D4BF48EF49B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47109" name="Object 2"/>
          <p:cNvGraphicFramePr>
            <a:graphicFrameLocks noChangeAspect="1"/>
          </p:cNvGraphicFramePr>
          <p:nvPr/>
        </p:nvGraphicFramePr>
        <p:xfrm>
          <a:off x="785813" y="1714500"/>
          <a:ext cx="3673475" cy="1071563"/>
        </p:xfrm>
        <a:graphic>
          <a:graphicData uri="http://schemas.openxmlformats.org/presentationml/2006/ole">
            <p:oleObj spid="_x0000_s18434" name="Equation" r:id="rId3" imgW="152388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Spectrum</a:t>
            </a:r>
            <a:endParaRPr lang="ko-KR" altLang="en-US" smtClean="0"/>
          </a:p>
        </p:txBody>
      </p:sp>
      <p:sp>
        <p:nvSpPr>
          <p:cNvPr id="1741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ko-KR" smtClean="0"/>
              <a:t>	linear scale			log scale</a:t>
            </a:r>
            <a:endParaRPr lang="ko-KR" altLang="en-US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 b="55449"/>
          <a:stretch>
            <a:fillRect/>
          </a:stretch>
        </p:blipFill>
        <p:spPr bwMode="auto">
          <a:xfrm>
            <a:off x="146050" y="2060575"/>
            <a:ext cx="453390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 bwMode="auto">
          <a:xfrm>
            <a:off x="4502150" y="2349500"/>
            <a:ext cx="45339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직선 화살표 연결선 7"/>
          <p:cNvCxnSpPr/>
          <p:nvPr/>
        </p:nvCxnSpPr>
        <p:spPr>
          <a:xfrm rot="16200000" flipV="1">
            <a:off x="935831" y="4833144"/>
            <a:ext cx="792163" cy="2889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rot="16200000" flipV="1">
            <a:off x="2627312" y="4292601"/>
            <a:ext cx="792163" cy="7921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3425" y="5302250"/>
            <a:ext cx="17605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corresponds to</a:t>
            </a:r>
          </a:p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red circle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1463" y="5086350"/>
            <a:ext cx="17605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corresponds to</a:t>
            </a:r>
          </a:p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yellow circle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rot="16200000" flipH="1">
            <a:off x="1439863" y="3463925"/>
            <a:ext cx="1223962" cy="433388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90663" y="2649538"/>
            <a:ext cx="4175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4000" b="1" dirty="0">
                <a:solidFill>
                  <a:srgbClr val="0070C0"/>
                </a:solidFill>
                <a:latin typeface="+mn-ea"/>
                <a:ea typeface="+mn-ea"/>
              </a:rPr>
              <a:t>?</a:t>
            </a:r>
            <a:endParaRPr lang="ko-KR" altLang="en-US" sz="40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Shield the detector!</a:t>
            </a:r>
            <a:endParaRPr lang="ko-KR" altLang="en-US" smtClean="0"/>
          </a:p>
        </p:txBody>
      </p:sp>
      <p:sp>
        <p:nvSpPr>
          <p:cNvPr id="1843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/>
              <a:t>The background is probably due to the 1460 keV gamma-rays from </a:t>
            </a:r>
            <a:r>
              <a:rPr lang="en-US" altLang="ko-KR" baseline="30000" smtClean="0"/>
              <a:t>40</a:t>
            </a:r>
            <a:r>
              <a:rPr lang="en-US" altLang="ko-KR" smtClean="0"/>
              <a:t>K inside concrete wall.</a:t>
            </a:r>
          </a:p>
          <a:p>
            <a:endParaRPr lang="en-US" altLang="ko-KR" smtClean="0"/>
          </a:p>
          <a:p>
            <a:r>
              <a:rPr lang="en-US" altLang="ko-KR" smtClean="0"/>
              <a:t>Install 5cm-thick lead blocks around the cryostat (4 tons in total)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05A3C-6382-4A6C-A4FE-AF202408E984}" type="slidenum">
              <a:rPr lang="ko-KR" altLang="en-US" smtClean="0"/>
              <a:pPr>
                <a:defRPr/>
              </a:pPr>
              <a:t>41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20 </a:t>
            </a:r>
            <a:r>
              <a:rPr lang="en-US" altLang="ko-KR" smtClean="0">
                <a:sym typeface="Symbol" pitchFamily="18" charset="2"/>
              </a:rPr>
              <a:t> </a:t>
            </a:r>
            <a:r>
              <a:rPr lang="en-US" altLang="ko-KR" smtClean="0"/>
              <a:t>10 </a:t>
            </a:r>
            <a:r>
              <a:rPr lang="en-US" altLang="ko-KR" smtClean="0">
                <a:sym typeface="Symbol" pitchFamily="18" charset="2"/>
              </a:rPr>
              <a:t> </a:t>
            </a:r>
            <a:r>
              <a:rPr lang="en-US" altLang="ko-KR" smtClean="0"/>
              <a:t>5 cm</a:t>
            </a:r>
            <a:r>
              <a:rPr lang="en-US" altLang="ko-KR" baseline="30000" smtClean="0"/>
              <a:t>3</a:t>
            </a:r>
            <a:r>
              <a:rPr lang="en-US" altLang="ko-KR" smtClean="0"/>
              <a:t> lead blocks</a:t>
            </a:r>
            <a:endParaRPr lang="ko-KR" altLang="en-US" smtClean="0"/>
          </a:p>
        </p:txBody>
      </p:sp>
      <p:pic>
        <p:nvPicPr>
          <p:cNvPr id="19459" name="내용 개체 틀 4" descr="IMG_65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2060575"/>
            <a:ext cx="4160837" cy="3121025"/>
          </a:xfr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15C84-0677-4727-984D-BE3B928BB899}" type="slidenum">
              <a:rPr lang="ko-KR" altLang="en-US" smtClean="0"/>
              <a:pPr>
                <a:defRPr/>
              </a:pPr>
              <a:t>42</a:t>
            </a:fld>
            <a:endParaRPr lang="ko-KR" altLang="en-US"/>
          </a:p>
        </p:txBody>
      </p:sp>
      <p:pic>
        <p:nvPicPr>
          <p:cNvPr id="19461" name="그림 5" descr="IMG_65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060575"/>
            <a:ext cx="4160838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GEANT4 MC simulation</a:t>
            </a:r>
            <a:endParaRPr lang="ko-KR" altLang="en-US" smtClean="0"/>
          </a:p>
        </p:txBody>
      </p:sp>
      <p:sp>
        <p:nvSpPr>
          <p:cNvPr id="1945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FDDA8-F215-45F3-8A9F-20CB17028CC6}" type="slidenum">
              <a:rPr lang="ko-KR" altLang="en-US" smtClean="0"/>
              <a:pPr>
                <a:defRPr/>
              </a:pPr>
              <a:t>43</a:t>
            </a:fld>
            <a:endParaRPr lang="ko-KR" altLang="en-US"/>
          </a:p>
        </p:txBody>
      </p:sp>
      <p:pic>
        <p:nvPicPr>
          <p:cNvPr id="19461" name="내용 개체 틀 4" descr="Screenshot3.png"/>
          <p:cNvPicPr>
            <a:picLocks noChangeAspect="1"/>
          </p:cNvPicPr>
          <p:nvPr/>
        </p:nvPicPr>
        <p:blipFill>
          <a:blip r:embed="rId2" cstate="print"/>
          <a:srcRect l="3210" t="9584" r="53513" b="36951"/>
          <a:stretch>
            <a:fillRect/>
          </a:stretch>
        </p:blipFill>
        <p:spPr bwMode="auto">
          <a:xfrm rot="6316621">
            <a:off x="759619" y="1437481"/>
            <a:ext cx="2638425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그림 5" descr="Screenshot5.png"/>
          <p:cNvPicPr>
            <a:picLocks noChangeAspect="1"/>
          </p:cNvPicPr>
          <p:nvPr/>
        </p:nvPicPr>
        <p:blipFill>
          <a:blip r:embed="rId3" cstate="print"/>
          <a:srcRect l="1981" t="7826" r="54340" b="39674"/>
          <a:stretch>
            <a:fillRect/>
          </a:stretch>
        </p:blipFill>
        <p:spPr bwMode="auto">
          <a:xfrm rot="6300000">
            <a:off x="5835650" y="1462088"/>
            <a:ext cx="266223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3933825"/>
            <a:ext cx="41243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9675" y="4149725"/>
            <a:ext cx="41243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748713" y="6278563"/>
            <a:ext cx="45243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000" dirty="0" err="1">
                <a:latin typeface="+mn-ea"/>
                <a:ea typeface="+mn-ea"/>
              </a:rPr>
              <a:t>MeV</a:t>
            </a:r>
            <a:endParaRPr lang="ko-KR" altLang="en-US" sz="1000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4925" y="6381750"/>
            <a:ext cx="46513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050" dirty="0" err="1">
                <a:latin typeface="+mn-ea"/>
                <a:ea typeface="+mn-ea"/>
              </a:rPr>
              <a:t>MeV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2688" y="2492375"/>
            <a:ext cx="16414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lead shielding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3779838" y="2997200"/>
            <a:ext cx="1655762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72225" y="3492500"/>
            <a:ext cx="6238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lead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 rot="5400000" flipH="1" flipV="1">
            <a:off x="6587331" y="3356770"/>
            <a:ext cx="288925" cy="1444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Experiment after shielding</a:t>
            </a:r>
            <a:endParaRPr lang="ko-KR" altLang="en-US" smtClean="0"/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/>
              <a:t>The same setup except for the external source (</a:t>
            </a:r>
            <a:r>
              <a:rPr lang="en-US" altLang="ko-KR" baseline="30000" smtClean="0"/>
              <a:t>241</a:t>
            </a:r>
            <a:r>
              <a:rPr lang="en-US" altLang="ko-KR" smtClean="0"/>
              <a:t>Am → </a:t>
            </a:r>
            <a:r>
              <a:rPr lang="en-US" altLang="ko-KR" baseline="30000" smtClean="0"/>
              <a:t>210</a:t>
            </a:r>
            <a:r>
              <a:rPr lang="en-US" altLang="ko-KR" smtClean="0"/>
              <a:t>Po : 5304 keV alpha)</a:t>
            </a:r>
          </a:p>
          <a:p>
            <a:endParaRPr lang="en-US" altLang="ko-KR" smtClean="0"/>
          </a:p>
          <a:p>
            <a:r>
              <a:rPr lang="en-US" altLang="ko-KR" smtClean="0"/>
              <a:t>Less small signals, but still some left</a:t>
            </a:r>
          </a:p>
          <a:p>
            <a:pPr>
              <a:buFont typeface="Arial" pitchFamily="34" charset="0"/>
              <a:buNone/>
            </a:pPr>
            <a:endParaRPr lang="en-US" altLang="ko-KR" smtClean="0"/>
          </a:p>
          <a:p>
            <a:pPr>
              <a:buFont typeface="Arial" pitchFamily="34" charset="0"/>
              <a:buNone/>
            </a:pPr>
            <a:r>
              <a:rPr lang="en-US" altLang="ko-KR" smtClean="0"/>
              <a:t>	at 7.6 mK</a:t>
            </a:r>
          </a:p>
          <a:p>
            <a:pPr>
              <a:buFont typeface="Arial" pitchFamily="34" charset="0"/>
              <a:buNone/>
            </a:pPr>
            <a:r>
              <a:rPr lang="en-US" altLang="ko-KR" smtClean="0"/>
              <a:t>	50 ms/div</a:t>
            </a:r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74C32-77A6-4EAB-AA2E-307B5E8C7BDB}" type="slidenum">
              <a:rPr lang="ko-KR" altLang="en-US" smtClean="0"/>
              <a:pPr>
                <a:defRPr/>
              </a:pPr>
              <a:t>44</a:t>
            </a:fld>
            <a:endParaRPr lang="ko-KR" altLang="en-US"/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 cstate="print"/>
          <a:srcRect l="1477" t="7001" r="62843" b="64999"/>
          <a:stretch>
            <a:fillRect/>
          </a:stretch>
        </p:blipFill>
        <p:spPr bwMode="auto">
          <a:xfrm>
            <a:off x="3132138" y="4005263"/>
            <a:ext cx="52197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직선 화살표 연결선 10"/>
          <p:cNvCxnSpPr>
            <a:endCxn id="17" idx="0"/>
          </p:cNvCxnSpPr>
          <p:nvPr/>
        </p:nvCxnSpPr>
        <p:spPr>
          <a:xfrm rot="16200000" flipH="1">
            <a:off x="5922169" y="4239419"/>
            <a:ext cx="936625" cy="1793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rot="5400000">
            <a:off x="5256213" y="3897313"/>
            <a:ext cx="1152525" cy="9366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/>
        </p:nvSpPr>
        <p:spPr>
          <a:xfrm>
            <a:off x="4808538" y="4868863"/>
            <a:ext cx="55562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6084888" y="4797425"/>
            <a:ext cx="790575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Energy spectrum at 7.3 mK</a:t>
            </a:r>
            <a:endParaRPr lang="ko-KR" altLang="en-US" smtClean="0"/>
          </a:p>
        </p:txBody>
      </p:sp>
      <p:sp>
        <p:nvSpPr>
          <p:cNvPr id="2150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86A9F-64FA-4B8A-99D7-F7294363FAD2}" type="slidenum">
              <a:rPr lang="ko-KR" altLang="en-US" smtClean="0"/>
              <a:pPr>
                <a:defRPr/>
              </a:pPr>
              <a:t>45</a:t>
            </a:fld>
            <a:endParaRPr lang="ko-KR" altLang="en-US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700213"/>
            <a:ext cx="56197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직선 화살표 연결선 5"/>
          <p:cNvCxnSpPr/>
          <p:nvPr/>
        </p:nvCxnSpPr>
        <p:spPr>
          <a:xfrm rot="5400000" flipH="1" flipV="1">
            <a:off x="1763713" y="3716338"/>
            <a:ext cx="792162" cy="7921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rot="10800000" flipV="1">
            <a:off x="3132138" y="3068638"/>
            <a:ext cx="576262" cy="288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950" y="4437063"/>
            <a:ext cx="21732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background events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938" y="2700338"/>
            <a:ext cx="15033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alpha events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rot="5400000">
            <a:off x="5076031" y="3572670"/>
            <a:ext cx="720725" cy="576262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00650" y="3132138"/>
            <a:ext cx="15430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 err="1">
                <a:solidFill>
                  <a:srgbClr val="0070C0"/>
                </a:solidFill>
                <a:latin typeface="+mn-ea"/>
                <a:ea typeface="+mn-ea"/>
              </a:rPr>
              <a:t>muon</a:t>
            </a:r>
            <a:r>
              <a:rPr lang="en-US" altLang="ko-KR" dirty="0">
                <a:solidFill>
                  <a:srgbClr val="0070C0"/>
                </a:solidFill>
                <a:latin typeface="+mn-ea"/>
                <a:ea typeface="+mn-ea"/>
              </a:rPr>
              <a:t> events</a:t>
            </a:r>
            <a:endParaRPr lang="ko-KR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1) </a:t>
            </a:r>
            <a:r>
              <a:rPr lang="en-US" altLang="ko-KR" baseline="30000" smtClean="0"/>
              <a:t>210</a:t>
            </a:r>
            <a:r>
              <a:rPr lang="en-US" altLang="ko-KR" smtClean="0"/>
              <a:t>Po Alpha spectrum</a:t>
            </a:r>
            <a:endParaRPr lang="ko-KR" altLang="en-US" smtClean="0"/>
          </a:p>
        </p:txBody>
      </p:sp>
      <p:sp>
        <p:nvSpPr>
          <p:cNvPr id="2253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7D66F-D16B-4BF7-A286-F8B45F4320E7}" type="slidenum">
              <a:rPr lang="ko-KR" altLang="en-US" smtClean="0"/>
              <a:pPr>
                <a:defRPr/>
              </a:pPr>
              <a:t>46</a:t>
            </a:fld>
            <a:endParaRPr lang="ko-KR" altLang="en-US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628775"/>
            <a:ext cx="55911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직선 화살표 연결선 5"/>
          <p:cNvCxnSpPr/>
          <p:nvPr/>
        </p:nvCxnSpPr>
        <p:spPr>
          <a:xfrm rot="10800000" flipV="1">
            <a:off x="5003800" y="4581525"/>
            <a:ext cx="576263" cy="2873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64163" y="4283075"/>
            <a:ext cx="2057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baseline="30000" dirty="0">
                <a:latin typeface="+mn-ea"/>
                <a:ea typeface="+mn-ea"/>
              </a:rPr>
              <a:t>210</a:t>
            </a:r>
            <a:r>
              <a:rPr lang="en-US" altLang="ko-KR" dirty="0">
                <a:latin typeface="+mn-ea"/>
                <a:ea typeface="+mn-ea"/>
              </a:rPr>
              <a:t>Po contribution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4067175" y="3644900"/>
            <a:ext cx="720725" cy="7143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70175" y="3275013"/>
            <a:ext cx="18303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0000FF"/>
                </a:solidFill>
                <a:latin typeface="+mn-ea"/>
                <a:ea typeface="+mn-ea"/>
              </a:rPr>
              <a:t>unidentified yet</a:t>
            </a:r>
            <a:endParaRPr lang="ko-KR" altLang="en-US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825" y="4581525"/>
            <a:ext cx="14525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rgbClr val="7030A0"/>
                </a:solidFill>
                <a:latin typeface="+mn-ea"/>
                <a:ea typeface="+mn-ea"/>
              </a:rPr>
              <a:t>FWHM : 1.1%</a:t>
            </a:r>
            <a:endParaRPr lang="ko-KR" altLang="en-US" sz="1600" dirty="0">
              <a:solidFill>
                <a:srgbClr val="7030A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smtClean="0"/>
              <a:t>Compare with </a:t>
            </a:r>
            <a:r>
              <a:rPr lang="en-US" altLang="ko-KR" sz="3600" baseline="30000" smtClean="0"/>
              <a:t>241</a:t>
            </a:r>
            <a:r>
              <a:rPr lang="en-US" altLang="ko-KR" sz="3600" smtClean="0"/>
              <a:t>Am alpha spectrum</a:t>
            </a:r>
            <a:endParaRPr lang="ko-KR" altLang="en-US" sz="3600" smtClean="0"/>
          </a:p>
        </p:txBody>
      </p:sp>
      <p:sp>
        <p:nvSpPr>
          <p:cNvPr id="2355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8278A-255A-4A17-8B9A-DEDC72BD2AB8}" type="slidenum">
              <a:rPr lang="ko-KR" altLang="en-US" smtClean="0"/>
              <a:pPr>
                <a:defRPr/>
              </a:pPr>
              <a:t>47</a:t>
            </a:fld>
            <a:endParaRPr lang="ko-KR" altLang="en-US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628775"/>
            <a:ext cx="55054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직선 화살표 연결선 6"/>
          <p:cNvCxnSpPr/>
          <p:nvPr/>
        </p:nvCxnSpPr>
        <p:spPr>
          <a:xfrm rot="16200000" flipH="1">
            <a:off x="3762376" y="4348162"/>
            <a:ext cx="639762" cy="25876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55875" y="3789363"/>
            <a:ext cx="1830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0000FF"/>
                </a:solidFill>
                <a:latin typeface="+mn-ea"/>
                <a:ea typeface="+mn-ea"/>
              </a:rPr>
              <a:t>unidentified yet</a:t>
            </a:r>
            <a:endParaRPr lang="ko-KR" altLang="en-US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rot="10800000" flipV="1">
            <a:off x="5867400" y="4014788"/>
            <a:ext cx="576263" cy="2873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80138" y="3716338"/>
            <a:ext cx="2152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baseline="30000" dirty="0">
                <a:latin typeface="+mn-ea"/>
                <a:ea typeface="+mn-ea"/>
              </a:rPr>
              <a:t>241</a:t>
            </a:r>
            <a:r>
              <a:rPr lang="en-US" altLang="ko-KR" dirty="0">
                <a:latin typeface="+mn-ea"/>
                <a:ea typeface="+mn-ea"/>
              </a:rPr>
              <a:t>Am contribution</a:t>
            </a:r>
            <a:endParaRPr lang="ko-KR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2) Background spectrum</a:t>
            </a:r>
            <a:endParaRPr lang="ko-KR" altLang="en-US" smtClean="0"/>
          </a:p>
        </p:txBody>
      </p:sp>
      <p:sp>
        <p:nvSpPr>
          <p:cNvPr id="2560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684F4-5A75-4404-B396-DD907F30C35B}" type="slidenum">
              <a:rPr lang="ko-KR" altLang="en-US" smtClean="0"/>
              <a:pPr>
                <a:defRPr/>
              </a:pPr>
              <a:t>48</a:t>
            </a:fld>
            <a:endParaRPr lang="ko-KR" altLang="en-US" dirty="0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628775"/>
            <a:ext cx="5610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4663" y="4437063"/>
            <a:ext cx="11541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1460 </a:t>
            </a:r>
            <a:r>
              <a:rPr lang="en-US" altLang="ko-KR" dirty="0" err="1">
                <a:solidFill>
                  <a:srgbClr val="FF0000"/>
                </a:solidFill>
                <a:latin typeface="+mn-ea"/>
                <a:ea typeface="+mn-ea"/>
              </a:rPr>
              <a:t>keV</a:t>
            </a:r>
            <a:endParaRPr lang="en-US" altLang="ko-KR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from </a:t>
            </a:r>
            <a:r>
              <a:rPr lang="en-US" altLang="ko-KR" baseline="30000" dirty="0">
                <a:solidFill>
                  <a:srgbClr val="FF0000"/>
                </a:solidFill>
                <a:latin typeface="+mn-ea"/>
                <a:ea typeface="+mn-ea"/>
              </a:rPr>
              <a:t>40</a:t>
            </a: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K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8200" y="2565400"/>
            <a:ext cx="11938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2615 </a:t>
            </a:r>
            <a:r>
              <a:rPr lang="en-US" altLang="ko-KR" dirty="0" err="1">
                <a:solidFill>
                  <a:srgbClr val="FF0000"/>
                </a:solidFill>
                <a:latin typeface="+mn-ea"/>
                <a:ea typeface="+mn-ea"/>
              </a:rPr>
              <a:t>keV</a:t>
            </a:r>
            <a:endParaRPr lang="en-US" altLang="ko-KR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from </a:t>
            </a:r>
            <a:r>
              <a:rPr lang="en-US" altLang="ko-KR" baseline="30000" dirty="0">
                <a:solidFill>
                  <a:srgbClr val="FF0000"/>
                </a:solidFill>
                <a:latin typeface="+mn-ea"/>
                <a:ea typeface="+mn-ea"/>
              </a:rPr>
              <a:t>208</a:t>
            </a: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Tl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cxnSp>
        <p:nvCxnSpPr>
          <p:cNvPr id="25608" name="직선 화살표 연결선 9"/>
          <p:cNvCxnSpPr>
            <a:cxnSpLocks noChangeShapeType="1"/>
          </p:cNvCxnSpPr>
          <p:nvPr/>
        </p:nvCxnSpPr>
        <p:spPr bwMode="auto">
          <a:xfrm flipV="1">
            <a:off x="6488113" y="5610225"/>
            <a:ext cx="11112" cy="496888"/>
          </a:xfrm>
          <a:prstGeom prst="straightConnector1">
            <a:avLst/>
          </a:prstGeom>
          <a:noFill/>
          <a:ln w="6350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808663" y="6165850"/>
            <a:ext cx="1330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Q of </a:t>
            </a:r>
            <a:r>
              <a:rPr lang="en-US" altLang="ko-KR" baseline="3000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100</a:t>
            </a:r>
            <a:r>
              <a:rPr lang="en-US" altLang="ko-KR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Mo</a:t>
            </a:r>
            <a:endParaRPr lang="ko-KR" altLang="en-US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3) muon spectrum</a:t>
            </a:r>
            <a:endParaRPr lang="ko-KR" altLang="en-US" smtClean="0"/>
          </a:p>
        </p:txBody>
      </p:sp>
      <p:sp>
        <p:nvSpPr>
          <p:cNvPr id="2560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B3975-E5E7-4D9C-A943-3507ECF39E1A}" type="slidenum">
              <a:rPr lang="ko-KR" altLang="en-US" smtClean="0"/>
              <a:pPr>
                <a:defRPr/>
              </a:pPr>
              <a:t>49</a:t>
            </a:fld>
            <a:endParaRPr lang="ko-KR" altLang="en-US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700213"/>
            <a:ext cx="56197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직선 화살표 연결선 5"/>
          <p:cNvCxnSpPr/>
          <p:nvPr/>
        </p:nvCxnSpPr>
        <p:spPr>
          <a:xfrm rot="5400000" flipH="1" flipV="1">
            <a:off x="1763713" y="3716338"/>
            <a:ext cx="792162" cy="7921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rot="10800000" flipV="1">
            <a:off x="3132138" y="3068638"/>
            <a:ext cx="576262" cy="288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950" y="4437063"/>
            <a:ext cx="21732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background events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938" y="2700338"/>
            <a:ext cx="15033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alpha events</a:t>
            </a:r>
            <a:endParaRPr lang="ko-KR" altLang="en-US" dirty="0">
              <a:latin typeface="+mn-ea"/>
              <a:ea typeface="+mn-ea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rot="5400000">
            <a:off x="5076031" y="3572670"/>
            <a:ext cx="720725" cy="576262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00650" y="3132138"/>
            <a:ext cx="15430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 err="1">
                <a:solidFill>
                  <a:srgbClr val="0070C0"/>
                </a:solidFill>
                <a:latin typeface="+mn-ea"/>
                <a:ea typeface="+mn-ea"/>
              </a:rPr>
              <a:t>muon</a:t>
            </a:r>
            <a:r>
              <a:rPr lang="en-US" altLang="ko-KR" dirty="0">
                <a:solidFill>
                  <a:srgbClr val="0070C0"/>
                </a:solidFill>
                <a:latin typeface="+mn-ea"/>
                <a:ea typeface="+mn-ea"/>
              </a:rPr>
              <a:t> events</a:t>
            </a:r>
            <a:endParaRPr lang="ko-KR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 sz="4000" smtClean="0">
                <a:latin typeface="+mn-ea"/>
                <a:ea typeface="+mn-ea"/>
              </a:rPr>
              <a:t>Basic idea: Calorimetric detection</a:t>
            </a:r>
            <a:endParaRPr lang="en-US" altLang="ko-KR" sz="4000" dirty="0">
              <a:latin typeface="+mn-ea"/>
              <a:ea typeface="+mn-ea"/>
            </a:endParaRPr>
          </a:p>
        </p:txBody>
      </p:sp>
      <p:sp>
        <p:nvSpPr>
          <p:cNvPr id="15" name="내용 개체 틀 14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altLang="ko-KR" dirty="0" smtClean="0"/>
          </a:p>
          <a:p>
            <a:pPr>
              <a:defRPr/>
            </a:pPr>
            <a:endParaRPr lang="en-US" altLang="ko-KR" dirty="0" smtClean="0"/>
          </a:p>
          <a:p>
            <a:pPr>
              <a:defRPr/>
            </a:pPr>
            <a:endParaRPr lang="en-US" altLang="ko-KR" dirty="0" smtClean="0"/>
          </a:p>
          <a:p>
            <a:pPr>
              <a:defRPr/>
            </a:pPr>
            <a:endParaRPr lang="en-US" altLang="ko-KR" dirty="0" smtClean="0"/>
          </a:p>
          <a:p>
            <a:pPr latinLnBrk="0">
              <a:defRPr/>
            </a:pPr>
            <a:r>
              <a:rPr lang="de-DE" altLang="ko-KR" sz="3600" dirty="0" smtClean="0">
                <a:latin typeface="+mn-ea"/>
              </a:rPr>
              <a:t>Choice of thermometers</a:t>
            </a:r>
          </a:p>
          <a:p>
            <a:pPr lvl="1" latinLnBrk="0">
              <a:defRPr/>
            </a:pPr>
            <a:r>
              <a:rPr lang="en-US" altLang="ko-KR" dirty="0" smtClean="0">
                <a:solidFill>
                  <a:srgbClr val="0070C0"/>
                </a:solidFill>
                <a:latin typeface="+mn-ea"/>
              </a:rPr>
              <a:t>MMC </a:t>
            </a:r>
            <a:r>
              <a:rPr lang="en-US" altLang="ko-KR" dirty="0" smtClean="0">
                <a:solidFill>
                  <a:srgbClr val="0070C0"/>
                </a:solidFill>
                <a:latin typeface="+mn-ea"/>
              </a:rPr>
              <a:t>(metallic magnetic calorimeter </a:t>
            </a:r>
            <a:r>
              <a:rPr lang="en-US" altLang="ko-KR" dirty="0" smtClean="0">
                <a:solidFill>
                  <a:srgbClr val="0070C0"/>
                </a:solidFill>
                <a:latin typeface="+mn-ea"/>
              </a:rPr>
              <a:t>)</a:t>
            </a:r>
          </a:p>
          <a:p>
            <a:pPr lvl="1" latinLnBrk="0">
              <a:defRPr/>
            </a:pPr>
            <a:r>
              <a:rPr lang="en-US" altLang="ko-KR" dirty="0" smtClean="0">
                <a:solidFill>
                  <a:srgbClr val="0070C0"/>
                </a:solidFill>
                <a:latin typeface="+mn-ea"/>
              </a:rPr>
              <a:t>TES (Transition Edge Sensor)</a:t>
            </a:r>
          </a:p>
          <a:p>
            <a:pPr lvl="1" latinLnBrk="0">
              <a:defRPr/>
            </a:pPr>
            <a:r>
              <a:rPr lang="en-US" altLang="ko-K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Thermistors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(doped </a:t>
            </a:r>
            <a:r>
              <a:rPr lang="en-US" altLang="ko-K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Ge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Si)</a:t>
            </a:r>
          </a:p>
          <a:p>
            <a:pPr lvl="1" latinLnBrk="0">
              <a:defRPr/>
            </a:pP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STJ, KID etc. </a:t>
            </a:r>
            <a:endParaRPr lang="de-DE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defRPr/>
            </a:pPr>
            <a:endParaRPr lang="ko-KR" alt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476375" y="1695450"/>
          <a:ext cx="2232025" cy="1951038"/>
        </p:xfrm>
        <a:graphic>
          <a:graphicData uri="http://schemas.openxmlformats.org/presentationml/2006/ole">
            <p:oleObj spid="_x0000_s19458" name="Image" r:id="rId4" imgW="9384127" imgH="8203175" progId="">
              <p:embed/>
            </p:oleObj>
          </a:graphicData>
        </a:graphic>
      </p:graphicFrame>
      <p:sp>
        <p:nvSpPr>
          <p:cNvPr id="173069" name="Freeform 13"/>
          <p:cNvSpPr>
            <a:spLocks/>
          </p:cNvSpPr>
          <p:nvPr/>
        </p:nvSpPr>
        <p:spPr bwMode="auto">
          <a:xfrm>
            <a:off x="2195513" y="2133600"/>
            <a:ext cx="360362" cy="360363"/>
          </a:xfrm>
          <a:custGeom>
            <a:avLst/>
            <a:gdLst/>
            <a:ahLst/>
            <a:cxnLst>
              <a:cxn ang="0">
                <a:pos x="862" y="589"/>
              </a:cxn>
              <a:cxn ang="0">
                <a:pos x="1134" y="0"/>
              </a:cxn>
              <a:cxn ang="0">
                <a:pos x="1134" y="771"/>
              </a:cxn>
              <a:cxn ang="0">
                <a:pos x="1723" y="499"/>
              </a:cxn>
              <a:cxn ang="0">
                <a:pos x="1088" y="1043"/>
              </a:cxn>
              <a:cxn ang="0">
                <a:pos x="1723" y="1179"/>
              </a:cxn>
              <a:cxn ang="0">
                <a:pos x="952" y="1134"/>
              </a:cxn>
              <a:cxn ang="0">
                <a:pos x="1088" y="1723"/>
              </a:cxn>
              <a:cxn ang="0">
                <a:pos x="725" y="1134"/>
              </a:cxn>
              <a:cxn ang="0">
                <a:pos x="499" y="1451"/>
              </a:cxn>
              <a:cxn ang="0">
                <a:pos x="544" y="998"/>
              </a:cxn>
              <a:cxn ang="0">
                <a:pos x="0" y="635"/>
              </a:cxn>
              <a:cxn ang="0">
                <a:pos x="680" y="816"/>
              </a:cxn>
              <a:cxn ang="0">
                <a:pos x="589" y="136"/>
              </a:cxn>
              <a:cxn ang="0">
                <a:pos x="862" y="589"/>
              </a:cxn>
            </a:cxnLst>
            <a:rect l="0" t="0" r="r" b="b"/>
            <a:pathLst>
              <a:path w="1723" h="1723">
                <a:moveTo>
                  <a:pt x="862" y="589"/>
                </a:moveTo>
                <a:lnTo>
                  <a:pt x="1134" y="0"/>
                </a:lnTo>
                <a:lnTo>
                  <a:pt x="1134" y="771"/>
                </a:lnTo>
                <a:lnTo>
                  <a:pt x="1723" y="499"/>
                </a:lnTo>
                <a:lnTo>
                  <a:pt x="1088" y="1043"/>
                </a:lnTo>
                <a:lnTo>
                  <a:pt x="1723" y="1179"/>
                </a:lnTo>
                <a:lnTo>
                  <a:pt x="952" y="1134"/>
                </a:lnTo>
                <a:lnTo>
                  <a:pt x="1088" y="1723"/>
                </a:lnTo>
                <a:lnTo>
                  <a:pt x="725" y="1134"/>
                </a:lnTo>
                <a:lnTo>
                  <a:pt x="499" y="1451"/>
                </a:lnTo>
                <a:lnTo>
                  <a:pt x="544" y="998"/>
                </a:lnTo>
                <a:lnTo>
                  <a:pt x="0" y="635"/>
                </a:lnTo>
                <a:lnTo>
                  <a:pt x="680" y="816"/>
                </a:lnTo>
                <a:lnTo>
                  <a:pt x="589" y="136"/>
                </a:lnTo>
                <a:lnTo>
                  <a:pt x="862" y="589"/>
                </a:lnTo>
                <a:close/>
              </a:path>
            </a:pathLst>
          </a:custGeom>
          <a:gradFill rotWithShape="1">
            <a:gsLst>
              <a:gs pos="0">
                <a:srgbClr val="FAB0A4">
                  <a:alpha val="0"/>
                </a:srgbClr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73070" name="Freeform 14"/>
          <p:cNvSpPr>
            <a:spLocks/>
          </p:cNvSpPr>
          <p:nvPr/>
        </p:nvSpPr>
        <p:spPr bwMode="auto">
          <a:xfrm rot="1616936">
            <a:off x="1444625" y="2046288"/>
            <a:ext cx="968375" cy="95250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91" y="15"/>
              </a:cxn>
              <a:cxn ang="0">
                <a:pos x="272" y="196"/>
              </a:cxn>
              <a:cxn ang="0">
                <a:pos x="454" y="15"/>
              </a:cxn>
              <a:cxn ang="0">
                <a:pos x="635" y="196"/>
              </a:cxn>
              <a:cxn ang="0">
                <a:pos x="816" y="15"/>
              </a:cxn>
              <a:cxn ang="0">
                <a:pos x="998" y="196"/>
              </a:cxn>
              <a:cxn ang="0">
                <a:pos x="1179" y="15"/>
              </a:cxn>
              <a:cxn ang="0">
                <a:pos x="1361" y="196"/>
              </a:cxn>
              <a:cxn ang="0">
                <a:pos x="1542" y="15"/>
              </a:cxn>
              <a:cxn ang="0">
                <a:pos x="1724" y="196"/>
              </a:cxn>
              <a:cxn ang="0">
                <a:pos x="1905" y="15"/>
              </a:cxn>
              <a:cxn ang="0">
                <a:pos x="2087" y="196"/>
              </a:cxn>
              <a:cxn ang="0">
                <a:pos x="2177" y="105"/>
              </a:cxn>
            </a:cxnLst>
            <a:rect l="0" t="0" r="r" b="b"/>
            <a:pathLst>
              <a:path w="2177" h="211">
                <a:moveTo>
                  <a:pt x="0" y="105"/>
                </a:moveTo>
                <a:cubicBezTo>
                  <a:pt x="23" y="52"/>
                  <a:pt x="46" y="0"/>
                  <a:pt x="91" y="15"/>
                </a:cubicBezTo>
                <a:cubicBezTo>
                  <a:pt x="136" y="30"/>
                  <a:pt x="212" y="196"/>
                  <a:pt x="272" y="196"/>
                </a:cubicBezTo>
                <a:cubicBezTo>
                  <a:pt x="332" y="196"/>
                  <a:pt x="394" y="15"/>
                  <a:pt x="454" y="15"/>
                </a:cubicBezTo>
                <a:cubicBezTo>
                  <a:pt x="514" y="15"/>
                  <a:pt x="575" y="196"/>
                  <a:pt x="635" y="196"/>
                </a:cubicBezTo>
                <a:cubicBezTo>
                  <a:pt x="695" y="196"/>
                  <a:pt x="756" y="15"/>
                  <a:pt x="816" y="15"/>
                </a:cubicBezTo>
                <a:cubicBezTo>
                  <a:pt x="876" y="15"/>
                  <a:pt x="938" y="196"/>
                  <a:pt x="998" y="196"/>
                </a:cubicBezTo>
                <a:cubicBezTo>
                  <a:pt x="1058" y="196"/>
                  <a:pt x="1119" y="15"/>
                  <a:pt x="1179" y="15"/>
                </a:cubicBezTo>
                <a:cubicBezTo>
                  <a:pt x="1239" y="15"/>
                  <a:pt x="1301" y="196"/>
                  <a:pt x="1361" y="196"/>
                </a:cubicBezTo>
                <a:cubicBezTo>
                  <a:pt x="1421" y="196"/>
                  <a:pt x="1482" y="15"/>
                  <a:pt x="1542" y="15"/>
                </a:cubicBezTo>
                <a:cubicBezTo>
                  <a:pt x="1602" y="15"/>
                  <a:pt x="1664" y="196"/>
                  <a:pt x="1724" y="196"/>
                </a:cubicBezTo>
                <a:cubicBezTo>
                  <a:pt x="1784" y="196"/>
                  <a:pt x="1845" y="15"/>
                  <a:pt x="1905" y="15"/>
                </a:cubicBezTo>
                <a:cubicBezTo>
                  <a:pt x="1965" y="15"/>
                  <a:pt x="2042" y="181"/>
                  <a:pt x="2087" y="196"/>
                </a:cubicBezTo>
                <a:cubicBezTo>
                  <a:pt x="2132" y="211"/>
                  <a:pt x="2132" y="105"/>
                  <a:pt x="2177" y="10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3132138" y="2638425"/>
            <a:ext cx="1150937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ko-KR" sz="1400">
                <a:latin typeface="+mn-ea"/>
                <a:ea typeface="+mn-ea"/>
              </a:rPr>
              <a:t>Absorber</a:t>
            </a:r>
          </a:p>
        </p:txBody>
      </p: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3276600" y="1846263"/>
            <a:ext cx="1366838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lnSpc>
                <a:spcPct val="80000"/>
              </a:lnSpc>
              <a:defRPr/>
            </a:pPr>
            <a:r>
              <a:rPr lang="en-US" altLang="ko-KR" sz="1400">
                <a:latin typeface="+mn-ea"/>
                <a:ea typeface="+mn-ea"/>
              </a:rPr>
              <a:t>Thermometer</a:t>
            </a:r>
          </a:p>
        </p:txBody>
      </p:sp>
      <p:sp>
        <p:nvSpPr>
          <p:cNvPr id="173073" name="Text Box 17"/>
          <p:cNvSpPr txBox="1">
            <a:spLocks noChangeArrowheads="1"/>
          </p:cNvSpPr>
          <p:nvPr/>
        </p:nvSpPr>
        <p:spPr bwMode="auto">
          <a:xfrm>
            <a:off x="1187450" y="2781300"/>
            <a:ext cx="152241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ko-KR" sz="1400">
                <a:latin typeface="+mn-ea"/>
                <a:ea typeface="+mn-ea"/>
              </a:rPr>
              <a:t>Thermal link</a:t>
            </a:r>
          </a:p>
        </p:txBody>
      </p:sp>
      <p:sp>
        <p:nvSpPr>
          <p:cNvPr id="173074" name="Text Box 18"/>
          <p:cNvSpPr txBox="1">
            <a:spLocks noChangeArrowheads="1"/>
          </p:cNvSpPr>
          <p:nvPr/>
        </p:nvSpPr>
        <p:spPr bwMode="auto">
          <a:xfrm>
            <a:off x="1692275" y="3355975"/>
            <a:ext cx="1943100" cy="144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ko-KR" sz="1400" dirty="0">
                <a:latin typeface="+mn-ea"/>
                <a:ea typeface="+mn-ea"/>
              </a:rPr>
              <a:t>Heat sink &lt; 100 </a:t>
            </a:r>
            <a:r>
              <a:rPr lang="en-US" altLang="ko-KR" sz="1400" dirty="0" err="1">
                <a:latin typeface="+mn-ea"/>
                <a:ea typeface="+mn-ea"/>
              </a:rPr>
              <a:t>mK</a:t>
            </a:r>
            <a:endParaRPr lang="en-US" altLang="ko-KR" sz="1400" dirty="0">
              <a:latin typeface="+mn-ea"/>
              <a:ea typeface="+mn-ea"/>
            </a:endParaRPr>
          </a:p>
        </p:txBody>
      </p:sp>
      <p:sp>
        <p:nvSpPr>
          <p:cNvPr id="173075" name="Text Box 19"/>
          <p:cNvSpPr txBox="1">
            <a:spLocks noChangeArrowheads="1"/>
          </p:cNvSpPr>
          <p:nvPr/>
        </p:nvSpPr>
        <p:spPr bwMode="auto">
          <a:xfrm>
            <a:off x="284163" y="1558925"/>
            <a:ext cx="1263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+mn-ea"/>
                <a:ea typeface="+mn-ea"/>
              </a:rPr>
              <a:t>X-ray, e</a:t>
            </a:r>
            <a:r>
              <a:rPr lang="en-US" altLang="ko-KR" baseline="30000" dirty="0">
                <a:latin typeface="+mn-ea"/>
                <a:ea typeface="+mn-ea"/>
              </a:rPr>
              <a:t>-</a:t>
            </a:r>
            <a:r>
              <a:rPr lang="en-US" altLang="ko-KR" dirty="0">
                <a:latin typeface="+mn-ea"/>
                <a:ea typeface="+mn-ea"/>
              </a:rPr>
              <a:t>,</a:t>
            </a:r>
          </a:p>
          <a:p>
            <a:pPr>
              <a:defRPr/>
            </a:pPr>
            <a:r>
              <a:rPr lang="en-US" altLang="ko-KR" dirty="0">
                <a:latin typeface="+mn-ea"/>
                <a:ea typeface="+mn-ea"/>
              </a:rPr>
              <a:t>WIMP, etc.</a:t>
            </a:r>
          </a:p>
        </p:txBody>
      </p:sp>
      <p:graphicFrame>
        <p:nvGraphicFramePr>
          <p:cNvPr id="173076" name="Object 3"/>
          <p:cNvGraphicFramePr>
            <a:graphicFrameLocks noChangeAspect="1"/>
          </p:cNvGraphicFramePr>
          <p:nvPr/>
        </p:nvGraphicFramePr>
        <p:xfrm>
          <a:off x="4643438" y="1989138"/>
          <a:ext cx="1190625" cy="1568450"/>
        </p:xfrm>
        <a:graphic>
          <a:graphicData uri="http://schemas.openxmlformats.org/presentationml/2006/ole">
            <p:oleObj spid="_x0000_s19459" name="Image" r:id="rId5" imgW="3441270" imgH="4533333" progId="">
              <p:embed/>
            </p:oleObj>
          </a:graphicData>
        </a:graphic>
      </p:graphicFrame>
      <p:graphicFrame>
        <p:nvGraphicFramePr>
          <p:cNvPr id="173077" name="Object 4"/>
          <p:cNvGraphicFramePr>
            <a:graphicFrameLocks noChangeAspect="1"/>
          </p:cNvGraphicFramePr>
          <p:nvPr/>
        </p:nvGraphicFramePr>
        <p:xfrm>
          <a:off x="5724525" y="2060575"/>
          <a:ext cx="2987675" cy="1541463"/>
        </p:xfrm>
        <a:graphic>
          <a:graphicData uri="http://schemas.openxmlformats.org/presentationml/2006/ole">
            <p:oleObj spid="_x0000_s19460" name="Image" r:id="rId6" imgW="6946032" imgH="3580952" progId="">
              <p:embed/>
            </p:oleObj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F48A-EAE6-4468-A155-5AB73F55C769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제목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 sz="3200" smtClean="0"/>
              <a:t>GEANT4 simulation with 100,000 muons</a:t>
            </a:r>
            <a:endParaRPr lang="ko-KR" altLang="en-US" sz="3200" smtClean="0"/>
          </a:p>
        </p:txBody>
      </p:sp>
      <p:sp>
        <p:nvSpPr>
          <p:cNvPr id="26627" name="내용 개체 틀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1268413"/>
            <a:ext cx="41243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285875"/>
            <a:ext cx="41243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067175"/>
            <a:ext cx="41243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4094163"/>
            <a:ext cx="41243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27325" y="2708275"/>
            <a:ext cx="10017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0.1 </a:t>
            </a:r>
            <a:r>
              <a:rPr lang="en-US" altLang="ko-KR" dirty="0" err="1">
                <a:latin typeface="+mn-ea"/>
                <a:ea typeface="+mn-ea"/>
              </a:rPr>
              <a:t>GeV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1075" y="2708275"/>
            <a:ext cx="8239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1 </a:t>
            </a:r>
            <a:r>
              <a:rPr lang="en-US" altLang="ko-KR" dirty="0" err="1">
                <a:latin typeface="+mn-ea"/>
                <a:ea typeface="+mn-ea"/>
              </a:rPr>
              <a:t>GeV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2725" y="5876925"/>
            <a:ext cx="9509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10 </a:t>
            </a:r>
            <a:r>
              <a:rPr lang="en-US" altLang="ko-KR" dirty="0" err="1">
                <a:latin typeface="+mn-ea"/>
                <a:ea typeface="+mn-ea"/>
              </a:rPr>
              <a:t>GeV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4075" y="5876925"/>
            <a:ext cx="10779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+mn-ea"/>
                <a:ea typeface="+mn-ea"/>
              </a:rPr>
              <a:t>100 </a:t>
            </a:r>
            <a:r>
              <a:rPr lang="en-US" altLang="ko-KR" dirty="0" err="1">
                <a:latin typeface="+mn-ea"/>
                <a:ea typeface="+mn-ea"/>
              </a:rPr>
              <a:t>GeV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7638" y="3692525"/>
            <a:ext cx="48101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100" dirty="0">
                <a:latin typeface="+mn-ea"/>
                <a:ea typeface="+mn-ea"/>
              </a:rPr>
              <a:t>MeV</a:t>
            </a:r>
            <a:endParaRPr lang="ko-KR" altLang="en-US" sz="1100" dirty="0"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8350" y="3692525"/>
            <a:ext cx="47942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100" dirty="0">
                <a:latin typeface="+mn-ea"/>
                <a:ea typeface="+mn-ea"/>
              </a:rPr>
              <a:t>MeV</a:t>
            </a:r>
            <a:endParaRPr lang="ko-KR" altLang="en-US" sz="1100" dirty="0"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7638" y="6523038"/>
            <a:ext cx="4810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100" dirty="0">
                <a:latin typeface="+mn-ea"/>
                <a:ea typeface="+mn-ea"/>
              </a:rPr>
              <a:t>MeV</a:t>
            </a:r>
            <a:endParaRPr lang="ko-KR" altLang="en-US" sz="1100" dirty="0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8350" y="6523038"/>
            <a:ext cx="4794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100" dirty="0">
                <a:latin typeface="+mn-ea"/>
                <a:ea typeface="+mn-ea"/>
              </a:rPr>
              <a:t>MeV</a:t>
            </a:r>
            <a:endParaRPr lang="ko-KR" altLang="en-US" sz="1100" dirty="0">
              <a:latin typeface="+mn-ea"/>
              <a:ea typeface="+mn-ea"/>
            </a:endParaRPr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4) Baseline resolution</a:t>
            </a:r>
            <a:endParaRPr lang="ko-KR" altLang="en-US" smtClean="0"/>
          </a:p>
        </p:txBody>
      </p:sp>
      <p:sp>
        <p:nvSpPr>
          <p:cNvPr id="2867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CAB6E7-C15A-40F2-99DA-F53C8D61F221}" type="slidenum">
              <a:rPr lang="ko-KR" altLang="en-US" smtClean="0"/>
              <a:pPr>
                <a:defRPr/>
              </a:pPr>
              <a:t>51</a:t>
            </a:fld>
            <a:endParaRPr lang="ko-KR" altLang="en-US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628775"/>
            <a:ext cx="55054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78450" y="3213100"/>
            <a:ext cx="15668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rgbClr val="7030A0"/>
                </a:solidFill>
                <a:latin typeface="+mn-ea"/>
                <a:ea typeface="+mn-ea"/>
              </a:rPr>
              <a:t>FWHM : 0.44%</a:t>
            </a:r>
            <a:endParaRPr lang="ko-KR" altLang="en-US" sz="1600" dirty="0">
              <a:solidFill>
                <a:srgbClr val="7030A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5) Heater pulse spectrum</a:t>
            </a:r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61FA2-1ECB-4E55-8D32-65FF582A4E76}" type="slidenum">
              <a:rPr lang="ko-KR" altLang="en-US" smtClean="0"/>
              <a:pPr>
                <a:defRPr/>
              </a:pPr>
              <a:t>52</a:t>
            </a:fld>
            <a:endParaRPr lang="ko-KR" altLang="en-US"/>
          </a:p>
        </p:txBody>
      </p:sp>
      <p:sp>
        <p:nvSpPr>
          <p:cNvPr id="2867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8677" name="내용 개체 틀 4" descr="IMG_6210.JPG"/>
          <p:cNvPicPr>
            <a:picLocks noChangeAspect="1"/>
          </p:cNvPicPr>
          <p:nvPr/>
        </p:nvPicPr>
        <p:blipFill>
          <a:blip r:embed="rId2" cstate="print"/>
          <a:srcRect l="25842" t="18953" r="23572" b="13600"/>
          <a:stretch>
            <a:fillRect/>
          </a:stretch>
        </p:blipFill>
        <p:spPr bwMode="auto">
          <a:xfrm>
            <a:off x="827088" y="2349500"/>
            <a:ext cx="26654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직선 화살표 연결선 7"/>
          <p:cNvCxnSpPr/>
          <p:nvPr/>
        </p:nvCxnSpPr>
        <p:spPr>
          <a:xfrm rot="5400000" flipH="1" flipV="1">
            <a:off x="1007269" y="4617244"/>
            <a:ext cx="720725" cy="5032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6400" y="5219700"/>
            <a:ext cx="21494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 err="1">
                <a:solidFill>
                  <a:srgbClr val="FF0000"/>
                </a:solidFill>
                <a:latin typeface="+mn-ea"/>
                <a:ea typeface="+mn-ea"/>
              </a:rPr>
              <a:t>thermalization</a:t>
            </a: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 pad</a:t>
            </a:r>
          </a:p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on the back side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rot="16200000" flipH="1">
            <a:off x="790575" y="3033713"/>
            <a:ext cx="865187" cy="71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3263" y="2266950"/>
            <a:ext cx="8445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FF0000"/>
                </a:solidFill>
                <a:latin typeface="+mn-ea"/>
                <a:ea typeface="+mn-ea"/>
              </a:rPr>
              <a:t>heater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8275" y="2349500"/>
            <a:ext cx="8556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rgbClr val="0070C0"/>
                </a:solidFill>
                <a:latin typeface="+mn-ea"/>
                <a:ea typeface="+mn-ea"/>
              </a:rPr>
              <a:t>crystal</a:t>
            </a:r>
            <a:endParaRPr lang="ko-KR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286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484313"/>
            <a:ext cx="340677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9288" y="3952875"/>
            <a:ext cx="3438525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5" name="TextBox 18"/>
          <p:cNvSpPr txBox="1">
            <a:spLocks noChangeArrowheads="1"/>
          </p:cNvSpPr>
          <p:nvPr/>
        </p:nvSpPr>
        <p:spPr bwMode="auto">
          <a:xfrm>
            <a:off x="6313488" y="213360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Baseline resolution</a:t>
            </a:r>
          </a:p>
          <a:p>
            <a:pPr algn="ctr"/>
            <a:r>
              <a:rPr lang="en-US" altLang="ko-KR" sz="120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FWHM : 0.54%</a:t>
            </a:r>
            <a:endParaRPr lang="ko-KR" altLang="en-US" sz="120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3663" y="4724400"/>
            <a:ext cx="122237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rgbClr val="7030A0"/>
                </a:solidFill>
                <a:latin typeface="+mn-ea"/>
                <a:ea typeface="+mn-ea"/>
              </a:rPr>
              <a:t>FWHM : 0.55%</a:t>
            </a:r>
            <a:endParaRPr lang="ko-KR" altLang="en-US" sz="1200" dirty="0">
              <a:solidFill>
                <a:srgbClr val="7030A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Another experiment without external source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 help identify the peak at alpha region</a:t>
            </a:r>
          </a:p>
          <a:p>
            <a:r>
              <a:rPr lang="en-US" altLang="ko-KR" dirty="0" smtClean="0"/>
              <a:t>Efforts to reduce </a:t>
            </a:r>
            <a:r>
              <a:rPr lang="en-US" altLang="ko-KR" dirty="0" err="1" smtClean="0"/>
              <a:t>microphonic</a:t>
            </a:r>
            <a:r>
              <a:rPr lang="en-US" altLang="ko-KR" dirty="0" smtClean="0"/>
              <a:t> noise was made for better energy resolution</a:t>
            </a:r>
          </a:p>
        </p:txBody>
      </p:sp>
      <p:pic>
        <p:nvPicPr>
          <p:cNvPr id="4" name="그림 11" descr="2011-09-07 17.37.23.jpg"/>
          <p:cNvPicPr>
            <a:picLocks noChangeAspect="1"/>
          </p:cNvPicPr>
          <p:nvPr/>
        </p:nvPicPr>
        <p:blipFill>
          <a:blip r:embed="rId2" cstate="print"/>
          <a:srcRect l="10557"/>
          <a:stretch>
            <a:fillRect/>
          </a:stretch>
        </p:blipFill>
        <p:spPr bwMode="auto">
          <a:xfrm>
            <a:off x="2963827" y="3777162"/>
            <a:ext cx="2760301" cy="231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12" descr="IMG_655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892"/>
            <a:ext cx="2322368" cy="309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8943" t="10802" r="45697" b="52100"/>
          <a:stretch>
            <a:fillRect/>
          </a:stretch>
        </p:blipFill>
        <p:spPr bwMode="auto">
          <a:xfrm>
            <a:off x="6084168" y="3676786"/>
            <a:ext cx="3024336" cy="248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99213" y="3789040"/>
            <a:ext cx="156527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rgbClr val="7030A0"/>
                </a:solidFill>
                <a:latin typeface="+mn-ea"/>
                <a:ea typeface="+mn-ea"/>
              </a:rPr>
              <a:t>FWHM : 0.29%</a:t>
            </a:r>
            <a:endParaRPr lang="ko-KR" altLang="en-US" sz="1600" dirty="0">
              <a:solidFill>
                <a:srgbClr val="7030A0"/>
              </a:solidFill>
              <a:latin typeface="+mn-ea"/>
              <a:ea typeface="+mn-ea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Results without external source</a:t>
            </a:r>
            <a:endParaRPr lang="ko-KR" altLang="en-US" dirty="0" smtClean="0"/>
          </a:p>
        </p:txBody>
      </p:sp>
      <p:sp>
        <p:nvSpPr>
          <p:cNvPr id="29699" name="내용 개체 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 dirty="0" smtClean="0"/>
          </a:p>
        </p:txBody>
      </p:sp>
      <p:sp>
        <p:nvSpPr>
          <p:cNvPr id="29700" name="내용 개체 틀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ko-KR" dirty="0" smtClean="0"/>
              <a:t>A peak still exists near the previous alpha peaks.</a:t>
            </a:r>
          </a:p>
          <a:p>
            <a:r>
              <a:rPr lang="en-US" altLang="ko-KR" dirty="0" smtClean="0"/>
              <a:t>Event rate ~ 0.13 cps</a:t>
            </a:r>
          </a:p>
          <a:p>
            <a:r>
              <a:rPr lang="en-US" altLang="ko-KR" dirty="0" smtClean="0"/>
              <a:t>Rather broad and asymmetric</a:t>
            </a:r>
          </a:p>
          <a:p>
            <a:r>
              <a:rPr lang="en-US" altLang="ko-KR" dirty="0" smtClean="0"/>
              <a:t>Unidentified yet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3A6C15-215D-417C-BDCE-9911B3E4F047}" type="slidenum">
              <a:rPr lang="ko-KR" altLang="en-US" smtClean="0"/>
              <a:pPr>
                <a:defRPr/>
              </a:pPr>
              <a:t>54</a:t>
            </a:fld>
            <a:endParaRPr lang="ko-KR" altLang="en-US"/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2" cstate="print"/>
          <a:srcRect l="27562" t="10500" r="44482" b="52667"/>
          <a:stretch>
            <a:fillRect/>
          </a:stretch>
        </p:blipFill>
        <p:spPr bwMode="auto">
          <a:xfrm>
            <a:off x="1115616" y="1606312"/>
            <a:ext cx="2696848" cy="211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타원 10"/>
          <p:cNvSpPr/>
          <p:nvPr/>
        </p:nvSpPr>
        <p:spPr>
          <a:xfrm>
            <a:off x="2987824" y="1688001"/>
            <a:ext cx="636094" cy="2029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9704" name="Picture 4"/>
          <p:cNvPicPr>
            <a:picLocks noChangeAspect="1" noChangeArrowheads="1"/>
          </p:cNvPicPr>
          <p:nvPr/>
        </p:nvPicPr>
        <p:blipFill>
          <a:blip r:embed="rId3" cstate="print"/>
          <a:srcRect l="45399" t="14391" r="4399" b="33438"/>
          <a:stretch>
            <a:fillRect/>
          </a:stretch>
        </p:blipFill>
        <p:spPr bwMode="auto">
          <a:xfrm>
            <a:off x="827584" y="4005064"/>
            <a:ext cx="35115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16609" y="4109591"/>
            <a:ext cx="15763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000" b="1" dirty="0">
                <a:solidFill>
                  <a:srgbClr val="7030A0"/>
                </a:solidFill>
                <a:latin typeface="+mn-ea"/>
                <a:ea typeface="+mn-ea"/>
              </a:rPr>
              <a:t>Preliminary</a:t>
            </a:r>
            <a:endParaRPr lang="ko-KR" altLang="en-US" sz="1600" b="1" dirty="0">
              <a:solidFill>
                <a:srgbClr val="7030A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Further 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 smtClean="0"/>
              <a:t>Detector set-up was finished before my departure and is now cooled down waiting for me.</a:t>
            </a:r>
          </a:p>
          <a:p>
            <a:r>
              <a:rPr lang="en-US" altLang="ko-KR" dirty="0" smtClean="0"/>
              <a:t>This time, radioactive source </a:t>
            </a:r>
            <a:r>
              <a:rPr lang="en-US" altLang="ko-KR" baseline="30000" dirty="0" smtClean="0"/>
              <a:t>210</a:t>
            </a:r>
            <a:r>
              <a:rPr lang="en-US" altLang="ko-KR" dirty="0" smtClean="0"/>
              <a:t>Po is irradiating the crystal from the bottom side.</a:t>
            </a:r>
          </a:p>
          <a:p>
            <a:r>
              <a:rPr lang="en-US" altLang="ko-KR" dirty="0" smtClean="0"/>
              <a:t>This measurement might reveal why we obtained a rather broad spectrum for alpha background from position dependency problem.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Indirect simulation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Using GEANT4</a:t>
            </a:r>
          </a:p>
          <a:p>
            <a:r>
              <a:rPr lang="en-US" altLang="ko-KR" dirty="0" smtClean="0"/>
              <a:t>Non-thermal phonons’ propagation will be regarded as scintillation light produced inside crystal wrapped with reflector.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56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131840" y="4077072"/>
            <a:ext cx="3024336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580112" y="4031353"/>
            <a:ext cx="504056" cy="4571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포인트가 4개인 별 6"/>
          <p:cNvSpPr/>
          <p:nvPr/>
        </p:nvSpPr>
        <p:spPr>
          <a:xfrm>
            <a:off x="3923928" y="5661248"/>
            <a:ext cx="576064" cy="576064"/>
          </a:xfrm>
          <a:prstGeom prst="star4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3131840" y="5301208"/>
            <a:ext cx="936104" cy="576064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flipV="1">
            <a:off x="3131840" y="4149080"/>
            <a:ext cx="266429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4283968" y="6049551"/>
            <a:ext cx="619336" cy="763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4905536" y="4691270"/>
            <a:ext cx="1256725" cy="2122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H="1" flipV="1">
            <a:off x="5868144" y="4149080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>
            <a:off x="3275856" y="6021288"/>
            <a:ext cx="86409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H="1">
            <a:off x="3635896" y="6021288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V="1">
            <a:off x="4283968" y="4293096"/>
            <a:ext cx="151216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 flipH="1" flipV="1">
            <a:off x="3635896" y="4293096"/>
            <a:ext cx="504056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4283968" y="6021288"/>
            <a:ext cx="180020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Small pulse as a template</a:t>
            </a:r>
            <a:endParaRPr lang="ko-KR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297" y="1600200"/>
            <a:ext cx="582340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79912" y="2780928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FWHM : 7.2% → 3.0</a:t>
            </a:r>
            <a:r>
              <a:rPr lang="en-US" altLang="ko-KR" dirty="0" smtClean="0">
                <a:solidFill>
                  <a:srgbClr val="FF0000"/>
                </a:solidFill>
              </a:rPr>
              <a:t>%</a:t>
            </a:r>
          </a:p>
          <a:p>
            <a:r>
              <a:rPr lang="en-US" altLang="ko-KR" dirty="0" smtClean="0">
                <a:solidFill>
                  <a:srgbClr val="FF0000"/>
                </a:solidFill>
              </a:rPr>
              <a:t>(44 </a:t>
            </a:r>
            <a:r>
              <a:rPr lang="en-US" altLang="ko-KR" dirty="0" err="1" smtClean="0">
                <a:solidFill>
                  <a:srgbClr val="FF0000"/>
                </a:solidFill>
              </a:rPr>
              <a:t>keV</a:t>
            </a:r>
            <a:r>
              <a:rPr lang="en-US" altLang="ko-KR" dirty="0" smtClean="0">
                <a:solidFill>
                  <a:srgbClr val="FF0000"/>
                </a:solidFill>
              </a:rPr>
              <a:t> @ 1460 </a:t>
            </a:r>
            <a:r>
              <a:rPr lang="en-US" altLang="ko-KR" dirty="0" err="1" smtClean="0">
                <a:solidFill>
                  <a:srgbClr val="FF0000"/>
                </a:solidFill>
              </a:rPr>
              <a:t>keV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Heat flow </a:t>
            </a:r>
            <a:r>
              <a:rPr lang="en-US" altLang="ko-KR" dirty="0" smtClean="0"/>
              <a:t>analysis (</a:t>
            </a:r>
            <a:r>
              <a:rPr lang="en-US" altLang="ko-KR" dirty="0" err="1" smtClean="0"/>
              <a:t>Geonbo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58</a:t>
            </a:fld>
            <a:endParaRPr lang="ko-KR" alt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3172" y="1364158"/>
            <a:ext cx="3963044" cy="372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013176"/>
            <a:ext cx="5454177" cy="180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Solution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59</a:t>
            </a:fld>
            <a:endParaRPr lang="ko-KR" altLang="en-US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8960" y="1196752"/>
            <a:ext cx="5837376" cy="563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 sz="4000" dirty="0">
                <a:latin typeface="+mn-ea"/>
                <a:ea typeface="+mn-ea"/>
              </a:rPr>
              <a:t>Why </a:t>
            </a:r>
            <a:r>
              <a:rPr lang="en-US" altLang="ko-KR" sz="4000" dirty="0" smtClean="0">
                <a:latin typeface="+mn-ea"/>
                <a:ea typeface="+mn-ea"/>
              </a:rPr>
              <a:t>cryogenic detectors</a:t>
            </a:r>
            <a:r>
              <a:rPr lang="en-US" altLang="ko-KR" sz="4000" dirty="0">
                <a:latin typeface="+mn-ea"/>
                <a:ea typeface="+mn-ea"/>
              </a:rPr>
              <a:t>?</a:t>
            </a:r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>
                <a:latin typeface="+mn-ea"/>
              </a:rPr>
              <a:t>High resolution</a:t>
            </a:r>
          </a:p>
        </p:txBody>
      </p:sp>
      <p:sp>
        <p:nvSpPr>
          <p:cNvPr id="4101" name="내용 개체 틀 8"/>
          <p:cNvSpPr>
            <a:spLocks noGrp="1"/>
          </p:cNvSpPr>
          <p:nvPr>
            <p:ph sz="half" idx="2"/>
          </p:nvPr>
        </p:nvSpPr>
        <p:spPr>
          <a:xfrm>
            <a:off x="457200" y="5229199"/>
            <a:ext cx="7931224" cy="13681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800" dirty="0" smtClean="0"/>
              <a:t>	</a:t>
            </a:r>
            <a:r>
              <a:rPr lang="en-US" altLang="ko-KR" sz="2800" dirty="0" smtClean="0"/>
              <a:t>Source </a:t>
            </a:r>
            <a:r>
              <a:rPr lang="en-US" altLang="ko-KR" sz="2800" dirty="0" smtClean="0">
                <a:sym typeface="Symbol"/>
              </a:rPr>
              <a:t></a:t>
            </a:r>
            <a:r>
              <a:rPr lang="en-US" altLang="ko-KR" sz="2800" dirty="0" smtClean="0"/>
              <a:t> Detector</a:t>
            </a:r>
            <a:r>
              <a:rPr lang="en-US" altLang="ko-KR" sz="2800" dirty="0" smtClean="0"/>
              <a:t> </a:t>
            </a:r>
            <a:r>
              <a:rPr lang="en-US" altLang="ko-KR" sz="2800" dirty="0" smtClean="0">
                <a:sym typeface="Symbol"/>
              </a:rPr>
              <a:t> Absorber</a:t>
            </a:r>
          </a:p>
          <a:p>
            <a:pPr>
              <a:buNone/>
            </a:pPr>
            <a:r>
              <a:rPr lang="en-US" altLang="ko-KR" sz="2800" dirty="0" smtClean="0">
                <a:sym typeface="Symbol"/>
              </a:rPr>
              <a:t>	</a:t>
            </a:r>
            <a:r>
              <a:rPr lang="ko-KR" altLang="en-US" sz="2800" dirty="0" smtClean="0">
                <a:sym typeface="Symbol"/>
              </a:rPr>
              <a:t> </a:t>
            </a:r>
            <a:r>
              <a:rPr lang="en-US" altLang="ko-KR" sz="2800" dirty="0" smtClean="0">
                <a:sym typeface="Symbol"/>
              </a:rPr>
              <a:t>High efficiency</a:t>
            </a:r>
            <a:endParaRPr lang="ko-KR" altLang="en-US" sz="2800" dirty="0" smtClean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>
                <a:latin typeface="+mn-ea"/>
              </a:rPr>
              <a:t>Low threshold</a:t>
            </a:r>
          </a:p>
        </p:txBody>
      </p:sp>
      <p:sp>
        <p:nvSpPr>
          <p:cNvPr id="10" name="내용 개체 틀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>
                <a:latin typeface="+mn-ea"/>
              </a:rPr>
              <a:t>240g sapphire (CRESST)</a:t>
            </a:r>
          </a:p>
          <a:p>
            <a:pPr lvl="1">
              <a:defRPr/>
            </a:pPr>
            <a:r>
              <a:rPr lang="en-US" altLang="ko-KR" dirty="0" smtClean="0">
                <a:latin typeface="+mn-ea"/>
              </a:rPr>
              <a:t>580 </a:t>
            </a:r>
            <a:r>
              <a:rPr lang="en-US" altLang="ko-KR" dirty="0" err="1" smtClean="0">
                <a:latin typeface="+mn-ea"/>
              </a:rPr>
              <a:t>eV</a:t>
            </a:r>
            <a:r>
              <a:rPr lang="en-US" altLang="ko-KR" dirty="0" smtClean="0">
                <a:latin typeface="+mn-ea"/>
              </a:rPr>
              <a:t> at 10 </a:t>
            </a:r>
            <a:r>
              <a:rPr lang="en-US" altLang="ko-KR" dirty="0" err="1" smtClean="0">
                <a:latin typeface="+mn-ea"/>
              </a:rPr>
              <a:t>mK</a:t>
            </a:r>
            <a:r>
              <a:rPr lang="en-US" altLang="ko-KR" dirty="0" smtClean="0">
                <a:latin typeface="+mn-ea"/>
              </a:rPr>
              <a:t>, 	    99% efficiency</a:t>
            </a:r>
          </a:p>
          <a:p>
            <a:pPr>
              <a:defRPr/>
            </a:pPr>
            <a:endParaRPr lang="en-US" altLang="ko-KR" dirty="0" smtClean="0">
              <a:latin typeface="+mn-ea"/>
            </a:endParaRPr>
          </a:p>
          <a:p>
            <a:pPr>
              <a:defRPr/>
            </a:pPr>
            <a:r>
              <a:rPr lang="en-US" altLang="ko-KR" dirty="0" smtClean="0">
                <a:latin typeface="+mn-ea"/>
              </a:rPr>
              <a:t>Counting 1.5</a:t>
            </a:r>
            <a:r>
              <a:rPr lang="el-GR" altLang="ko-KR" dirty="0" smtClean="0">
                <a:latin typeface="+mn-ea"/>
                <a:cs typeface="Times New Roman" pitchFamily="18" charset="0"/>
              </a:rPr>
              <a:t>μ</a:t>
            </a:r>
            <a:r>
              <a:rPr lang="en-US" altLang="ko-KR" dirty="0" smtClean="0">
                <a:latin typeface="+mn-ea"/>
              </a:rPr>
              <a:t>m (0.8 </a:t>
            </a:r>
            <a:r>
              <a:rPr lang="en-US" altLang="ko-KR" dirty="0" err="1" smtClean="0">
                <a:latin typeface="+mn-ea"/>
              </a:rPr>
              <a:t>eV</a:t>
            </a:r>
            <a:r>
              <a:rPr lang="en-US" altLang="ko-KR" dirty="0" smtClean="0">
                <a:latin typeface="+mn-ea"/>
              </a:rPr>
              <a:t>) photons (NIST)</a:t>
            </a:r>
            <a:endParaRPr lang="ko-KR" altLang="en-US" dirty="0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 rot="16200000">
            <a:off x="3645694" y="3075781"/>
            <a:ext cx="3683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pPr eaLnBrk="0" latinLnBrk="0" hangingPunct="0">
              <a:defRPr/>
            </a:pPr>
            <a:endParaRPr kumimoji="0" lang="ko-KR" altLang="ko-KR" sz="2400">
              <a:latin typeface="+mn-ea"/>
              <a:ea typeface="+mn-ea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16013" y="2492896"/>
          <a:ext cx="2808287" cy="2347913"/>
        </p:xfrm>
        <a:graphic>
          <a:graphicData uri="http://schemas.openxmlformats.org/presentationml/2006/ole">
            <p:oleObj spid="_x0000_s21506" name="Image" r:id="rId4" imgW="8850794" imgH="7403175" progId="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F48A-EAE6-4468-A155-5AB73F55C769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Pulse fitting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60</a:t>
            </a:fld>
            <a:endParaRPr lang="ko-KR" altLang="en-US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6547" y="1556792"/>
            <a:ext cx="429195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348880"/>
            <a:ext cx="4536504" cy="30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951" y="1124744"/>
            <a:ext cx="4250553" cy="313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Optimization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61</a:t>
            </a:fld>
            <a:endParaRPr lang="ko-KR" alt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85276"/>
            <a:ext cx="4176464" cy="300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827288"/>
            <a:ext cx="4105276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New design under consideration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</a:t>
            </a:r>
            <a:r>
              <a:rPr lang="en-US" altLang="ko-KR" dirty="0" smtClean="0"/>
              <a:t>ncrease signal size</a:t>
            </a:r>
          </a:p>
          <a:p>
            <a:pPr lvl="1"/>
            <a:r>
              <a:rPr lang="en-US" altLang="ko-KR" dirty="0" smtClean="0"/>
              <a:t>Larger gold film area</a:t>
            </a:r>
          </a:p>
          <a:p>
            <a:pPr lvl="1"/>
            <a:r>
              <a:rPr lang="en-US" altLang="ko-KR" dirty="0" smtClean="0"/>
              <a:t>Cover one/both whole surface of crystal?</a:t>
            </a:r>
          </a:p>
          <a:p>
            <a:pPr lvl="1"/>
            <a:r>
              <a:rPr lang="en-US" altLang="ko-KR" dirty="0" smtClean="0"/>
              <a:t>Use quasi-particle trap such as aluminum film?</a:t>
            </a:r>
          </a:p>
          <a:p>
            <a:r>
              <a:rPr lang="en-US" altLang="ko-KR" dirty="0" smtClean="0"/>
              <a:t>Decrease signal’s decay time</a:t>
            </a:r>
          </a:p>
          <a:p>
            <a:pPr lvl="1"/>
            <a:r>
              <a:rPr lang="en-US" altLang="ko-KR" dirty="0" smtClean="0"/>
              <a:t>Higher thermal conductivity between crystal and holder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62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 smtClean="0"/>
          </a:p>
        </p:txBody>
      </p:sp>
      <p:sp>
        <p:nvSpPr>
          <p:cNvPr id="32771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Good energy resolution and low energy threshold achieved with </a:t>
            </a:r>
            <a:r>
              <a:rPr lang="en-US" altLang="ko-KR" dirty="0" smtClean="0">
                <a:solidFill>
                  <a:srgbClr val="0070C0"/>
                </a:solidFill>
              </a:rPr>
              <a:t>small</a:t>
            </a:r>
            <a:r>
              <a:rPr lang="en-US" altLang="ko-KR" dirty="0" smtClean="0"/>
              <a:t> crystal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signal-to-noise ratio corresponding to better than 0.29% FWHM </a:t>
            </a:r>
            <a:r>
              <a:rPr lang="en-US" altLang="ko-KR" dirty="0" err="1" smtClean="0"/>
              <a:t>w.r.t</a:t>
            </a:r>
            <a:r>
              <a:rPr lang="en-US" altLang="ko-KR" dirty="0" smtClean="0"/>
              <a:t> the alpha </a:t>
            </a:r>
            <a:r>
              <a:rPr lang="en-US" altLang="ko-KR" dirty="0" smtClean="0"/>
              <a:t>energy</a:t>
            </a:r>
            <a:r>
              <a:rPr lang="en-US" altLang="ko-KR" dirty="0" smtClean="0"/>
              <a:t> </a:t>
            </a:r>
            <a:r>
              <a:rPr lang="en-US" altLang="ko-KR" dirty="0" smtClean="0"/>
              <a:t>achieved with </a:t>
            </a:r>
            <a:r>
              <a:rPr lang="en-US" altLang="ko-KR" dirty="0" smtClean="0">
                <a:solidFill>
                  <a:srgbClr val="0070C0"/>
                </a:solidFill>
              </a:rPr>
              <a:t>large</a:t>
            </a:r>
            <a:r>
              <a:rPr lang="en-US" altLang="ko-KR" dirty="0" smtClean="0"/>
              <a:t> crystal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Room for improvement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59B93-7751-439A-AFA0-BBEDBBE2B00A}" type="slidenum">
              <a:rPr lang="ko-KR" altLang="en-US" smtClean="0"/>
              <a:pPr>
                <a:defRPr/>
              </a:pPr>
              <a:t>63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Further steps</a:t>
            </a:r>
            <a:endParaRPr lang="ko-KR" altLang="en-US" dirty="0" smtClean="0"/>
          </a:p>
        </p:txBody>
      </p:sp>
      <p:sp>
        <p:nvSpPr>
          <p:cNvPr id="33795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Analysis of signal shape (e.g. rise-time) of different </a:t>
            </a:r>
            <a:r>
              <a:rPr lang="en-US" altLang="ko-KR" dirty="0" smtClean="0"/>
              <a:t>particles </a:t>
            </a:r>
            <a:r>
              <a:rPr lang="en-US" altLang="ko-KR" dirty="0" smtClean="0"/>
              <a:t>(e.g. gamma </a:t>
            </a:r>
            <a:r>
              <a:rPr lang="en-US" altLang="ko-KR" i="1" dirty="0" err="1" smtClean="0"/>
              <a:t>vs</a:t>
            </a:r>
            <a:r>
              <a:rPr lang="en-US" altLang="ko-KR" dirty="0" smtClean="0"/>
              <a:t> alpha)</a:t>
            </a:r>
          </a:p>
          <a:p>
            <a:r>
              <a:rPr lang="en-US" altLang="ko-KR" dirty="0" smtClean="0"/>
              <a:t>Alpha spectroscopy of the crystal at room temperature using surface barrier detector</a:t>
            </a:r>
          </a:p>
          <a:p>
            <a:pPr lvl="1">
              <a:buNone/>
            </a:pPr>
            <a:r>
              <a:rPr lang="en-US" altLang="ko-KR" dirty="0" smtClean="0"/>
              <a:t>→ clue for the origin of contamination : surface or internal?</a:t>
            </a:r>
            <a:endParaRPr lang="en-US" altLang="ko-KR" dirty="0" smtClean="0"/>
          </a:p>
          <a:p>
            <a:r>
              <a:rPr lang="en-US" altLang="ko-KR" dirty="0" smtClean="0"/>
              <a:t>Superconducting </a:t>
            </a:r>
            <a:r>
              <a:rPr lang="en-US" altLang="ko-KR" dirty="0" smtClean="0"/>
              <a:t>lead </a:t>
            </a:r>
            <a:r>
              <a:rPr lang="en-US" altLang="ko-KR" dirty="0" smtClean="0"/>
              <a:t>shielding</a:t>
            </a:r>
          </a:p>
          <a:p>
            <a:r>
              <a:rPr lang="en-US" altLang="ko-KR" dirty="0" smtClean="0"/>
              <a:t>Light detector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2BE0B-778C-4997-9768-CCA30499BA24}" type="slidenum">
              <a:rPr lang="ko-KR" altLang="en-US" smtClean="0"/>
              <a:pPr>
                <a:defRPr/>
              </a:pPr>
              <a:t>64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Rise-time analysis</a:t>
            </a:r>
            <a:endParaRPr lang="ko-KR" altLang="en-US" smtClean="0"/>
          </a:p>
        </p:txBody>
      </p:sp>
      <p:sp>
        <p:nvSpPr>
          <p:cNvPr id="348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CAE1E-2C04-427F-B2D1-1AD1A060BCCF}" type="slidenum">
              <a:rPr lang="ko-KR" altLang="en-US" smtClean="0"/>
              <a:pPr>
                <a:defRPr/>
              </a:pPr>
              <a:t>65</a:t>
            </a:fld>
            <a:endParaRPr lang="ko-KR" altLang="en-US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060333"/>
            <a:ext cx="4248001" cy="338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9813" y="1844824"/>
            <a:ext cx="5074187" cy="394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581288"/>
            <a:ext cx="4752528" cy="18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1220788"/>
            <a:ext cx="7524750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Future prospects</a:t>
            </a:r>
            <a:endParaRPr lang="ko-KR" altLang="en-US" smtClean="0"/>
          </a:p>
        </p:txBody>
      </p:sp>
      <p:sp>
        <p:nvSpPr>
          <p:cNvPr id="31748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70166-16AC-420A-8A05-D781B71FFAAF}" type="slidenum">
              <a:rPr lang="ko-KR" altLang="en-US" smtClean="0"/>
              <a:pPr>
                <a:defRPr/>
              </a:pPr>
              <a:t>66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제목 1"/>
          <p:cNvSpPr>
            <a:spLocks noGrp="1"/>
          </p:cNvSpPr>
          <p:nvPr>
            <p:ph type="title"/>
          </p:nvPr>
        </p:nvSpPr>
        <p:spPr>
          <a:xfrm>
            <a:off x="0" y="1989138"/>
            <a:ext cx="9144000" cy="2519362"/>
          </a:xfrm>
        </p:spPr>
        <p:txBody>
          <a:bodyPr/>
          <a:lstStyle/>
          <a:p>
            <a:r>
              <a:rPr lang="en-US" altLang="ko-KR" smtClean="0"/>
              <a:t>Thank you!</a:t>
            </a:r>
            <a:br>
              <a:rPr lang="en-US" altLang="ko-KR" smtClean="0"/>
            </a:br>
            <a:r>
              <a:rPr lang="en-US" altLang="ko-KR" smtClean="0"/>
              <a:t/>
            </a:r>
            <a:br>
              <a:rPr lang="en-US" altLang="ko-KR" smtClean="0"/>
            </a:br>
            <a:r>
              <a:rPr lang="en-US" altLang="ko-KR" smtClean="0"/>
              <a:t>Question or Comments?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228C1-BBD1-44BB-A71B-FCACF5E891B3}" type="slidenum">
              <a:rPr lang="ko-KR" altLang="en-US" smtClean="0"/>
              <a:pPr>
                <a:defRPr/>
              </a:pPr>
              <a:t>67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제목 1"/>
          <p:cNvSpPr>
            <a:spLocks noGrp="1"/>
          </p:cNvSpPr>
          <p:nvPr>
            <p:ph type="title" idx="4294967295"/>
          </p:nvPr>
        </p:nvSpPr>
        <p:spPr>
          <a:xfrm>
            <a:off x="0" y="2646363"/>
            <a:ext cx="9144000" cy="1143000"/>
          </a:xfrm>
        </p:spPr>
        <p:txBody>
          <a:bodyPr/>
          <a:lstStyle/>
          <a:p>
            <a:r>
              <a:rPr lang="en-US" altLang="ko-KR" smtClean="0"/>
              <a:t>Back-up slides</a:t>
            </a:r>
            <a:endParaRPr lang="ko-KR" altLang="en-US" smtClean="0"/>
          </a:p>
        </p:txBody>
      </p:sp>
      <p:sp>
        <p:nvSpPr>
          <p:cNvPr id="4" name="슬라이드 번호 개체 틀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CAB122-CFB3-4E8F-91E6-D0E7E7CC3639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B2E-1BAA-4C8D-8445-48AC38039D36}" type="slidenum">
              <a:rPr lang="ko-KR" altLang="en-US" smtClean="0"/>
              <a:pPr/>
              <a:t>68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mtClean="0"/>
              <a:t>Same data analyzed by optimal filtering</a:t>
            </a:r>
            <a:endParaRPr lang="ko-KR" altLang="en-US" smtClean="0"/>
          </a:p>
        </p:txBody>
      </p:sp>
      <p:sp>
        <p:nvSpPr>
          <p:cNvPr id="358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673BF-B547-481F-BB72-8DE1860A96D0}" type="slidenum">
              <a:rPr lang="ko-KR" altLang="en-US" smtClean="0"/>
              <a:pPr>
                <a:defRPr/>
              </a:pPr>
              <a:t>69</a:t>
            </a:fld>
            <a:endParaRPr lang="ko-KR" altLang="en-US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989138"/>
            <a:ext cx="56197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66AE-D6C2-41B1-A959-6F58BAA56F7D}" type="slidenum">
              <a:rPr lang="en-US" altLang="ko-KR"/>
              <a:pPr/>
              <a:t>7</a:t>
            </a:fld>
            <a:endParaRPr lang="en-US" altLang="ko-KR"/>
          </a:p>
        </p:txBody>
      </p:sp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/>
              <a:t>Choice of </a:t>
            </a:r>
            <a:r>
              <a:rPr lang="en-US" altLang="ko-KR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ko-KR" dirty="0"/>
          </a:p>
          <a:p>
            <a:pPr>
              <a:buFontTx/>
              <a:buNone/>
            </a:pPr>
            <a:endParaRPr lang="en-US" altLang="ko-KR" dirty="0"/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latin typeface="Symbol" pitchFamily="18" charset="2"/>
                <a:ea typeface="굴림" pitchFamily="50" charset="-127"/>
              </a:rPr>
              <a:t>	</a:t>
            </a:r>
            <a:r>
              <a:rPr lang="en-US" altLang="ko-KR" sz="2800" dirty="0">
                <a:solidFill>
                  <a:srgbClr val="FF0000"/>
                </a:solidFill>
                <a:latin typeface="Symbol" pitchFamily="18" charset="2"/>
                <a:ea typeface="굴림" pitchFamily="50" charset="-127"/>
              </a:rPr>
              <a:t>e</a:t>
            </a:r>
            <a:r>
              <a:rPr lang="en-US" altLang="ko-KR" sz="2800" dirty="0">
                <a:solidFill>
                  <a:srgbClr val="FF0000"/>
                </a:solidFill>
                <a:ea typeface="굴림" pitchFamily="50" charset="-127"/>
              </a:rPr>
              <a:t> : efficiency</a:t>
            </a:r>
            <a:r>
              <a:rPr lang="en-US" altLang="ko-KR" sz="2800" dirty="0">
                <a:ea typeface="굴림" pitchFamily="50" charset="-127"/>
              </a:rPr>
              <a:t>, </a:t>
            </a:r>
            <a:r>
              <a:rPr lang="en-US" altLang="ko-KR" sz="2800" dirty="0">
                <a:latin typeface="Symbol" pitchFamily="18" charset="2"/>
                <a:ea typeface="굴림" pitchFamily="50" charset="-127"/>
              </a:rPr>
              <a:t>a</a:t>
            </a:r>
            <a:r>
              <a:rPr lang="en-US" altLang="ko-KR" sz="2800" dirty="0">
                <a:ea typeface="굴림" pitchFamily="50" charset="-127"/>
              </a:rPr>
              <a:t> : enrichment, M : mass,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ea typeface="굴림" pitchFamily="50" charset="-127"/>
              </a:rPr>
              <a:t>	t : time of measurement,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ea typeface="굴림" pitchFamily="50" charset="-127"/>
              </a:rPr>
              <a:t>	B : background,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SymbolPS"/>
              <a:buNone/>
            </a:pPr>
            <a:r>
              <a:rPr lang="en-US" altLang="ko-KR" sz="2800" dirty="0">
                <a:ea typeface="굴림" pitchFamily="50" charset="-127"/>
              </a:rPr>
              <a:t>	</a:t>
            </a:r>
            <a:r>
              <a:rPr lang="en-US" altLang="ko-KR" sz="2800" dirty="0">
                <a:solidFill>
                  <a:srgbClr val="FF0000"/>
                </a:solidFill>
                <a:ea typeface="굴림" pitchFamily="50" charset="-127"/>
              </a:rPr>
              <a:t>FWHM : energy resolution</a:t>
            </a:r>
            <a:endParaRPr lang="ru-RU" altLang="ko-KR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0C13D8-9896-4C48-BEBA-3D4BF48EF49B}" type="slidenum">
              <a:rPr kumimoji="0" lang="ko-KR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kumimoji="0" lang="ko-KR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47109" name="Object 2"/>
          <p:cNvGraphicFramePr>
            <a:graphicFrameLocks noChangeAspect="1"/>
          </p:cNvGraphicFramePr>
          <p:nvPr/>
        </p:nvGraphicFramePr>
        <p:xfrm>
          <a:off x="785813" y="1714500"/>
          <a:ext cx="3673475" cy="1071563"/>
        </p:xfrm>
        <a:graphic>
          <a:graphicData uri="http://schemas.openxmlformats.org/presentationml/2006/ole">
            <p:oleObj spid="_x0000_s40962" name="Equation" r:id="rId3" imgW="152388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 sz="3600" dirty="0">
                <a:latin typeface="+mn-ea"/>
                <a:ea typeface="+mn-ea"/>
              </a:rPr>
              <a:t>Metallic Magnetic Calorimeter (MMC)</a:t>
            </a:r>
          </a:p>
        </p:txBody>
      </p:sp>
      <p:pic>
        <p:nvPicPr>
          <p:cNvPr id="5124" name="Picture 4" descr="MicroSetup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979613"/>
            <a:ext cx="279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4067175" y="2124075"/>
            <a:ext cx="466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en-US" altLang="ko-KR" sz="2000" dirty="0">
                <a:solidFill>
                  <a:srgbClr val="000000"/>
                </a:solidFill>
                <a:latin typeface="+mn-ea"/>
                <a:ea typeface="+mn-ea"/>
              </a:rPr>
              <a:t>Magnetic material (</a:t>
            </a:r>
            <a:r>
              <a:rPr kumimoji="0" lang="en-US" altLang="ko-KR" sz="2000" dirty="0" err="1">
                <a:solidFill>
                  <a:srgbClr val="000000"/>
                </a:solidFill>
                <a:latin typeface="+mn-ea"/>
                <a:ea typeface="+mn-ea"/>
              </a:rPr>
              <a:t>Au:Er</a:t>
            </a:r>
            <a:r>
              <a:rPr kumimoji="0" lang="en-US" altLang="ko-KR" sz="2000" dirty="0">
                <a:solidFill>
                  <a:srgbClr val="000000"/>
                </a:solidFill>
                <a:latin typeface="+mn-ea"/>
                <a:ea typeface="+mn-ea"/>
              </a:rPr>
              <a:t>) in dc SQUID</a:t>
            </a:r>
          </a:p>
        </p:txBody>
      </p:sp>
      <p:sp>
        <p:nvSpPr>
          <p:cNvPr id="181254" name="Line 6"/>
          <p:cNvSpPr>
            <a:spLocks noChangeShapeType="1"/>
          </p:cNvSpPr>
          <p:nvPr/>
        </p:nvSpPr>
        <p:spPr bwMode="auto">
          <a:xfrm flipH="1" flipV="1">
            <a:off x="2555875" y="2124075"/>
            <a:ext cx="1511300" cy="2159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1331913" y="3059113"/>
            <a:ext cx="1122362" cy="369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latinLnBrk="0">
              <a:spcBef>
                <a:spcPct val="20000"/>
              </a:spcBef>
              <a:defRPr/>
            </a:pPr>
            <a:r>
              <a:rPr kumimoji="0" lang="en-US" altLang="ko-KR" dirty="0">
                <a:solidFill>
                  <a:srgbClr val="140000"/>
                </a:solidFill>
                <a:latin typeface="+mn-ea"/>
                <a:ea typeface="+mn-ea"/>
              </a:rPr>
              <a:t>junctions</a:t>
            </a:r>
          </a:p>
        </p:txBody>
      </p:sp>
      <p:sp>
        <p:nvSpPr>
          <p:cNvPr id="181256" name="Line 8"/>
          <p:cNvSpPr>
            <a:spLocks noChangeShapeType="1"/>
          </p:cNvSpPr>
          <p:nvPr/>
        </p:nvSpPr>
        <p:spPr bwMode="auto">
          <a:xfrm flipV="1">
            <a:off x="2124075" y="2847975"/>
            <a:ext cx="8382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57" name="Line 9"/>
          <p:cNvSpPr>
            <a:spLocks noChangeShapeType="1"/>
          </p:cNvSpPr>
          <p:nvPr/>
        </p:nvSpPr>
        <p:spPr bwMode="auto">
          <a:xfrm flipV="1">
            <a:off x="2195513" y="2817813"/>
            <a:ext cx="995362" cy="3857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238125" y="1979613"/>
            <a:ext cx="1116013" cy="369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latinLnBrk="0">
              <a:spcBef>
                <a:spcPct val="20000"/>
              </a:spcBef>
              <a:defRPr/>
            </a:pPr>
            <a:r>
              <a:rPr kumimoji="0" lang="en-US" altLang="ko-KR" dirty="0">
                <a:solidFill>
                  <a:srgbClr val="140000"/>
                </a:solidFill>
                <a:latin typeface="+mn-ea"/>
                <a:ea typeface="+mn-ea"/>
              </a:rPr>
              <a:t>Field coil</a:t>
            </a:r>
          </a:p>
        </p:txBody>
      </p:sp>
      <p:sp>
        <p:nvSpPr>
          <p:cNvPr id="181270" name="Rectangle 22"/>
          <p:cNvSpPr>
            <a:spLocks noChangeArrowheads="1"/>
          </p:cNvSpPr>
          <p:nvPr/>
        </p:nvSpPr>
        <p:spPr bwMode="auto">
          <a:xfrm>
            <a:off x="2159000" y="5084763"/>
            <a:ext cx="1800225" cy="288925"/>
          </a:xfrm>
          <a:prstGeom prst="rect">
            <a:avLst/>
          </a:prstGeom>
          <a:solidFill>
            <a:srgbClr val="333399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r>
              <a:rPr lang="en-US" altLang="ko-KR">
                <a:solidFill>
                  <a:srgbClr val="FFFFFF"/>
                </a:solidFill>
                <a:latin typeface="+mn-ea"/>
                <a:ea typeface="+mn-ea"/>
              </a:rPr>
              <a:t>Si  </a:t>
            </a:r>
          </a:p>
        </p:txBody>
      </p:sp>
      <p:sp>
        <p:nvSpPr>
          <p:cNvPr id="181271" name="Rectangle 23"/>
          <p:cNvSpPr>
            <a:spLocks noChangeArrowheads="1"/>
          </p:cNvSpPr>
          <p:nvPr/>
        </p:nvSpPr>
        <p:spPr bwMode="auto">
          <a:xfrm>
            <a:off x="2716213" y="5013325"/>
            <a:ext cx="71437" cy="7143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72" name="Rectangle 24"/>
          <p:cNvSpPr>
            <a:spLocks noChangeArrowheads="1"/>
          </p:cNvSpPr>
          <p:nvPr/>
        </p:nvSpPr>
        <p:spPr bwMode="auto">
          <a:xfrm>
            <a:off x="3330575" y="5013325"/>
            <a:ext cx="71438" cy="7143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73" name="Rectangle 25"/>
          <p:cNvSpPr>
            <a:spLocks noChangeArrowheads="1"/>
          </p:cNvSpPr>
          <p:nvPr/>
        </p:nvSpPr>
        <p:spPr bwMode="auto">
          <a:xfrm>
            <a:off x="2806700" y="4797425"/>
            <a:ext cx="504825" cy="2873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rgbClr val="FF9900">
                  <a:gamma/>
                  <a:tint val="53725"/>
                  <a:invGamma/>
                </a:srgbClr>
              </a:gs>
              <a:gs pos="100000">
                <a:srgbClr val="FF9900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74" name="Rectangle 26"/>
          <p:cNvSpPr>
            <a:spLocks noChangeArrowheads="1"/>
          </p:cNvSpPr>
          <p:nvPr/>
        </p:nvSpPr>
        <p:spPr bwMode="auto">
          <a:xfrm>
            <a:off x="2087563" y="4581525"/>
            <a:ext cx="1943100" cy="2159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68235"/>
                  <a:invGamma/>
                </a:srgbClr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75" name="Line 27"/>
          <p:cNvSpPr>
            <a:spLocks noChangeShapeType="1"/>
          </p:cNvSpPr>
          <p:nvPr/>
        </p:nvSpPr>
        <p:spPr bwMode="auto">
          <a:xfrm flipH="1">
            <a:off x="1779588" y="5041900"/>
            <a:ext cx="969962" cy="1095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76" name="Line 28"/>
          <p:cNvSpPr>
            <a:spLocks noChangeShapeType="1"/>
          </p:cNvSpPr>
          <p:nvPr/>
        </p:nvSpPr>
        <p:spPr bwMode="auto">
          <a:xfrm flipH="1">
            <a:off x="1779588" y="5046663"/>
            <a:ext cx="1593850" cy="104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181277" name="Text Box 29"/>
          <p:cNvSpPr txBox="1">
            <a:spLocks noChangeArrowheads="1"/>
          </p:cNvSpPr>
          <p:nvPr/>
        </p:nvSpPr>
        <p:spPr bwMode="auto">
          <a:xfrm>
            <a:off x="644525" y="4791075"/>
            <a:ext cx="1484313" cy="3683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>
                <a:latin typeface="+mn-ea"/>
                <a:ea typeface="+mn-ea"/>
              </a:rPr>
              <a:t>SQUID Loop</a:t>
            </a:r>
          </a:p>
        </p:txBody>
      </p:sp>
      <p:sp>
        <p:nvSpPr>
          <p:cNvPr id="181278" name="Text Box 30"/>
          <p:cNvSpPr txBox="1">
            <a:spLocks noChangeArrowheads="1"/>
          </p:cNvSpPr>
          <p:nvPr/>
        </p:nvSpPr>
        <p:spPr bwMode="auto">
          <a:xfrm>
            <a:off x="3324225" y="4713288"/>
            <a:ext cx="742950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>
                <a:latin typeface="+mn-ea"/>
                <a:ea typeface="+mn-ea"/>
              </a:rPr>
              <a:t>Au:Er</a:t>
            </a:r>
          </a:p>
        </p:txBody>
      </p:sp>
      <p:sp>
        <p:nvSpPr>
          <p:cNvPr id="181279" name="Text Box 31"/>
          <p:cNvSpPr txBox="1">
            <a:spLocks noChangeArrowheads="1"/>
          </p:cNvSpPr>
          <p:nvPr/>
        </p:nvSpPr>
        <p:spPr bwMode="auto">
          <a:xfrm>
            <a:off x="1790700" y="4281488"/>
            <a:ext cx="1138238" cy="3683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+mn-ea"/>
                <a:ea typeface="+mn-ea"/>
              </a:rPr>
              <a:t>Absorber</a:t>
            </a:r>
          </a:p>
        </p:txBody>
      </p:sp>
      <p:sp>
        <p:nvSpPr>
          <p:cNvPr id="181280" name="Freeform 32"/>
          <p:cNvSpPr>
            <a:spLocks/>
          </p:cNvSpPr>
          <p:nvPr/>
        </p:nvSpPr>
        <p:spPr bwMode="auto">
          <a:xfrm rot="3889435" flipH="1">
            <a:off x="2803525" y="4343401"/>
            <a:ext cx="612775" cy="69850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91" y="15"/>
              </a:cxn>
              <a:cxn ang="0">
                <a:pos x="272" y="196"/>
              </a:cxn>
              <a:cxn ang="0">
                <a:pos x="454" y="15"/>
              </a:cxn>
              <a:cxn ang="0">
                <a:pos x="635" y="196"/>
              </a:cxn>
              <a:cxn ang="0">
                <a:pos x="816" y="15"/>
              </a:cxn>
              <a:cxn ang="0">
                <a:pos x="998" y="196"/>
              </a:cxn>
              <a:cxn ang="0">
                <a:pos x="1179" y="15"/>
              </a:cxn>
              <a:cxn ang="0">
                <a:pos x="1361" y="196"/>
              </a:cxn>
              <a:cxn ang="0">
                <a:pos x="1542" y="15"/>
              </a:cxn>
              <a:cxn ang="0">
                <a:pos x="1724" y="196"/>
              </a:cxn>
              <a:cxn ang="0">
                <a:pos x="1905" y="15"/>
              </a:cxn>
              <a:cxn ang="0">
                <a:pos x="2087" y="196"/>
              </a:cxn>
              <a:cxn ang="0">
                <a:pos x="2177" y="105"/>
              </a:cxn>
            </a:cxnLst>
            <a:rect l="0" t="0" r="r" b="b"/>
            <a:pathLst>
              <a:path w="2177" h="211">
                <a:moveTo>
                  <a:pt x="0" y="105"/>
                </a:moveTo>
                <a:cubicBezTo>
                  <a:pt x="23" y="52"/>
                  <a:pt x="46" y="0"/>
                  <a:pt x="91" y="15"/>
                </a:cubicBezTo>
                <a:cubicBezTo>
                  <a:pt x="136" y="30"/>
                  <a:pt x="212" y="196"/>
                  <a:pt x="272" y="196"/>
                </a:cubicBezTo>
                <a:cubicBezTo>
                  <a:pt x="332" y="196"/>
                  <a:pt x="394" y="15"/>
                  <a:pt x="454" y="15"/>
                </a:cubicBezTo>
                <a:cubicBezTo>
                  <a:pt x="514" y="15"/>
                  <a:pt x="575" y="196"/>
                  <a:pt x="635" y="196"/>
                </a:cubicBezTo>
                <a:cubicBezTo>
                  <a:pt x="695" y="196"/>
                  <a:pt x="756" y="15"/>
                  <a:pt x="816" y="15"/>
                </a:cubicBezTo>
                <a:cubicBezTo>
                  <a:pt x="876" y="15"/>
                  <a:pt x="938" y="196"/>
                  <a:pt x="998" y="196"/>
                </a:cubicBezTo>
                <a:cubicBezTo>
                  <a:pt x="1058" y="196"/>
                  <a:pt x="1119" y="15"/>
                  <a:pt x="1179" y="15"/>
                </a:cubicBezTo>
                <a:cubicBezTo>
                  <a:pt x="1239" y="15"/>
                  <a:pt x="1301" y="196"/>
                  <a:pt x="1361" y="196"/>
                </a:cubicBezTo>
                <a:cubicBezTo>
                  <a:pt x="1421" y="196"/>
                  <a:pt x="1482" y="15"/>
                  <a:pt x="1542" y="15"/>
                </a:cubicBezTo>
                <a:cubicBezTo>
                  <a:pt x="1602" y="15"/>
                  <a:pt x="1664" y="196"/>
                  <a:pt x="1724" y="196"/>
                </a:cubicBezTo>
                <a:cubicBezTo>
                  <a:pt x="1784" y="196"/>
                  <a:pt x="1845" y="15"/>
                  <a:pt x="1905" y="15"/>
                </a:cubicBezTo>
                <a:cubicBezTo>
                  <a:pt x="1965" y="15"/>
                  <a:pt x="2042" y="181"/>
                  <a:pt x="2087" y="196"/>
                </a:cubicBezTo>
                <a:cubicBezTo>
                  <a:pt x="2132" y="211"/>
                  <a:pt x="2132" y="105"/>
                  <a:pt x="2177" y="10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graphicFrame>
        <p:nvGraphicFramePr>
          <p:cNvPr id="181281" name="Object 2"/>
          <p:cNvGraphicFramePr>
            <a:graphicFrameLocks noChangeAspect="1"/>
          </p:cNvGraphicFramePr>
          <p:nvPr/>
        </p:nvGraphicFramePr>
        <p:xfrm>
          <a:off x="4716463" y="5013325"/>
          <a:ext cx="3816350" cy="519113"/>
        </p:xfrm>
        <a:graphic>
          <a:graphicData uri="http://schemas.openxmlformats.org/presentationml/2006/ole">
            <p:oleObj spid="_x0000_s22530" name="Image" r:id="rId5" imgW="10311111" imgH="1396825" progId="">
              <p:embed/>
            </p:oleObj>
          </a:graphicData>
        </a:graphic>
      </p:graphicFrame>
      <p:pic>
        <p:nvPicPr>
          <p:cNvPr id="5142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7988" y="3068638"/>
            <a:ext cx="1751012" cy="14398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F48A-EAE6-4468-A155-5AB73F55C769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70" grpId="0" animBg="1"/>
      <p:bldP spid="181271" grpId="0" animBg="1"/>
      <p:bldP spid="181272" grpId="0" animBg="1"/>
      <p:bldP spid="181273" grpId="0" animBg="1"/>
      <p:bldP spid="181274" grpId="0" animBg="1"/>
      <p:bldP spid="181277" grpId="0"/>
      <p:bldP spid="181278" grpId="0"/>
      <p:bldP spid="1812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D34A-A43A-4EC4-8B54-EF5D99542040}" type="slidenum">
              <a:rPr lang="en-US" altLang="ko-KR"/>
              <a:pPr/>
              <a:t>9</a:t>
            </a:fld>
            <a:endParaRPr lang="en-US" altLang="ko-KR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CaMoO</a:t>
            </a:r>
            <a:r>
              <a:rPr lang="en-US" altLang="ko-KR" baseline="-25000" dirty="0" smtClean="0"/>
              <a:t>4</a:t>
            </a:r>
            <a:r>
              <a:rPr lang="en-US" altLang="ko-KR" dirty="0" smtClean="0"/>
              <a:t> crystal was originally </a:t>
            </a:r>
            <a:r>
              <a:rPr lang="en-US" altLang="ko-KR" dirty="0"/>
              <a:t>developed for room temperature measurement with PMTs</a:t>
            </a:r>
          </a:p>
          <a:p>
            <a:endParaRPr lang="en-US" altLang="ko-KR" dirty="0"/>
          </a:p>
          <a:p>
            <a:r>
              <a:rPr lang="en-US" altLang="ko-KR" dirty="0"/>
              <a:t>Can be a good cryogenic absorber?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1089</Words>
  <Application>Microsoft Office PowerPoint</Application>
  <PresentationFormat>화면 슬라이드 쇼(4:3)</PresentationFormat>
  <Paragraphs>377</Paragraphs>
  <Slides>69</Slides>
  <Notes>3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69</vt:i4>
      </vt:variant>
    </vt:vector>
  </HeadingPairs>
  <TitlesOfParts>
    <vt:vector size="72" baseType="lpstr">
      <vt:lpstr>Office 테마</vt:lpstr>
      <vt:lpstr>Equation</vt:lpstr>
      <vt:lpstr>Image</vt:lpstr>
      <vt:lpstr>Cryogenic detector development with CaMoO4 crystal</vt:lpstr>
      <vt:lpstr>Outline</vt:lpstr>
      <vt:lpstr>Decay half-life</vt:lpstr>
      <vt:lpstr>Choice of detector</vt:lpstr>
      <vt:lpstr>Basic idea: Calorimetric detection</vt:lpstr>
      <vt:lpstr>Why cryogenic detectors?</vt:lpstr>
      <vt:lpstr>Choice of detector</vt:lpstr>
      <vt:lpstr>Metallic Magnetic Calorimeter (MMC)</vt:lpstr>
      <vt:lpstr>슬라이드 9</vt:lpstr>
      <vt:lpstr>Proof-of-principle experiment with a small crystal and a hand-built sensor</vt:lpstr>
      <vt:lpstr>슬라이드 11</vt:lpstr>
      <vt:lpstr>Full spectrum</vt:lpstr>
      <vt:lpstr>Full spectrum</vt:lpstr>
      <vt:lpstr>Alpha energy spectrum</vt:lpstr>
      <vt:lpstr>Full spectrum</vt:lpstr>
      <vt:lpstr>Gamma energy spectrum</vt:lpstr>
      <vt:lpstr>Temperature dependence</vt:lpstr>
      <vt:lpstr>슬라이드 18</vt:lpstr>
      <vt:lpstr>Dual channel detection - temperature and light</vt:lpstr>
      <vt:lpstr>슬라이드 20</vt:lpstr>
      <vt:lpstr>Anyway, we do have a few events happening simultaneously.</vt:lpstr>
      <vt:lpstr>Selected coincident events</vt:lpstr>
      <vt:lpstr>Selected coincident events</vt:lpstr>
      <vt:lpstr>Possible explanation - collimation failure</vt:lpstr>
      <vt:lpstr>슬라이드 25</vt:lpstr>
      <vt:lpstr>슬라이드 26</vt:lpstr>
      <vt:lpstr>Lifetime dependence</vt:lpstr>
      <vt:lpstr>Development of proto-type detector for a future massive experiment</vt:lpstr>
      <vt:lpstr>New holder to house the large crystal</vt:lpstr>
      <vt:lpstr>Custom-made springs</vt:lpstr>
      <vt:lpstr>Assembly</vt:lpstr>
      <vt:lpstr>Yury’s holder in LN2</vt:lpstr>
      <vt:lpstr>Temperature sensor holder</vt:lpstr>
      <vt:lpstr>Essential check-up before going into cryostat</vt:lpstr>
      <vt:lpstr>Magnetic shielding</vt:lpstr>
      <vt:lpstr>CaMoO4 crystal</vt:lpstr>
      <vt:lpstr>E-beam evaporation</vt:lpstr>
      <vt:lpstr>Final assembly</vt:lpstr>
      <vt:lpstr>Pile-ups at 40 mK</vt:lpstr>
      <vt:lpstr>Spectrum</vt:lpstr>
      <vt:lpstr>Shield the detector!</vt:lpstr>
      <vt:lpstr>20  10  5 cm3 lead blocks</vt:lpstr>
      <vt:lpstr>GEANT4 MC simulation</vt:lpstr>
      <vt:lpstr>Experiment after shielding</vt:lpstr>
      <vt:lpstr>Energy spectrum at 7.3 mK</vt:lpstr>
      <vt:lpstr>1) 210Po Alpha spectrum</vt:lpstr>
      <vt:lpstr>Compare with 241Am alpha spectrum</vt:lpstr>
      <vt:lpstr>2) Background spectrum</vt:lpstr>
      <vt:lpstr>3) muon spectrum</vt:lpstr>
      <vt:lpstr>GEANT4 simulation with 100,000 muons</vt:lpstr>
      <vt:lpstr>4) Baseline resolution</vt:lpstr>
      <vt:lpstr>5) Heater pulse spectrum</vt:lpstr>
      <vt:lpstr>Another experiment without external source</vt:lpstr>
      <vt:lpstr>Results without external source</vt:lpstr>
      <vt:lpstr>Further experiment</vt:lpstr>
      <vt:lpstr>Indirect simulation</vt:lpstr>
      <vt:lpstr>Small pulse as a template</vt:lpstr>
      <vt:lpstr>Heat flow analysis (Geonbo)</vt:lpstr>
      <vt:lpstr>Solution</vt:lpstr>
      <vt:lpstr>Pulse fitting</vt:lpstr>
      <vt:lpstr>Optimization</vt:lpstr>
      <vt:lpstr>New design under consideration</vt:lpstr>
      <vt:lpstr>Summary</vt:lpstr>
      <vt:lpstr>Further steps</vt:lpstr>
      <vt:lpstr>Rise-time analysis</vt:lpstr>
      <vt:lpstr>Future prospects</vt:lpstr>
      <vt:lpstr>Thank you!  Question or Comments?</vt:lpstr>
      <vt:lpstr>Back-up slides</vt:lpstr>
      <vt:lpstr>Same data analyzed by optimal filtering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HJ</dc:creator>
  <cp:lastModifiedBy>HJ</cp:lastModifiedBy>
  <cp:revision>91</cp:revision>
  <dcterms:created xsi:type="dcterms:W3CDTF">2011-10-25T05:37:16Z</dcterms:created>
  <dcterms:modified xsi:type="dcterms:W3CDTF">2011-10-28T04:32:33Z</dcterms:modified>
</cp:coreProperties>
</file>