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9" r:id="rId3"/>
  </p:sldMasterIdLst>
  <p:notesMasterIdLst>
    <p:notesMasterId r:id="rId41"/>
  </p:notesMasterIdLst>
  <p:handoutMasterIdLst>
    <p:handoutMasterId r:id="rId42"/>
  </p:handoutMasterIdLst>
  <p:sldIdLst>
    <p:sldId id="256" r:id="rId4"/>
    <p:sldId id="451" r:id="rId5"/>
    <p:sldId id="436" r:id="rId6"/>
    <p:sldId id="452" r:id="rId7"/>
    <p:sldId id="473" r:id="rId8"/>
    <p:sldId id="474" r:id="rId9"/>
    <p:sldId id="411" r:id="rId10"/>
    <p:sldId id="439" r:id="rId11"/>
    <p:sldId id="507" r:id="rId12"/>
    <p:sldId id="508" r:id="rId13"/>
    <p:sldId id="504" r:id="rId14"/>
    <p:sldId id="505" r:id="rId15"/>
    <p:sldId id="506" r:id="rId16"/>
    <p:sldId id="440" r:id="rId17"/>
    <p:sldId id="408" r:id="rId18"/>
    <p:sldId id="325" r:id="rId19"/>
    <p:sldId id="477" r:id="rId20"/>
    <p:sldId id="480" r:id="rId21"/>
    <p:sldId id="481" r:id="rId22"/>
    <p:sldId id="482" r:id="rId23"/>
    <p:sldId id="489" r:id="rId24"/>
    <p:sldId id="490" r:id="rId25"/>
    <p:sldId id="407" r:id="rId26"/>
    <p:sldId id="424" r:id="rId27"/>
    <p:sldId id="498" r:id="rId28"/>
    <p:sldId id="404" r:id="rId29"/>
    <p:sldId id="294" r:id="rId30"/>
    <p:sldId id="428" r:id="rId31"/>
    <p:sldId id="499" r:id="rId32"/>
    <p:sldId id="500" r:id="rId33"/>
    <p:sldId id="280" r:id="rId34"/>
    <p:sldId id="276" r:id="rId35"/>
    <p:sldId id="429" r:id="rId36"/>
    <p:sldId id="340" r:id="rId37"/>
    <p:sldId id="430" r:id="rId38"/>
    <p:sldId id="510" r:id="rId39"/>
    <p:sldId id="509" r:id="rId40"/>
  </p:sldIdLst>
  <p:sldSz cx="9144000" cy="6858000" type="screen4x3"/>
  <p:notesSz cx="6815138" cy="9942513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FC080E"/>
    <a:srgbClr val="E7FD13"/>
    <a:srgbClr val="009900"/>
    <a:srgbClr val="FC2025"/>
    <a:srgbClr val="F5FE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7" autoAdjust="0"/>
    <p:restoredTop sz="80093" autoAdjust="0"/>
  </p:normalViewPr>
  <p:slideViewPr>
    <p:cSldViewPr>
      <p:cViewPr varScale="1">
        <p:scale>
          <a:sx n="68" d="100"/>
          <a:sy n="68" d="100"/>
        </p:scale>
        <p:origin x="-7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2388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5A291D1-0B7F-469C-A43A-8C1A4E8F3826}" type="datetimeFigureOut">
              <a:rPr lang="ru-RU"/>
              <a:pPr>
                <a:defRPr/>
              </a:pPr>
              <a:t>26.10.2011</a:t>
            </a:fld>
            <a:endParaRPr lang="ru-RU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6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2388" y="94456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2F6E7E3-D864-4585-A804-467B81B59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0826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A9A77076-73A6-4B1F-98C9-8E2E5BBDE910}" type="datetimeFigureOut">
              <a:rPr lang="ru-RU"/>
              <a:pPr>
                <a:defRPr/>
              </a:pPr>
              <a:t>26.10.2011</a:t>
            </a:fld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53062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27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800" y="9444038"/>
            <a:ext cx="29527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2B30FC5-7B61-4349-B00A-DE35A2C65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7182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21FC3F84-4A58-4909-9736-F69DA8FF192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971066D1-63C8-4BDC-B074-73EA76560A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7DC5EDFB-E034-4B43-94B8-1E528F39DD9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3D7A8787-C81F-4AA3-908B-4BC66A28C35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F0FDAD69-04C0-4FE8-9093-25B54E61BE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FA014609-924C-4C88-9B6A-6F28B502921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BBC1C6C6-8DB7-402A-A389-9E45079C32F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ECAB893F-108A-4A66-BC89-FB42ACCCD7E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318BC31D-5B0E-4C95-AAB7-FABA6A29A3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85282DDF-9D8A-4CA8-B25C-91244650F6A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E80DE7F7-9C4B-4730-89BE-A84C8A26BF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8E0531F6-CD60-433E-AB6F-0537B82E071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749E6A88-5CD7-4EA3-B50B-9BBEB49597F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86387CA5-43E0-48B2-AD40-2B3F13A2B8A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F96F2611-9A55-4BFE-9C66-965878A21FA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DF5B58C-9F67-431F-B1F0-DAE021D857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0745005-9345-44FE-8C86-36E270C067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51816-5203-428D-91F0-1D8BFF86B1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84A43-FFFB-4785-A1BB-E8BCD4C37B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D6771CE3-F97C-497E-8A46-41D9AD6BF7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59C61-DA67-4A59-A766-94BFE18CBA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785BB-9013-4640-A9D2-33250E79B6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10437330-FDA7-4DEE-A035-2BF498DD3D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34B14-3CF2-4660-B6F9-7DE6F0F998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7EC618-11AC-46B7-A3C3-0605AA98D0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B8841-B7D6-406C-972B-8A5EF8C5E1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39D98-1DCC-4293-BD18-91D8B65DC2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173AE075-759F-4ED0-9B75-DB1FB4C1EC2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594ECFA2-1B1A-43E6-B0E5-B982196F956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8A610A80-35B5-4EBC-A3E7-C3E6103409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047E106B-CD5F-4EAD-B14C-E3273224A6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B6177283-8334-4C06-80CC-0B03593A947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latinLnBrk="0">
              <a:defRPr kumimoji="0" smtClean="0">
                <a:latin typeface="Arial" pitchFamily="34" charset="0"/>
              </a:defRPr>
            </a:lvl1pPr>
          </a:lstStyle>
          <a:p>
            <a:pPr>
              <a:defRPr/>
            </a:pPr>
            <a:fld id="{2D55BC0F-EBA7-4404-9913-983DD1318AE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1">
              <a:defRPr kumimoji="1" sz="1400" smtClean="0">
                <a:solidFill>
                  <a:srgbClr val="000000"/>
                </a:solidFill>
                <a:latin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kumimoji="1" sz="1400" smtClean="0">
                <a:solidFill>
                  <a:srgbClr val="000000"/>
                </a:solidFill>
                <a:latin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400" smtClean="0">
                <a:solidFill>
                  <a:srgbClr val="000000"/>
                </a:solidFill>
                <a:latin typeface="굴림" pitchFamily="34" charset="-127"/>
              </a:defRPr>
            </a:lvl1pPr>
          </a:lstStyle>
          <a:p>
            <a:pPr>
              <a:defRPr/>
            </a:pPr>
            <a:fld id="{670197DA-8C7B-44E2-ADB4-D87096EF231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1">
              <a:defRPr kumimoji="1" sz="1400" smtClean="0">
                <a:solidFill>
                  <a:srgbClr val="000000"/>
                </a:solidFill>
                <a:latin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kumimoji="1" sz="1400" smtClean="0">
                <a:solidFill>
                  <a:srgbClr val="000000"/>
                </a:solidFill>
                <a:latin typeface="굴림" pitchFamily="34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400" smtClean="0">
                <a:solidFill>
                  <a:srgbClr val="000000"/>
                </a:solidFill>
                <a:latin typeface="굴림" pitchFamily="34" charset="-127"/>
              </a:defRPr>
            </a:lvl1pPr>
          </a:lstStyle>
          <a:p>
            <a:pPr>
              <a:defRPr/>
            </a:pPr>
            <a:fld id="{8B9B9DA2-F685-4A65-8EAD-DFE5C4EE44B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944B108-05B6-4604-88C8-A3E912ACBD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628800"/>
          </a:xfrm>
        </p:spPr>
        <p:txBody>
          <a:bodyPr/>
          <a:lstStyle/>
          <a:p>
            <a:pPr algn="ctr" eaLnBrk="1" hangingPunct="1"/>
            <a:r>
              <a:rPr lang="en-US" sz="3600" b="1" cap="none" baseline="30000" dirty="0" smtClean="0">
                <a:solidFill>
                  <a:srgbClr val="FC2025"/>
                </a:solidFill>
              </a:rPr>
              <a:t>40</a:t>
            </a:r>
            <a:r>
              <a:rPr lang="en-US" sz="3600" b="1" cap="none" dirty="0" smtClean="0">
                <a:solidFill>
                  <a:srgbClr val="FC2025"/>
                </a:solidFill>
              </a:rPr>
              <a:t>Ca</a:t>
            </a:r>
            <a:r>
              <a:rPr lang="en-US" sz="3600" b="1" cap="none" baseline="30000" dirty="0" smtClean="0">
                <a:solidFill>
                  <a:srgbClr val="FC2025"/>
                </a:solidFill>
              </a:rPr>
              <a:t>100</a:t>
            </a:r>
            <a:r>
              <a:rPr lang="en-US" sz="3600" b="1" cap="none" dirty="0" smtClean="0">
                <a:solidFill>
                  <a:srgbClr val="FC2025"/>
                </a:solidFill>
              </a:rPr>
              <a:t>MoO</a:t>
            </a:r>
            <a:r>
              <a:rPr lang="en-US" sz="3600" b="1" cap="none" baseline="-25000" dirty="0" smtClean="0">
                <a:solidFill>
                  <a:srgbClr val="FC2025"/>
                </a:solidFill>
              </a:rPr>
              <a:t>4</a:t>
            </a:r>
            <a:r>
              <a:rPr lang="en-US" sz="3600" b="1" dirty="0" smtClean="0">
                <a:solidFill>
                  <a:srgbClr val="FC2025"/>
                </a:solidFill>
              </a:rPr>
              <a:t> crystals with enriched materials for </a:t>
            </a:r>
            <a:r>
              <a:rPr lang="en-US" sz="3600" b="1" dirty="0" err="1" smtClean="0">
                <a:solidFill>
                  <a:srgbClr val="FC2025"/>
                </a:solidFill>
              </a:rPr>
              <a:t>AMoRe</a:t>
            </a:r>
            <a:r>
              <a:rPr lang="en-US" sz="3600" b="1" dirty="0" smtClean="0">
                <a:solidFill>
                  <a:srgbClr val="FC2025"/>
                </a:solidFill>
              </a:rPr>
              <a:t> Collaboration</a:t>
            </a:r>
            <a:endParaRPr lang="en-US" sz="3600" b="1" dirty="0" smtClean="0">
              <a:solidFill>
                <a:srgbClr val="FC2025"/>
              </a:solidFill>
              <a:sym typeface="Symbol" pitchFamily="18" charset="2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1700808"/>
            <a:ext cx="8064500" cy="407670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CC"/>
                </a:solidFill>
              </a:rPr>
              <a:t>V.N.</a:t>
            </a:r>
            <a:r>
              <a:rPr lang="ru-RU" sz="2800" b="1" dirty="0" smtClean="0">
                <a:solidFill>
                  <a:srgbClr val="0000CC"/>
                </a:solidFill>
              </a:rPr>
              <a:t> Kornoukhov</a:t>
            </a:r>
            <a:endParaRPr lang="en-US" sz="2800" b="1" dirty="0" smtClean="0">
              <a:solidFill>
                <a:srgbClr val="0000CC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0000CC"/>
                </a:solidFill>
              </a:rPr>
              <a:t>f</a:t>
            </a:r>
            <a:r>
              <a:rPr lang="en-US" sz="2800" b="1" dirty="0" smtClean="0">
                <a:solidFill>
                  <a:srgbClr val="0000CC"/>
                </a:solidFill>
              </a:rPr>
              <a:t>or behalf of ITEP group (Moscow)</a:t>
            </a:r>
          </a:p>
          <a:p>
            <a:pPr algn="ctr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0000CC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0000CC"/>
                </a:solidFill>
              </a:rPr>
              <a:t>O.A.Buzanov</a:t>
            </a:r>
            <a:endParaRPr lang="ru-RU" sz="2800" b="1" dirty="0" smtClean="0">
              <a:solidFill>
                <a:srgbClr val="0000CC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CC"/>
                </a:solidFill>
              </a:rPr>
              <a:t>JSC </a:t>
            </a:r>
            <a:r>
              <a:rPr lang="en-US" sz="2800" b="1" dirty="0" err="1" smtClean="0">
                <a:solidFill>
                  <a:srgbClr val="0000CC"/>
                </a:solidFill>
              </a:rPr>
              <a:t>Fomos</a:t>
            </a:r>
            <a:r>
              <a:rPr lang="en-US" sz="2800" b="1" dirty="0" smtClean="0">
                <a:solidFill>
                  <a:srgbClr val="0000CC"/>
                </a:solidFill>
              </a:rPr>
              <a:t>-Materials (Moscow)</a:t>
            </a:r>
          </a:p>
          <a:p>
            <a:pPr algn="ctr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rd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AMoRE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Workshop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Kiev, Ukraine</a:t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October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27-28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, 20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11</a:t>
            </a:r>
            <a:endParaRPr lang="en-US" altLang="ko-KR" sz="2800" b="1" dirty="0" smtClean="0">
              <a:ea typeface="굴림" pitchFamily="34" charset="-127"/>
              <a:cs typeface="Times New Roman" pitchFamily="18" charset="0"/>
            </a:endParaRPr>
          </a:p>
          <a:p>
            <a:pPr algn="ctr">
              <a:lnSpc>
                <a:spcPct val="90000"/>
              </a:lnSpc>
            </a:pPr>
            <a:endParaRPr lang="ru-RU" sz="1800" b="1" dirty="0" smtClean="0">
              <a:solidFill>
                <a:srgbClr val="FC2025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n-CL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Effective Distribution Coefficients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59130" y="1927384"/>
            <a:ext cx="7978140" cy="37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Crystal Growing Facility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AF598-8CAF-43DC-B327-4C29849732EB}" type="datetime1">
              <a:rPr lang="ru-RU"/>
              <a:pPr>
                <a:defRPr/>
              </a:pPr>
              <a:t>26.10.2011</a:t>
            </a:fld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13BF2-26D7-46DD-8DC5-A065EEFF6637}" type="slidenum">
              <a:rPr lang="ru-RU"/>
              <a:pPr>
                <a:defRPr/>
              </a:pPr>
              <a:t>11</a:t>
            </a:fld>
            <a:endParaRPr lang="ru-RU"/>
          </a:p>
        </p:txBody>
      </p:sp>
      <p:pic>
        <p:nvPicPr>
          <p:cNvPr id="12295" name="Picture 10" descr="DSC041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268760"/>
            <a:ext cx="19177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4788024" y="6381328"/>
            <a:ext cx="3671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Established crystal growth stations</a:t>
            </a:r>
            <a:endParaRPr lang="ru-RU" dirty="0"/>
          </a:p>
        </p:txBody>
      </p:sp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6228184" y="2780928"/>
            <a:ext cx="1831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Stations in stock</a:t>
            </a:r>
            <a:endParaRPr lang="ru-RU" dirty="0"/>
          </a:p>
        </p:txBody>
      </p:sp>
      <p:pic>
        <p:nvPicPr>
          <p:cNvPr id="12298" name="Picture 13" descr="Ростовой за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645024"/>
            <a:ext cx="3563888" cy="267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Text Box 15"/>
          <p:cNvSpPr txBox="1">
            <a:spLocks noChangeArrowheads="1"/>
          </p:cNvSpPr>
          <p:nvPr/>
        </p:nvSpPr>
        <p:spPr bwMode="auto">
          <a:xfrm>
            <a:off x="179512" y="2636912"/>
            <a:ext cx="2448395" cy="36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600" dirty="0"/>
              <a:t>Type –“Kristall-3m” </a:t>
            </a:r>
          </a:p>
          <a:p>
            <a:pPr algn="l">
              <a:lnSpc>
                <a:spcPct val="130000"/>
              </a:lnSpc>
            </a:pPr>
            <a:r>
              <a:rPr lang="en-US" sz="1600" dirty="0"/>
              <a:t>RF heating</a:t>
            </a:r>
            <a:r>
              <a:rPr lang="ru-RU" sz="1600" dirty="0"/>
              <a:t> – 8 </a:t>
            </a:r>
            <a:r>
              <a:rPr lang="en-US" sz="1600" dirty="0"/>
              <a:t>kHz</a:t>
            </a:r>
          </a:p>
          <a:p>
            <a:pPr algn="l">
              <a:lnSpc>
                <a:spcPct val="130000"/>
              </a:lnSpc>
            </a:pPr>
            <a:r>
              <a:rPr lang="en-US" sz="1600" dirty="0"/>
              <a:t>Power</a:t>
            </a:r>
            <a:r>
              <a:rPr lang="ru-RU" sz="1600" dirty="0"/>
              <a:t> -</a:t>
            </a:r>
            <a:r>
              <a:rPr lang="en-US" sz="1600" dirty="0"/>
              <a:t> 	60 kW</a:t>
            </a:r>
            <a:endParaRPr lang="ru-RU" sz="1600" dirty="0"/>
          </a:p>
          <a:p>
            <a:pPr algn="l">
              <a:lnSpc>
                <a:spcPct val="130000"/>
              </a:lnSpc>
            </a:pPr>
            <a:r>
              <a:rPr lang="en-US" sz="1600" dirty="0"/>
              <a:t>Max. temperature - 2100</a:t>
            </a:r>
            <a:r>
              <a:rPr lang="en-US" sz="1600" baseline="30000" dirty="0"/>
              <a:t>0</a:t>
            </a:r>
            <a:r>
              <a:rPr lang="en-US" sz="1600" dirty="0"/>
              <a:t>C</a:t>
            </a:r>
          </a:p>
          <a:p>
            <a:pPr algn="l">
              <a:lnSpc>
                <a:spcPct val="130000"/>
              </a:lnSpc>
            </a:pPr>
            <a:r>
              <a:rPr lang="en-US" sz="1600" dirty="0"/>
              <a:t>Crucible diameter –</a:t>
            </a:r>
            <a:r>
              <a:rPr lang="ru-RU" sz="1600" dirty="0"/>
              <a:t> </a:t>
            </a:r>
            <a:r>
              <a:rPr lang="en-US" sz="1600" dirty="0"/>
              <a:t>up to 200 mm</a:t>
            </a:r>
          </a:p>
          <a:p>
            <a:pPr algn="l">
              <a:lnSpc>
                <a:spcPct val="130000"/>
              </a:lnSpc>
            </a:pPr>
            <a:r>
              <a:rPr lang="en-US" sz="1600" dirty="0"/>
              <a:t>Max. crystal weight – up to 16 kg</a:t>
            </a:r>
          </a:p>
          <a:p>
            <a:pPr algn="l">
              <a:lnSpc>
                <a:spcPct val="130000"/>
              </a:lnSpc>
            </a:pPr>
            <a:r>
              <a:rPr lang="en-US" sz="1600" dirty="0"/>
              <a:t>Vacuum –</a:t>
            </a:r>
            <a:r>
              <a:rPr lang="ru-RU" sz="1600" dirty="0"/>
              <a:t> </a:t>
            </a:r>
            <a:r>
              <a:rPr lang="en-US" sz="1600" dirty="0"/>
              <a:t>up to 10</a:t>
            </a:r>
            <a:r>
              <a:rPr lang="en-US" sz="1600" baseline="30000" dirty="0"/>
              <a:t>-5</a:t>
            </a:r>
            <a:r>
              <a:rPr lang="en-US" sz="1600" dirty="0"/>
              <a:t> Pa</a:t>
            </a:r>
          </a:p>
          <a:p>
            <a:pPr algn="l">
              <a:lnSpc>
                <a:spcPct val="130000"/>
              </a:lnSpc>
            </a:pPr>
            <a:r>
              <a:rPr lang="en-US" sz="1600" dirty="0"/>
              <a:t>Oxygen analyzer</a:t>
            </a:r>
          </a:p>
        </p:txBody>
      </p:sp>
      <p:pic>
        <p:nvPicPr>
          <p:cNvPr id="83970" name="Picture 2" descr="C:\Users\Oleg\Documents\Модернизация и расчеты\Привода\Брянск\Привод для нас\Разные фото привода\DSC061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r="20000"/>
          <a:stretch>
            <a:fillRect/>
          </a:stretch>
        </p:blipFill>
        <p:spPr bwMode="auto">
          <a:xfrm>
            <a:off x="2555776" y="1556792"/>
            <a:ext cx="2592288" cy="4320480"/>
          </a:xfrm>
          <a:prstGeom prst="rect">
            <a:avLst/>
          </a:prstGeom>
          <a:noFill/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532813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Upgrade of the Crystal Growth </a:t>
            </a:r>
            <a:r>
              <a:rPr lang="en-US" sz="3600" b="1" dirty="0" err="1" smtClean="0">
                <a:solidFill>
                  <a:srgbClr val="FF0000"/>
                </a:solidFill>
              </a:rPr>
              <a:t>StationS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99A45-8ECD-4259-AC29-5BAEF259E0F0}" type="slidenum">
              <a:rPr lang="ru-RU"/>
              <a:pPr>
                <a:defRPr/>
              </a:pPr>
              <a:t>12</a:t>
            </a:fld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520" y="2492896"/>
            <a:ext cx="3348038" cy="1873250"/>
            <a:chOff x="246" y="1614"/>
            <a:chExt cx="2948" cy="1837"/>
          </a:xfrm>
        </p:grpSpPr>
        <p:pic>
          <p:nvPicPr>
            <p:cNvPr id="13328" name="Picture 4" descr="ИОФ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6" y="2337"/>
              <a:ext cx="86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5" descr="САРД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5" y="1614"/>
              <a:ext cx="949" cy="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5" y="2309"/>
              <a:ext cx="949" cy="1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331" name="AutoShape 7"/>
            <p:cNvCxnSpPr>
              <a:cxnSpLocks noChangeShapeType="1"/>
            </p:cNvCxnSpPr>
            <p:nvPr/>
          </p:nvCxnSpPr>
          <p:spPr bwMode="auto">
            <a:xfrm rot="10800000" flipV="1">
              <a:off x="678" y="2060"/>
              <a:ext cx="517" cy="277"/>
            </a:xfrm>
            <a:prstGeom prst="bentConnector2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3332" name="AutoShape 8"/>
            <p:cNvCxnSpPr>
              <a:cxnSpLocks noChangeShapeType="1"/>
            </p:cNvCxnSpPr>
            <p:nvPr/>
          </p:nvCxnSpPr>
          <p:spPr bwMode="auto">
            <a:xfrm>
              <a:off x="2144" y="2060"/>
              <a:ext cx="576" cy="433"/>
            </a:xfrm>
            <a:prstGeom prst="bentConnector2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 type="triangle" w="med" len="med"/>
            </a:ln>
          </p:spPr>
        </p:cxnSp>
      </p:grpSp>
      <p:pic>
        <p:nvPicPr>
          <p:cNvPr id="13319" name="Picture 9" descr="IGB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4797425"/>
            <a:ext cx="131127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 descr="P10100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275" y="1484313"/>
            <a:ext cx="2271713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321" name="AutoShape 11"/>
          <p:cNvCxnSpPr>
            <a:cxnSpLocks noChangeShapeType="1"/>
          </p:cNvCxnSpPr>
          <p:nvPr/>
        </p:nvCxnSpPr>
        <p:spPr bwMode="auto">
          <a:xfrm rot="5400000">
            <a:off x="4603750" y="4413251"/>
            <a:ext cx="287337" cy="481012"/>
          </a:xfrm>
          <a:prstGeom prst="bentConnector3">
            <a:avLst>
              <a:gd name="adj1" fmla="val 50000"/>
            </a:avLst>
          </a:prstGeom>
          <a:noFill/>
          <a:ln w="44450">
            <a:solidFill>
              <a:srgbClr val="FF0000"/>
            </a:solidFill>
            <a:miter lim="800000"/>
            <a:headEnd/>
            <a:tailEnd type="triangle" w="med" len="med"/>
          </a:ln>
        </p:spPr>
      </p:cxn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899592" y="4293096"/>
            <a:ext cx="1908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charset="0"/>
              </a:rPr>
              <a:t>Control unit</a:t>
            </a:r>
            <a:endParaRPr lang="ru-RU" sz="2400" b="1" dirty="0">
              <a:latin typeface="Arial" charset="0"/>
            </a:endParaRPr>
          </a:p>
        </p:txBody>
      </p:sp>
      <p:sp>
        <p:nvSpPr>
          <p:cNvPr id="13323" name="Text Box 14"/>
          <p:cNvSpPr txBox="1">
            <a:spLocks noChangeArrowheads="1"/>
          </p:cNvSpPr>
          <p:nvPr/>
        </p:nvSpPr>
        <p:spPr bwMode="auto">
          <a:xfrm>
            <a:off x="2268538" y="6021388"/>
            <a:ext cx="5903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Power - 60 kW Base – </a:t>
            </a:r>
            <a:r>
              <a:rPr lang="en-US" dirty="0" smtClean="0">
                <a:latin typeface="Arial" charset="0"/>
              </a:rPr>
              <a:t>IGBT</a:t>
            </a:r>
          </a:p>
          <a:p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Symbol" pitchFamily="18" charset="2"/>
              </a:rPr>
              <a:t>Accuracy -  0.05%</a:t>
            </a:r>
          </a:p>
        </p:txBody>
      </p:sp>
      <p:sp>
        <p:nvSpPr>
          <p:cNvPr id="13324" name="Text Box 15"/>
          <p:cNvSpPr txBox="1">
            <a:spLocks noChangeArrowheads="1"/>
          </p:cNvSpPr>
          <p:nvPr/>
        </p:nvSpPr>
        <p:spPr bwMode="auto">
          <a:xfrm>
            <a:off x="0" y="4797152"/>
            <a:ext cx="38519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Vega (C++)	</a:t>
            </a:r>
            <a:r>
              <a:rPr lang="en-US" dirty="0" err="1">
                <a:latin typeface="Arial" charset="0"/>
              </a:rPr>
              <a:t>LabWiev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16-bit ADC &amp; 	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latin typeface="Arial" charset="0"/>
              </a:rPr>
              <a:t>16-bit </a:t>
            </a:r>
            <a:r>
              <a:rPr lang="en-US" dirty="0">
                <a:latin typeface="Arial" charset="0"/>
              </a:rPr>
              <a:t>ADC &amp; </a:t>
            </a:r>
            <a:r>
              <a:rPr lang="en-US" dirty="0" smtClean="0">
                <a:latin typeface="Arial" charset="0"/>
              </a:rPr>
              <a:t>		               DAC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DAC Pentium-4	486-processor</a:t>
            </a:r>
            <a:endParaRPr lang="ru-RU" dirty="0">
              <a:latin typeface="Arial" charset="0"/>
            </a:endParaRPr>
          </a:p>
        </p:txBody>
      </p:sp>
      <p:sp>
        <p:nvSpPr>
          <p:cNvPr id="13325" name="Text Box 16"/>
          <p:cNvSpPr txBox="1">
            <a:spLocks noChangeArrowheads="1"/>
          </p:cNvSpPr>
          <p:nvPr/>
        </p:nvSpPr>
        <p:spPr bwMode="auto">
          <a:xfrm>
            <a:off x="2195736" y="1556792"/>
            <a:ext cx="1581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Arial" charset="0"/>
              </a:rPr>
              <a:t>Rafos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12-bit DAC</a:t>
            </a:r>
          </a:p>
          <a:p>
            <a:r>
              <a:rPr lang="en-US" dirty="0">
                <a:latin typeface="Arial" charset="0"/>
              </a:rPr>
              <a:t>M1-processor</a:t>
            </a:r>
            <a:endParaRPr lang="ru-RU" dirty="0">
              <a:latin typeface="Arial" charset="0"/>
            </a:endParaRPr>
          </a:p>
        </p:txBody>
      </p:sp>
      <p:pic>
        <p:nvPicPr>
          <p:cNvPr id="13326" name="Рисунок 19" descr="привод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1484313"/>
            <a:ext cx="15732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6011863" y="4941888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Upper rod rotation </a:t>
            </a:r>
          </a:p>
          <a:p>
            <a:r>
              <a:rPr lang="en-US">
                <a:latin typeface="Arial" charset="0"/>
              </a:rPr>
              <a:t>and moving system</a:t>
            </a:r>
            <a:endParaRPr lang="en-US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build="allAtOnce"/>
      <p:bldP spid="1332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JSC FOMOS Materials (Moscow):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Equipment for heat and mechanical treatment </a:t>
            </a:r>
            <a:endParaRPr lang="ru-RU" sz="2800" dirty="0"/>
          </a:p>
        </p:txBody>
      </p:sp>
      <p:pic>
        <p:nvPicPr>
          <p:cNvPr id="4" name="Содержимое 3" descr="DSC05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484276" cy="3312368"/>
          </a:xfrm>
        </p:spPr>
      </p:pic>
      <p:pic>
        <p:nvPicPr>
          <p:cNvPr id="5" name="Рисунок 4" descr="Поворот P1000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2520280" cy="3360373"/>
          </a:xfrm>
          <a:prstGeom prst="rect">
            <a:avLst/>
          </a:prstGeom>
        </p:spPr>
      </p:pic>
      <p:pic>
        <p:nvPicPr>
          <p:cNvPr id="7" name="Рисунок 6" descr="P1000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581128"/>
            <a:ext cx="2880000" cy="2160000"/>
          </a:xfrm>
          <a:prstGeom prst="rect">
            <a:avLst/>
          </a:prstGeom>
        </p:spPr>
      </p:pic>
      <p:pic>
        <p:nvPicPr>
          <p:cNvPr id="8" name="Рисунок 7" descr="DSC000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7176" y="4338000"/>
            <a:ext cx="3108480" cy="233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algn="ctr" eaLnBrk="1" hangingPunct="1"/>
            <a:r>
              <a:rPr lang="en-US" altLang="ko-KR" sz="3200" b="1" dirty="0" smtClean="0">
                <a:solidFill>
                  <a:srgbClr val="FF0000"/>
                </a:solidFill>
                <a:ea typeface="굴림" pitchFamily="34" charset="-127"/>
              </a:rPr>
              <a:t>Beginning of R&amp;D: 2004 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323850" y="914400"/>
            <a:ext cx="8820150" cy="26590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2400" dirty="0" smtClean="0">
              <a:solidFill>
                <a:srgbClr val="FF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400" dirty="0" smtClean="0"/>
              <a:t>Dimensions of CaMoO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crystals up to 15 cm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;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400" dirty="0" smtClean="0"/>
              <a:t>LY ~ 400 photons/MeV;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400" dirty="0" smtClean="0"/>
              <a:t>Low transparency (absorption band at 395 nm was </a:t>
            </a:r>
            <a:r>
              <a:rPr lang="en-US" sz="2400" dirty="0" err="1" smtClean="0"/>
              <a:t>obseved</a:t>
            </a:r>
            <a:r>
              <a:rPr lang="en-US" sz="2400" dirty="0" smtClean="0"/>
              <a:t>).</a:t>
            </a:r>
            <a:endParaRPr lang="ru-RU" sz="2400" dirty="0" smtClean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400" dirty="0" smtClean="0">
                <a:cs typeface="Times New Roman" pitchFamily="18" charset="0"/>
              </a:rPr>
              <a:t>High content Bi-214(U-238)</a:t>
            </a:r>
            <a:r>
              <a:rPr lang="ru-RU" sz="2400" dirty="0" smtClean="0"/>
              <a:t> </a:t>
            </a:r>
            <a:r>
              <a:rPr lang="en-US" sz="2400" dirty="0" smtClean="0"/>
              <a:t>= </a:t>
            </a:r>
            <a:r>
              <a:rPr lang="en-US" sz="2400" dirty="0" smtClean="0">
                <a:cs typeface="Times New Roman" pitchFamily="18" charset="0"/>
              </a:rPr>
              <a:t>286 </a:t>
            </a:r>
            <a:r>
              <a:rPr lang="en-US" sz="2400" dirty="0" err="1" smtClean="0">
                <a:cs typeface="Times New Roman" pitchFamily="18" charset="0"/>
              </a:rPr>
              <a:t>mBq</a:t>
            </a:r>
            <a:r>
              <a:rPr lang="en-US" sz="2400" dirty="0" smtClean="0">
                <a:cs typeface="Times New Roman" pitchFamily="18" charset="0"/>
              </a:rPr>
              <a:t>/kg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400" dirty="0" smtClean="0">
                <a:cs typeface="Times New Roman" pitchFamily="18" charset="0"/>
              </a:rPr>
              <a:t>Th-232(Tl-208) </a:t>
            </a:r>
            <a:r>
              <a:rPr lang="ru-RU" sz="2400" dirty="0" smtClean="0">
                <a:cs typeface="Times New Roman" pitchFamily="18" charset="0"/>
              </a:rPr>
              <a:t>≤ 25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mBq</a:t>
            </a:r>
            <a:r>
              <a:rPr lang="en-US" sz="2400" dirty="0" smtClean="0">
                <a:cs typeface="Times New Roman" pitchFamily="18" charset="0"/>
              </a:rPr>
              <a:t>/kg </a:t>
            </a:r>
            <a:endParaRPr lang="ru-RU" sz="2400" dirty="0" smtClean="0">
              <a:cs typeface="Times New Roman" pitchFamily="18" charset="0"/>
            </a:endParaRPr>
          </a:p>
        </p:txBody>
      </p:sp>
      <p:pic>
        <p:nvPicPr>
          <p:cNvPr id="36868" name="Picture 4" descr="camoo4_russi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713" y="3213100"/>
            <a:ext cx="535622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85800"/>
            <a:ext cx="8839200" cy="5715000"/>
          </a:xfrm>
        </p:spPr>
        <p:txBody>
          <a:bodyPr/>
          <a:lstStyle/>
          <a:p>
            <a:pPr>
              <a:buFontTx/>
              <a:buNone/>
            </a:pPr>
            <a:endParaRPr lang="en-US" sz="2800" b="1" smtClean="0">
              <a:solidFill>
                <a:srgbClr val="0000CC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sz="2800" b="1" smtClean="0">
                <a:solidFill>
                  <a:srgbClr val="0000CC"/>
                </a:solidFill>
              </a:rPr>
              <a:t>The scintillation CaMoO</a:t>
            </a:r>
            <a:r>
              <a:rPr lang="en-US" sz="2800" b="1" baseline="-25000" smtClean="0">
                <a:solidFill>
                  <a:srgbClr val="0000CC"/>
                </a:solidFill>
              </a:rPr>
              <a:t>4</a:t>
            </a:r>
            <a:r>
              <a:rPr lang="en-US" sz="2800" b="1" smtClean="0">
                <a:solidFill>
                  <a:srgbClr val="0000CC"/>
                </a:solidFill>
              </a:rPr>
              <a:t> crystal of cylindrical geometry with dimensions of D40x40 mm</a:t>
            </a:r>
            <a:endParaRPr lang="ru-RU" sz="2800" b="1" smtClean="0">
              <a:solidFill>
                <a:srgbClr val="0000CC"/>
              </a:solidFill>
            </a:endParaRP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188640"/>
            <a:ext cx="7772400" cy="762000"/>
          </a:xfrm>
          <a:noFill/>
        </p:spPr>
        <p:txBody>
          <a:bodyPr/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  <a:ea typeface="굴림" pitchFamily="34" charset="-127"/>
              </a:rPr>
              <a:t>The results: 2007</a:t>
            </a:r>
            <a:endParaRPr lang="ru-RU" sz="3200" b="1" dirty="0" smtClean="0">
              <a:solidFill>
                <a:srgbClr val="FF0000"/>
              </a:solidFill>
              <a:ea typeface="굴림" pitchFamily="34" charset="-127"/>
            </a:endParaRPr>
          </a:p>
        </p:txBody>
      </p:sp>
      <p:graphicFrame>
        <p:nvGraphicFramePr>
          <p:cNvPr id="37891" name="Object 1024"/>
          <p:cNvGraphicFramePr>
            <a:graphicFrameLocks noChangeAspect="1"/>
          </p:cNvGraphicFramePr>
          <p:nvPr/>
        </p:nvGraphicFramePr>
        <p:xfrm>
          <a:off x="2987675" y="2232025"/>
          <a:ext cx="6156325" cy="4625975"/>
        </p:xfrm>
        <a:graphic>
          <a:graphicData uri="http://schemas.openxmlformats.org/presentationml/2006/ole">
            <p:oleObj spid="_x0000_s37906" name="Документ" r:id="rId3" imgW="5811012" imgH="4366260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>
            <a:normAutofit fontScale="90000"/>
          </a:bodyPr>
          <a:lstStyle/>
          <a:p>
            <a:r>
              <a:rPr lang="en-US" sz="3200" b="1" dirty="0" err="1" smtClean="0">
                <a:solidFill>
                  <a:srgbClr val="FC2025"/>
                </a:solidFill>
              </a:rPr>
              <a:t>Scintillator</a:t>
            </a:r>
            <a:r>
              <a:rPr lang="en-US" sz="3200" b="1" dirty="0" smtClean="0">
                <a:solidFill>
                  <a:srgbClr val="FC2025"/>
                </a:solidFill>
              </a:rPr>
              <a:t> element</a:t>
            </a:r>
            <a:r>
              <a:rPr lang="ru-RU" sz="3200" b="1" dirty="0" smtClean="0">
                <a:solidFill>
                  <a:srgbClr val="FC2025"/>
                </a:solidFill>
              </a:rPr>
              <a:t> </a:t>
            </a:r>
            <a:r>
              <a:rPr lang="ru-RU" sz="3200" b="1" cap="none" baseline="30000" dirty="0" smtClean="0">
                <a:solidFill>
                  <a:srgbClr val="FC2025"/>
                </a:solidFill>
              </a:rPr>
              <a:t>40</a:t>
            </a:r>
            <a:r>
              <a:rPr lang="ru-RU" sz="3200" b="1" cap="none" dirty="0" smtClean="0">
                <a:solidFill>
                  <a:srgbClr val="FC2025"/>
                </a:solidFill>
              </a:rPr>
              <a:t>Са</a:t>
            </a:r>
            <a:r>
              <a:rPr lang="ru-RU" sz="3200" b="1" cap="none" baseline="30000" dirty="0" smtClean="0">
                <a:solidFill>
                  <a:srgbClr val="FC2025"/>
                </a:solidFill>
              </a:rPr>
              <a:t>100</a:t>
            </a:r>
            <a:r>
              <a:rPr lang="ru-RU" sz="3200" b="1" cap="none" dirty="0" smtClean="0">
                <a:solidFill>
                  <a:srgbClr val="FC2025"/>
                </a:solidFill>
              </a:rPr>
              <a:t>МоО</a:t>
            </a:r>
            <a:r>
              <a:rPr lang="ru-RU" sz="3200" b="1" cap="none" baseline="-25000" dirty="0" smtClean="0">
                <a:solidFill>
                  <a:srgbClr val="FC2025"/>
                </a:solidFill>
              </a:rPr>
              <a:t>4</a:t>
            </a:r>
            <a:r>
              <a:rPr lang="ru-RU" sz="3200" b="1" dirty="0" smtClean="0">
                <a:solidFill>
                  <a:srgbClr val="FC2025"/>
                </a:solidFill>
              </a:rPr>
              <a:t>_</a:t>
            </a:r>
            <a:r>
              <a:rPr lang="en-US" sz="3200" b="1" dirty="0" smtClean="0">
                <a:solidFill>
                  <a:srgbClr val="FC2025"/>
                </a:solidFill>
              </a:rPr>
              <a:t>S</a:t>
            </a:r>
            <a:r>
              <a:rPr lang="ru-RU" sz="3200" b="1" dirty="0" smtClean="0">
                <a:solidFill>
                  <a:srgbClr val="FC2025"/>
                </a:solidFill>
              </a:rPr>
              <a:t>35</a:t>
            </a:r>
            <a:r>
              <a:rPr lang="en-US" sz="3200" b="1" dirty="0" smtClean="0">
                <a:solidFill>
                  <a:srgbClr val="FC2025"/>
                </a:solidFill>
              </a:rPr>
              <a:t/>
            </a:r>
            <a:br>
              <a:rPr lang="en-US" sz="3200" b="1" dirty="0" smtClean="0">
                <a:solidFill>
                  <a:srgbClr val="FC2025"/>
                </a:solidFill>
              </a:rPr>
            </a:br>
            <a:r>
              <a:rPr lang="en-US" sz="3200" b="1" dirty="0" smtClean="0">
                <a:solidFill>
                  <a:srgbClr val="FC2025"/>
                </a:solidFill>
              </a:rPr>
              <a:t>D(42 x 40) x 42 mm, m = 260 </a:t>
            </a:r>
            <a:r>
              <a:rPr lang="en-US" sz="3200" b="1" cap="none" dirty="0" err="1" smtClean="0">
                <a:solidFill>
                  <a:srgbClr val="FC2025"/>
                </a:solidFill>
              </a:rPr>
              <a:t>Gr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pic>
        <p:nvPicPr>
          <p:cNvPr id="1945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3375"/>
          <a:stretch>
            <a:fillRect/>
          </a:stretch>
        </p:blipFill>
        <p:spPr>
          <a:xfrm>
            <a:off x="1547664" y="2780928"/>
            <a:ext cx="5777624" cy="3312368"/>
          </a:xfrm>
          <a:noFill/>
        </p:spPr>
      </p:pic>
      <p:pic>
        <p:nvPicPr>
          <p:cNvPr id="4" name="Рисунок 3" descr="S35_25_03-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942975"/>
            <a:ext cx="27400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35_13_04_2010_after 48 h anneal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6338" y="1052513"/>
            <a:ext cx="2738437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4363" y="1125538"/>
            <a:ext cx="12938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 pitchFamily="34" charset="0"/>
              </a:rPr>
              <a:t>M = 815 gr</a:t>
            </a:r>
            <a:endParaRPr lang="ru-RU" dirty="0">
              <a:solidFill>
                <a:schemeClr val="accent3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76600" y="1444625"/>
            <a:ext cx="23383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Annealing  </a:t>
            </a:r>
            <a:r>
              <a:rPr lang="en-US" sz="2800">
                <a:sym typeface="Symbol" pitchFamily="18" charset="2"/>
              </a:rPr>
              <a:t>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ctrTitle"/>
          </p:nvPr>
        </p:nvSpPr>
        <p:spPr>
          <a:xfrm>
            <a:off x="468313" y="115888"/>
            <a:ext cx="7772400" cy="1152525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CMO crystal growth process at </a:t>
            </a:r>
            <a:r>
              <a:rPr lang="en-US" sz="3200" b="1" cap="none" dirty="0" smtClean="0">
                <a:solidFill>
                  <a:srgbClr val="FF0000"/>
                </a:solidFill>
              </a:rPr>
              <a:t/>
            </a:r>
            <a:br>
              <a:rPr lang="en-US" sz="3200" b="1" cap="none" dirty="0" smtClean="0">
                <a:solidFill>
                  <a:srgbClr val="FF0000"/>
                </a:solidFill>
              </a:rPr>
            </a:br>
            <a:r>
              <a:rPr lang="en-US" sz="3200" b="1" cap="none" dirty="0" smtClean="0">
                <a:solidFill>
                  <a:srgbClr val="FF0000"/>
                </a:solidFill>
              </a:rPr>
              <a:t>JSC </a:t>
            </a:r>
            <a:r>
              <a:rPr lang="en-US" sz="3200" b="1" cap="none" dirty="0" err="1" smtClean="0">
                <a:solidFill>
                  <a:srgbClr val="FF0000"/>
                </a:solidFill>
              </a:rPr>
              <a:t>Fomos</a:t>
            </a:r>
            <a:r>
              <a:rPr lang="en-US" sz="3200" b="1" cap="none" dirty="0" smtClean="0">
                <a:solidFill>
                  <a:srgbClr val="FF0000"/>
                </a:solidFill>
              </a:rPr>
              <a:t>-Materials Co.</a:t>
            </a:r>
            <a:endParaRPr lang="ru-RU" sz="3200" b="1" cap="none" dirty="0" smtClean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1484313"/>
            <a:ext cx="8207375" cy="5040312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 smtClean="0">
                <a:solidFill>
                  <a:schemeClr val="tx2"/>
                </a:solidFill>
              </a:rPr>
              <a:t>Process stages</a:t>
            </a:r>
            <a:r>
              <a:rPr lang="ru-RU" sz="2600" dirty="0" smtClean="0">
                <a:solidFill>
                  <a:schemeClr val="tx2"/>
                </a:solidFill>
              </a:rPr>
              <a:t>:</a:t>
            </a:r>
          </a:p>
          <a:p>
            <a:pPr algn="just">
              <a:buFontTx/>
              <a:buAutoNum type="arabicPeriod"/>
            </a:pPr>
            <a:r>
              <a:rPr lang="en-US" sz="2600" dirty="0" smtClean="0">
                <a:solidFill>
                  <a:schemeClr val="tx2"/>
                </a:solidFill>
              </a:rPr>
              <a:t>Initial powder ICP analysis</a:t>
            </a:r>
            <a:endParaRPr lang="ru-RU" sz="2600" dirty="0" smtClean="0">
              <a:solidFill>
                <a:schemeClr val="tx2"/>
              </a:solidFill>
            </a:endParaRPr>
          </a:p>
          <a:p>
            <a:pPr algn="just">
              <a:buFontTx/>
              <a:buAutoNum type="arabicPeriod"/>
            </a:pPr>
            <a:r>
              <a:rPr lang="en-US" sz="2600" dirty="0" smtClean="0">
                <a:solidFill>
                  <a:schemeClr val="tx2"/>
                </a:solidFill>
              </a:rPr>
              <a:t>Initial pellets preparation</a:t>
            </a:r>
            <a:r>
              <a:rPr lang="ru-RU" sz="2600" dirty="0" smtClean="0">
                <a:solidFill>
                  <a:schemeClr val="tx2"/>
                </a:solidFill>
              </a:rPr>
              <a:t> – </a:t>
            </a:r>
            <a:r>
              <a:rPr lang="en-US" sz="2600" dirty="0" smtClean="0">
                <a:solidFill>
                  <a:schemeClr val="tx2"/>
                </a:solidFill>
              </a:rPr>
              <a:t>pellets manufacturing 550g in mass each</a:t>
            </a:r>
            <a:endParaRPr lang="ru-RU" sz="2600" dirty="0" smtClean="0">
              <a:solidFill>
                <a:schemeClr val="tx2"/>
              </a:solidFill>
            </a:endParaRPr>
          </a:p>
          <a:p>
            <a:pPr algn="just">
              <a:buFontTx/>
              <a:buAutoNum type="arabicPeriod"/>
            </a:pPr>
            <a:r>
              <a:rPr lang="en-US" sz="2600" dirty="0" smtClean="0">
                <a:solidFill>
                  <a:schemeClr val="tx2"/>
                </a:solidFill>
              </a:rPr>
              <a:t>Initial charge for crystal growing preparation including </a:t>
            </a:r>
            <a:r>
              <a:rPr lang="ru-RU" sz="2600" dirty="0" smtClean="0">
                <a:solidFill>
                  <a:schemeClr val="tx2"/>
                </a:solidFill>
              </a:rPr>
              <a:t>МоО</a:t>
            </a:r>
            <a:r>
              <a:rPr lang="ru-RU" sz="2600" baseline="-25000" dirty="0" smtClean="0">
                <a:solidFill>
                  <a:schemeClr val="tx2"/>
                </a:solidFill>
              </a:rPr>
              <a:t>3</a:t>
            </a:r>
            <a:r>
              <a:rPr lang="en-US" sz="2600" dirty="0" smtClean="0">
                <a:solidFill>
                  <a:schemeClr val="tx2"/>
                </a:solidFill>
              </a:rPr>
              <a:t> adds</a:t>
            </a:r>
            <a:r>
              <a:rPr lang="ru-RU" sz="2600" dirty="0" smtClean="0">
                <a:solidFill>
                  <a:schemeClr val="tx2"/>
                </a:solidFill>
              </a:rPr>
              <a:t>  - 2 </a:t>
            </a:r>
            <a:r>
              <a:rPr lang="en-US" sz="2600" dirty="0" smtClean="0">
                <a:solidFill>
                  <a:schemeClr val="tx2"/>
                </a:solidFill>
              </a:rPr>
              <a:t>pellets</a:t>
            </a:r>
            <a:r>
              <a:rPr lang="ru-RU" sz="2600" dirty="0" smtClean="0">
                <a:solidFill>
                  <a:schemeClr val="tx2"/>
                </a:solidFill>
              </a:rPr>
              <a:t> + </a:t>
            </a:r>
            <a:r>
              <a:rPr lang="en-US" sz="2600" dirty="0" smtClean="0">
                <a:solidFill>
                  <a:schemeClr val="tx2"/>
                </a:solidFill>
              </a:rPr>
              <a:t>up to</a:t>
            </a:r>
            <a:r>
              <a:rPr lang="ru-RU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 smtClean="0">
                <a:solidFill>
                  <a:schemeClr val="tx2"/>
                </a:solidFill>
              </a:rPr>
              <a:t>3 mass </a:t>
            </a:r>
            <a:r>
              <a:rPr lang="ru-RU" sz="2600" dirty="0" smtClean="0">
                <a:solidFill>
                  <a:schemeClr val="tx2"/>
                </a:solidFill>
              </a:rPr>
              <a:t>% </a:t>
            </a:r>
            <a:r>
              <a:rPr lang="en-US" sz="2600" dirty="0" smtClean="0">
                <a:solidFill>
                  <a:schemeClr val="tx2"/>
                </a:solidFill>
              </a:rPr>
              <a:t>of </a:t>
            </a:r>
            <a:r>
              <a:rPr lang="ru-RU" sz="2600" dirty="0" smtClean="0">
                <a:solidFill>
                  <a:schemeClr val="tx2"/>
                </a:solidFill>
              </a:rPr>
              <a:t>МоО3</a:t>
            </a:r>
          </a:p>
          <a:p>
            <a:pPr algn="just">
              <a:buFontTx/>
              <a:buAutoNum type="arabicPeriod"/>
            </a:pPr>
            <a:r>
              <a:rPr lang="en-US" sz="2600" dirty="0" smtClean="0">
                <a:solidFill>
                  <a:schemeClr val="tx2"/>
                </a:solidFill>
              </a:rPr>
              <a:t>Growth of the initial crystallized charge</a:t>
            </a:r>
            <a:r>
              <a:rPr lang="ru-RU" sz="2600" dirty="0" smtClean="0">
                <a:solidFill>
                  <a:schemeClr val="tx2"/>
                </a:solidFill>
              </a:rPr>
              <a:t> – </a:t>
            </a:r>
            <a:r>
              <a:rPr lang="en-US" sz="2600" dirty="0" smtClean="0">
                <a:solidFill>
                  <a:schemeClr val="tx2"/>
                </a:solidFill>
              </a:rPr>
              <a:t>crystals up to </a:t>
            </a:r>
            <a:r>
              <a:rPr lang="ru-RU" sz="2600" dirty="0" smtClean="0">
                <a:solidFill>
                  <a:schemeClr val="tx2"/>
                </a:solidFill>
              </a:rPr>
              <a:t>550 </a:t>
            </a:r>
            <a:r>
              <a:rPr lang="en-US" sz="2600" dirty="0" smtClean="0">
                <a:solidFill>
                  <a:schemeClr val="tx2"/>
                </a:solidFill>
              </a:rPr>
              <a:t>g each</a:t>
            </a:r>
            <a:endParaRPr lang="ru-RU" sz="2600" dirty="0" smtClean="0">
              <a:solidFill>
                <a:schemeClr val="tx2"/>
              </a:solidFill>
            </a:endParaRPr>
          </a:p>
          <a:p>
            <a:pPr algn="just">
              <a:buFontTx/>
              <a:buAutoNum type="arabicPeriod"/>
            </a:pPr>
            <a:r>
              <a:rPr lang="en-US" sz="2600" dirty="0" smtClean="0">
                <a:solidFill>
                  <a:schemeClr val="tx2"/>
                </a:solidFill>
              </a:rPr>
              <a:t>Initial crystallized charge for end-crystal growing preparation</a:t>
            </a:r>
          </a:p>
          <a:p>
            <a:pPr algn="just">
              <a:buFontTx/>
              <a:buAutoNum type="arabicPeriod"/>
            </a:pPr>
            <a:r>
              <a:rPr lang="en-US" sz="2600" dirty="0" smtClean="0">
                <a:solidFill>
                  <a:schemeClr val="tx2"/>
                </a:solidFill>
              </a:rPr>
              <a:t>Crystallizer assembling and end crystal growing</a:t>
            </a:r>
            <a:endParaRPr lang="ru-RU" sz="2600" dirty="0" smtClean="0">
              <a:solidFill>
                <a:schemeClr val="tx2"/>
              </a:solidFill>
            </a:endParaRPr>
          </a:p>
          <a:p>
            <a:pPr algn="just">
              <a:buFontTx/>
              <a:buAutoNum type="arabicPeriod"/>
            </a:pPr>
            <a:r>
              <a:rPr lang="en-US" sz="2600" dirty="0" err="1" smtClean="0">
                <a:solidFill>
                  <a:schemeClr val="tx2"/>
                </a:solidFill>
              </a:rPr>
              <a:t>Aftergrowth</a:t>
            </a:r>
            <a:r>
              <a:rPr lang="en-US" sz="2600" dirty="0" smtClean="0">
                <a:solidFill>
                  <a:schemeClr val="tx2"/>
                </a:solidFill>
              </a:rPr>
              <a:t> heat treatment of the end crystal</a:t>
            </a:r>
            <a:r>
              <a:rPr lang="ru-RU" sz="2600" dirty="0" smtClean="0">
                <a:solidFill>
                  <a:schemeClr val="tx2"/>
                </a:solidFill>
              </a:rPr>
              <a:t> – </a:t>
            </a:r>
            <a:r>
              <a:rPr lang="en-US" sz="2600" dirty="0" smtClean="0">
                <a:solidFill>
                  <a:schemeClr val="tx2"/>
                </a:solidFill>
              </a:rPr>
              <a:t>heat treatment in oxidizing atmosphere</a:t>
            </a:r>
            <a:endParaRPr lang="ru-RU" sz="2600" dirty="0" smtClean="0">
              <a:solidFill>
                <a:schemeClr val="tx2"/>
              </a:solidFill>
            </a:endParaRPr>
          </a:p>
          <a:p>
            <a:pPr algn="just">
              <a:buFontTx/>
              <a:buAutoNum type="arabicPeriod"/>
            </a:pPr>
            <a:r>
              <a:rPr lang="en-US" sz="2600" dirty="0" smtClean="0">
                <a:solidFill>
                  <a:schemeClr val="tx2"/>
                </a:solidFill>
              </a:rPr>
              <a:t>Mechanical treatment of the end crystal (cutting, lapping and polishing)</a:t>
            </a:r>
            <a:r>
              <a:rPr lang="ru-RU" sz="2600" dirty="0" smtClean="0">
                <a:solidFill>
                  <a:schemeClr val="tx2"/>
                </a:solidFill>
              </a:rPr>
              <a:t> – </a:t>
            </a:r>
            <a:r>
              <a:rPr lang="en-US" sz="2600" dirty="0" smtClean="0">
                <a:solidFill>
                  <a:schemeClr val="tx2"/>
                </a:solidFill>
              </a:rPr>
              <a:t>manufacturing of the CMO element according to the specification</a:t>
            </a:r>
            <a:endParaRPr lang="ru-RU" sz="2600" dirty="0" smtClean="0">
              <a:solidFill>
                <a:schemeClr val="tx2"/>
              </a:solidFill>
            </a:endParaRPr>
          </a:p>
          <a:p>
            <a:pPr algn="just">
              <a:buFontTx/>
              <a:buAutoNum type="arabicPeriod"/>
            </a:pPr>
            <a:endParaRPr lang="ru-RU" sz="13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Example of one of schemes of the crystal growth process. One-by-one.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grpSp>
        <p:nvGrpSpPr>
          <p:cNvPr id="40963" name="Группа 22"/>
          <p:cNvGrpSpPr>
            <a:grpSpLocks/>
          </p:cNvGrpSpPr>
          <p:nvPr/>
        </p:nvGrpSpPr>
        <p:grpSpPr bwMode="auto">
          <a:xfrm>
            <a:off x="1763713" y="2205038"/>
            <a:ext cx="730250" cy="608012"/>
            <a:chOff x="1619672" y="5373216"/>
            <a:chExt cx="730424" cy="60893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619672" y="5444761"/>
              <a:ext cx="730424" cy="537387"/>
            </a:xfrm>
            <a:prstGeom prst="round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1" name="Прямая соединительная линия 20"/>
            <p:cNvCxnSpPr>
              <a:stCxn id="20" idx="1"/>
            </p:cNvCxnSpPr>
            <p:nvPr/>
          </p:nvCxnSpPr>
          <p:spPr>
            <a:xfrm rot="10800000">
              <a:off x="1619672" y="5373216"/>
              <a:ext cx="0" cy="340239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stCxn id="20" idx="3"/>
            </p:cNvCxnSpPr>
            <p:nvPr/>
          </p:nvCxnSpPr>
          <p:spPr>
            <a:xfrm flipV="1">
              <a:off x="2350096" y="5373216"/>
              <a:ext cx="0" cy="340239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964" name="Группа 28"/>
          <p:cNvGrpSpPr>
            <a:grpSpLocks/>
          </p:cNvGrpSpPr>
          <p:nvPr/>
        </p:nvGrpSpPr>
        <p:grpSpPr bwMode="auto">
          <a:xfrm>
            <a:off x="7481888" y="4749800"/>
            <a:ext cx="720725" cy="1231900"/>
            <a:chOff x="739101" y="4581128"/>
            <a:chExt cx="720080" cy="1232374"/>
          </a:xfrm>
        </p:grpSpPr>
        <p:sp>
          <p:nvSpPr>
            <p:cNvPr id="30" name="Пятиугольник 29"/>
            <p:cNvSpPr/>
            <p:nvPr/>
          </p:nvSpPr>
          <p:spPr>
            <a:xfrm rot="16200000">
              <a:off x="683873" y="4869509"/>
              <a:ext cx="792468" cy="215707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014" name="Группа 17"/>
            <p:cNvGrpSpPr>
              <a:grpSpLocks/>
            </p:cNvGrpSpPr>
            <p:nvPr/>
          </p:nvGrpSpPr>
          <p:grpSpPr bwMode="auto">
            <a:xfrm>
              <a:off x="739101" y="5237438"/>
              <a:ext cx="720080" cy="576064"/>
              <a:chOff x="683568" y="4293096"/>
              <a:chExt cx="720080" cy="576064"/>
            </a:xfrm>
          </p:grpSpPr>
          <p:sp>
            <p:nvSpPr>
              <p:cNvPr id="32" name="Скругленный прямоугольник 31"/>
              <p:cNvSpPr/>
              <p:nvPr/>
            </p:nvSpPr>
            <p:spPr>
              <a:xfrm>
                <a:off x="683568" y="4581712"/>
                <a:ext cx="720080" cy="287448"/>
              </a:xfrm>
              <a:prstGeom prst="round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3" name="Прямая соединительная линия 32"/>
              <p:cNvCxnSpPr>
                <a:stCxn id="32" idx="1"/>
              </p:cNvCxnSpPr>
              <p:nvPr/>
            </p:nvCxnSpPr>
            <p:spPr>
              <a:xfrm rot="10800000">
                <a:off x="683568" y="4292676"/>
                <a:ext cx="0" cy="43196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>
                <a:stCxn id="32" idx="3"/>
              </p:cNvCxnSpPr>
              <p:nvPr/>
            </p:nvCxnSpPr>
            <p:spPr>
              <a:xfrm flipV="1">
                <a:off x="1403648" y="4292676"/>
                <a:ext cx="0" cy="43196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965" name="Группа 34"/>
          <p:cNvGrpSpPr>
            <a:grpSpLocks/>
          </p:cNvGrpSpPr>
          <p:nvPr/>
        </p:nvGrpSpPr>
        <p:grpSpPr bwMode="auto">
          <a:xfrm>
            <a:off x="7451725" y="3429000"/>
            <a:ext cx="730250" cy="609600"/>
            <a:chOff x="1619672" y="5373216"/>
            <a:chExt cx="730424" cy="608932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1619672" y="5444576"/>
              <a:ext cx="730424" cy="537572"/>
            </a:xfrm>
            <a:prstGeom prst="round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7" name="Прямая соединительная линия 36"/>
            <p:cNvCxnSpPr>
              <a:stCxn id="36" idx="1"/>
            </p:cNvCxnSpPr>
            <p:nvPr/>
          </p:nvCxnSpPr>
          <p:spPr>
            <a:xfrm rot="10800000">
              <a:off x="1619672" y="5373216"/>
              <a:ext cx="0" cy="340939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>
              <a:stCxn id="36" idx="3"/>
            </p:cNvCxnSpPr>
            <p:nvPr/>
          </p:nvCxnSpPr>
          <p:spPr>
            <a:xfrm flipV="1">
              <a:off x="2350096" y="5373216"/>
              <a:ext cx="0" cy="340939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468313" y="2924175"/>
            <a:ext cx="574675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68313" y="2276475"/>
            <a:ext cx="574675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68313" y="3573463"/>
            <a:ext cx="574675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cxnSp>
        <p:nvCxnSpPr>
          <p:cNvPr id="49" name="Прямая со стрелкой 48"/>
          <p:cNvCxnSpPr>
            <a:stCxn id="4" idx="3"/>
            <a:endCxn id="20" idx="1"/>
          </p:cNvCxnSpPr>
          <p:nvPr/>
        </p:nvCxnSpPr>
        <p:spPr>
          <a:xfrm flipV="1">
            <a:off x="1042988" y="2544763"/>
            <a:ext cx="720725" cy="523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45" idx="3"/>
            <a:endCxn id="20" idx="1"/>
          </p:cNvCxnSpPr>
          <p:nvPr/>
        </p:nvCxnSpPr>
        <p:spPr>
          <a:xfrm>
            <a:off x="1042988" y="2420938"/>
            <a:ext cx="720725" cy="123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20" idx="3"/>
            <a:endCxn id="5" idx="0"/>
          </p:cNvCxnSpPr>
          <p:nvPr/>
        </p:nvCxnSpPr>
        <p:spPr>
          <a:xfrm>
            <a:off x="2493963" y="2544763"/>
            <a:ext cx="942975" cy="254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46" idx="3"/>
            <a:endCxn id="26" idx="1"/>
          </p:cNvCxnSpPr>
          <p:nvPr/>
        </p:nvCxnSpPr>
        <p:spPr>
          <a:xfrm>
            <a:off x="1042988" y="3716338"/>
            <a:ext cx="2160587" cy="4857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73" name="Группа 109"/>
          <p:cNvGrpSpPr>
            <a:grpSpLocks/>
          </p:cNvGrpSpPr>
          <p:nvPr/>
        </p:nvGrpSpPr>
        <p:grpSpPr bwMode="auto">
          <a:xfrm>
            <a:off x="3203575" y="2349500"/>
            <a:ext cx="730250" cy="2120900"/>
            <a:chOff x="3563888" y="1268760"/>
            <a:chExt cx="730424" cy="2121100"/>
          </a:xfrm>
        </p:grpSpPr>
        <p:grpSp>
          <p:nvGrpSpPr>
            <p:cNvPr id="40999" name="Группа 23"/>
            <p:cNvGrpSpPr>
              <a:grpSpLocks/>
            </p:cNvGrpSpPr>
            <p:nvPr/>
          </p:nvGrpSpPr>
          <p:grpSpPr bwMode="auto">
            <a:xfrm>
              <a:off x="3563888" y="1268760"/>
              <a:ext cx="720080" cy="1232374"/>
              <a:chOff x="739101" y="4581128"/>
              <a:chExt cx="720080" cy="1232374"/>
            </a:xfrm>
          </p:grpSpPr>
          <p:sp>
            <p:nvSpPr>
              <p:cNvPr id="5" name="Пятиугольник 4"/>
              <p:cNvSpPr/>
              <p:nvPr/>
            </p:nvSpPr>
            <p:spPr>
              <a:xfrm rot="16200000">
                <a:off x="682788" y="4869271"/>
                <a:ext cx="792238" cy="215952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41006" name="Группа 17"/>
              <p:cNvGrpSpPr>
                <a:grpSpLocks/>
              </p:cNvGrpSpPr>
              <p:nvPr/>
            </p:nvGrpSpPr>
            <p:grpSpPr bwMode="auto">
              <a:xfrm>
                <a:off x="739101" y="5237438"/>
                <a:ext cx="720080" cy="576064"/>
                <a:chOff x="683568" y="4293096"/>
                <a:chExt cx="720080" cy="576064"/>
              </a:xfrm>
            </p:grpSpPr>
            <p:sp>
              <p:nvSpPr>
                <p:cNvPr id="10" name="Скругленный прямоугольник 9"/>
                <p:cNvSpPr/>
                <p:nvPr/>
              </p:nvSpPr>
              <p:spPr>
                <a:xfrm>
                  <a:off x="683568" y="4581438"/>
                  <a:ext cx="719310" cy="287364"/>
                </a:xfrm>
                <a:prstGeom prst="roundRect">
                  <a:avLst/>
                </a:prstGeom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cxnSp>
              <p:nvCxnSpPr>
                <p:cNvPr id="12" name="Прямая соединительная линия 11"/>
                <p:cNvCxnSpPr>
                  <a:stCxn id="10" idx="1"/>
                </p:cNvCxnSpPr>
                <p:nvPr/>
              </p:nvCxnSpPr>
              <p:spPr>
                <a:xfrm rot="10800000">
                  <a:off x="683568" y="4292486"/>
                  <a:ext cx="0" cy="43184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/>
                <p:cNvCxnSpPr>
                  <a:stCxn id="10" idx="3"/>
                </p:cNvCxnSpPr>
                <p:nvPr/>
              </p:nvCxnSpPr>
              <p:spPr>
                <a:xfrm flipV="1">
                  <a:off x="1402878" y="4292486"/>
                  <a:ext cx="0" cy="43184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000" name="Группа 24"/>
            <p:cNvGrpSpPr>
              <a:grpSpLocks/>
            </p:cNvGrpSpPr>
            <p:nvPr/>
          </p:nvGrpSpPr>
          <p:grpSpPr bwMode="auto">
            <a:xfrm>
              <a:off x="3563888" y="2780928"/>
              <a:ext cx="730424" cy="608932"/>
              <a:chOff x="1619672" y="5373216"/>
              <a:chExt cx="730424" cy="608932"/>
            </a:xfrm>
          </p:grpSpPr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1619672" y="5443936"/>
                <a:ext cx="730424" cy="538212"/>
              </a:xfrm>
              <a:prstGeom prst="round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7" name="Прямая соединительная линия 26"/>
              <p:cNvCxnSpPr>
                <a:stCxn id="26" idx="1"/>
              </p:cNvCxnSpPr>
              <p:nvPr/>
            </p:nvCxnSpPr>
            <p:spPr>
              <a:xfrm rot="10800000">
                <a:off x="1619672" y="5372491"/>
                <a:ext cx="0" cy="34134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>
                <a:stCxn id="26" idx="3"/>
              </p:cNvCxnSpPr>
              <p:nvPr/>
            </p:nvCxnSpPr>
            <p:spPr>
              <a:xfrm flipV="1">
                <a:off x="2350096" y="5372491"/>
                <a:ext cx="0" cy="34134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Прямая со стрелкой 56"/>
            <p:cNvCxnSpPr>
              <a:stCxn id="10" idx="2"/>
              <a:endCxn id="26" idx="0"/>
            </p:cNvCxnSpPr>
            <p:nvPr/>
          </p:nvCxnSpPr>
          <p:spPr>
            <a:xfrm rot="16200000" flipH="1">
              <a:off x="3750489" y="2674624"/>
              <a:ext cx="352458" cy="476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Прямая со стрелкой 58"/>
          <p:cNvCxnSpPr>
            <a:stCxn id="26" idx="3"/>
            <a:endCxn id="40" idx="0"/>
          </p:cNvCxnSpPr>
          <p:nvPr/>
        </p:nvCxnSpPr>
        <p:spPr>
          <a:xfrm>
            <a:off x="3933825" y="4202113"/>
            <a:ext cx="1303338" cy="4683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5" idx="2"/>
            <a:endCxn id="36" idx="1"/>
          </p:cNvCxnSpPr>
          <p:nvPr/>
        </p:nvCxnSpPr>
        <p:spPr>
          <a:xfrm>
            <a:off x="3652838" y="2798763"/>
            <a:ext cx="3798887" cy="969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40" idx="2"/>
            <a:endCxn id="36" idx="1"/>
          </p:cNvCxnSpPr>
          <p:nvPr/>
        </p:nvCxnSpPr>
        <p:spPr>
          <a:xfrm flipV="1">
            <a:off x="5453063" y="3768725"/>
            <a:ext cx="1998662" cy="901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36" idx="2"/>
            <a:endCxn id="30" idx="3"/>
          </p:cNvCxnSpPr>
          <p:nvPr/>
        </p:nvCxnSpPr>
        <p:spPr>
          <a:xfrm rot="16200000" flipH="1">
            <a:off x="7464425" y="4391025"/>
            <a:ext cx="711200" cy="6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78" name="Группа 38"/>
          <p:cNvGrpSpPr>
            <a:grpSpLocks/>
          </p:cNvGrpSpPr>
          <p:nvPr/>
        </p:nvGrpSpPr>
        <p:grpSpPr bwMode="auto">
          <a:xfrm>
            <a:off x="5003800" y="4221163"/>
            <a:ext cx="720725" cy="1231900"/>
            <a:chOff x="739101" y="4581128"/>
            <a:chExt cx="720080" cy="1232374"/>
          </a:xfrm>
        </p:grpSpPr>
        <p:sp>
          <p:nvSpPr>
            <p:cNvPr id="40" name="Пятиугольник 39"/>
            <p:cNvSpPr/>
            <p:nvPr/>
          </p:nvSpPr>
          <p:spPr>
            <a:xfrm rot="16200000">
              <a:off x="683875" y="4869508"/>
              <a:ext cx="792467" cy="215707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0995" name="Группа 17"/>
            <p:cNvGrpSpPr>
              <a:grpSpLocks/>
            </p:cNvGrpSpPr>
            <p:nvPr/>
          </p:nvGrpSpPr>
          <p:grpSpPr bwMode="auto">
            <a:xfrm>
              <a:off x="739101" y="5237438"/>
              <a:ext cx="720080" cy="576064"/>
              <a:chOff x="683568" y="4293096"/>
              <a:chExt cx="720080" cy="576064"/>
            </a:xfrm>
          </p:grpSpPr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683568" y="4581711"/>
                <a:ext cx="720080" cy="287449"/>
              </a:xfrm>
              <a:prstGeom prst="round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3" name="Прямая соединительная линия 42"/>
              <p:cNvCxnSpPr>
                <a:stCxn id="42" idx="1"/>
              </p:cNvCxnSpPr>
              <p:nvPr/>
            </p:nvCxnSpPr>
            <p:spPr>
              <a:xfrm rot="10800000">
                <a:off x="683568" y="4292675"/>
                <a:ext cx="0" cy="43196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>
                <a:stCxn id="42" idx="3"/>
              </p:cNvCxnSpPr>
              <p:nvPr/>
            </p:nvCxnSpPr>
            <p:spPr>
              <a:xfrm flipV="1">
                <a:off x="1403648" y="4292675"/>
                <a:ext cx="0" cy="43196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979" name="TextBox 117"/>
          <p:cNvSpPr txBox="1">
            <a:spLocks noChangeArrowheads="1"/>
          </p:cNvSpPr>
          <p:nvPr/>
        </p:nvSpPr>
        <p:spPr bwMode="auto">
          <a:xfrm>
            <a:off x="415925" y="1628775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Pellets</a:t>
            </a:r>
            <a:endParaRPr lang="ru-RU"/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 rot="5400000">
            <a:off x="-467519" y="3356769"/>
            <a:ext cx="3887788" cy="0"/>
          </a:xfrm>
          <a:prstGeom prst="line">
            <a:avLst/>
          </a:prstGeom>
          <a:ln w="158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rot="5400000">
            <a:off x="3995738" y="3860800"/>
            <a:ext cx="4895850" cy="0"/>
          </a:xfrm>
          <a:prstGeom prst="line">
            <a:avLst/>
          </a:prstGeom>
          <a:ln w="158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2" name="TextBox 121"/>
          <p:cNvSpPr txBox="1">
            <a:spLocks noChangeArrowheads="1"/>
          </p:cNvSpPr>
          <p:nvPr/>
        </p:nvSpPr>
        <p:spPr bwMode="auto">
          <a:xfrm>
            <a:off x="2032000" y="1628775"/>
            <a:ext cx="3930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Crystallized initial charge manufacturing</a:t>
            </a:r>
            <a:endParaRPr lang="ru-RU"/>
          </a:p>
        </p:txBody>
      </p:sp>
      <p:sp>
        <p:nvSpPr>
          <p:cNvPr id="40983" name="TextBox 122"/>
          <p:cNvSpPr txBox="1">
            <a:spLocks noChangeArrowheads="1"/>
          </p:cNvSpPr>
          <p:nvPr/>
        </p:nvSpPr>
        <p:spPr bwMode="auto">
          <a:xfrm>
            <a:off x="6710363" y="1484313"/>
            <a:ext cx="2008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End crystal growing</a:t>
            </a:r>
            <a:endParaRPr lang="ru-RU"/>
          </a:p>
        </p:txBody>
      </p:sp>
      <p:sp>
        <p:nvSpPr>
          <p:cNvPr id="40984" name="TextBox 67"/>
          <p:cNvSpPr txBox="1">
            <a:spLocks noChangeArrowheads="1"/>
          </p:cNvSpPr>
          <p:nvPr/>
        </p:nvSpPr>
        <p:spPr bwMode="auto">
          <a:xfrm>
            <a:off x="0" y="4724400"/>
            <a:ext cx="1446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Pellet mass 550 g</a:t>
            </a:r>
            <a:endParaRPr lang="ru-RU" sz="1400"/>
          </a:p>
        </p:txBody>
      </p:sp>
      <p:sp>
        <p:nvSpPr>
          <p:cNvPr id="40985" name="TextBox 68"/>
          <p:cNvSpPr txBox="1">
            <a:spLocks noChangeArrowheads="1"/>
          </p:cNvSpPr>
          <p:nvPr/>
        </p:nvSpPr>
        <p:spPr bwMode="auto">
          <a:xfrm>
            <a:off x="1331913" y="2997200"/>
            <a:ext cx="1471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Melt mass 1100 g</a:t>
            </a:r>
            <a:endParaRPr lang="ru-RU" sz="1400"/>
          </a:p>
        </p:txBody>
      </p:sp>
      <p:sp>
        <p:nvSpPr>
          <p:cNvPr id="40986" name="TextBox 69"/>
          <p:cNvSpPr txBox="1">
            <a:spLocks noChangeArrowheads="1"/>
          </p:cNvSpPr>
          <p:nvPr/>
        </p:nvSpPr>
        <p:spPr bwMode="auto">
          <a:xfrm>
            <a:off x="3779838" y="2205038"/>
            <a:ext cx="1528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Crystal mass 550 g</a:t>
            </a:r>
            <a:endParaRPr lang="ru-RU" sz="1400"/>
          </a:p>
        </p:txBody>
      </p:sp>
      <p:sp>
        <p:nvSpPr>
          <p:cNvPr id="40987" name="TextBox 70"/>
          <p:cNvSpPr txBox="1">
            <a:spLocks noChangeArrowheads="1"/>
          </p:cNvSpPr>
          <p:nvPr/>
        </p:nvSpPr>
        <p:spPr bwMode="auto">
          <a:xfrm>
            <a:off x="6372225" y="4797425"/>
            <a:ext cx="1016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End crystal </a:t>
            </a:r>
          </a:p>
          <a:p>
            <a:r>
              <a:rPr lang="en-US" sz="1400"/>
              <a:t>mass 550 g</a:t>
            </a:r>
            <a:endParaRPr lang="ru-RU" sz="1400"/>
          </a:p>
          <a:p>
            <a:endParaRPr lang="ru-RU" sz="1400"/>
          </a:p>
        </p:txBody>
      </p:sp>
      <p:sp>
        <p:nvSpPr>
          <p:cNvPr id="40988" name="TextBox 71"/>
          <p:cNvSpPr txBox="1">
            <a:spLocks noChangeArrowheads="1"/>
          </p:cNvSpPr>
          <p:nvPr/>
        </p:nvSpPr>
        <p:spPr bwMode="auto">
          <a:xfrm>
            <a:off x="4284663" y="5661025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Waste 530 g</a:t>
            </a:r>
            <a:endParaRPr lang="ru-RU" sz="1400"/>
          </a:p>
        </p:txBody>
      </p:sp>
      <p:sp>
        <p:nvSpPr>
          <p:cNvPr id="40989" name="TextBox 72"/>
          <p:cNvSpPr txBox="1">
            <a:spLocks noChangeArrowheads="1"/>
          </p:cNvSpPr>
          <p:nvPr/>
        </p:nvSpPr>
        <p:spPr bwMode="auto">
          <a:xfrm>
            <a:off x="4859338" y="3860800"/>
            <a:ext cx="1530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Crystal mass 550 g</a:t>
            </a:r>
            <a:endParaRPr lang="ru-RU" sz="1400"/>
          </a:p>
        </p:txBody>
      </p:sp>
      <p:sp>
        <p:nvSpPr>
          <p:cNvPr id="40990" name="TextBox 75"/>
          <p:cNvSpPr txBox="1">
            <a:spLocks noChangeArrowheads="1"/>
          </p:cNvSpPr>
          <p:nvPr/>
        </p:nvSpPr>
        <p:spPr bwMode="auto">
          <a:xfrm>
            <a:off x="6732588" y="6165850"/>
            <a:ext cx="10810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Waste 530 g</a:t>
            </a:r>
            <a:endParaRPr lang="ru-RU" sz="1400"/>
          </a:p>
        </p:txBody>
      </p:sp>
      <p:sp>
        <p:nvSpPr>
          <p:cNvPr id="40991" name="TextBox 76"/>
          <p:cNvSpPr txBox="1">
            <a:spLocks noChangeArrowheads="1"/>
          </p:cNvSpPr>
          <p:nvPr/>
        </p:nvSpPr>
        <p:spPr bwMode="auto">
          <a:xfrm>
            <a:off x="2916238" y="4652963"/>
            <a:ext cx="1471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Melt mass 1100 g</a:t>
            </a:r>
            <a:endParaRPr lang="ru-RU" sz="1400"/>
          </a:p>
        </p:txBody>
      </p:sp>
      <p:sp>
        <p:nvSpPr>
          <p:cNvPr id="40992" name="TextBox 77"/>
          <p:cNvSpPr txBox="1">
            <a:spLocks noChangeArrowheads="1"/>
          </p:cNvSpPr>
          <p:nvPr/>
        </p:nvSpPr>
        <p:spPr bwMode="auto">
          <a:xfrm>
            <a:off x="7092950" y="2781300"/>
            <a:ext cx="1471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Melt mass 1100 g</a:t>
            </a:r>
            <a:endParaRPr lang="ru-RU" sz="1400"/>
          </a:p>
        </p:txBody>
      </p:sp>
      <p:sp>
        <p:nvSpPr>
          <p:cNvPr id="40993" name="TextBox 110"/>
          <p:cNvSpPr txBox="1">
            <a:spLocks noChangeArrowheads="1"/>
          </p:cNvSpPr>
          <p:nvPr/>
        </p:nvSpPr>
        <p:spPr bwMode="auto">
          <a:xfrm>
            <a:off x="971550" y="5661025"/>
            <a:ext cx="30241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Total initial charge </a:t>
            </a:r>
            <a:r>
              <a:rPr lang="ru-RU" sz="1400" dirty="0"/>
              <a:t>– </a:t>
            </a:r>
            <a:r>
              <a:rPr lang="en-US" sz="1400" dirty="0"/>
              <a:t>1650</a:t>
            </a:r>
            <a:r>
              <a:rPr lang="ru-RU" sz="1400" dirty="0"/>
              <a:t> </a:t>
            </a:r>
            <a:r>
              <a:rPr lang="en-US" sz="1400" dirty="0"/>
              <a:t>g</a:t>
            </a:r>
            <a:endParaRPr lang="ru-RU" sz="1400" dirty="0"/>
          </a:p>
          <a:p>
            <a:r>
              <a:rPr lang="en-US" sz="1400" dirty="0"/>
              <a:t>End crystal mass </a:t>
            </a:r>
            <a:r>
              <a:rPr lang="ru-RU" sz="1400" dirty="0"/>
              <a:t>– </a:t>
            </a:r>
            <a:r>
              <a:rPr lang="en-US" sz="1400" dirty="0"/>
              <a:t>550</a:t>
            </a:r>
            <a:r>
              <a:rPr lang="ru-RU" sz="1400" dirty="0"/>
              <a:t> </a:t>
            </a:r>
            <a:r>
              <a:rPr lang="en-US" sz="1400" dirty="0"/>
              <a:t>g</a:t>
            </a:r>
            <a:endParaRPr lang="ru-RU" sz="1400" dirty="0"/>
          </a:p>
          <a:p>
            <a:r>
              <a:rPr lang="en-US" sz="1400" dirty="0"/>
              <a:t>Waste for recuperation </a:t>
            </a:r>
            <a:r>
              <a:rPr lang="ru-RU" sz="1400" dirty="0"/>
              <a:t>– 1060 </a:t>
            </a:r>
            <a:r>
              <a:rPr lang="en-US" sz="1400" dirty="0"/>
              <a:t>g</a:t>
            </a:r>
            <a:endParaRPr lang="ru-RU" sz="1400" dirty="0"/>
          </a:p>
          <a:p>
            <a:r>
              <a:rPr lang="en-US" sz="1400" dirty="0"/>
              <a:t>Losses</a:t>
            </a:r>
            <a:r>
              <a:rPr lang="ru-RU" sz="1400" dirty="0"/>
              <a:t> – 40 </a:t>
            </a:r>
            <a:r>
              <a:rPr lang="en-US" sz="1400" dirty="0"/>
              <a:t>g</a:t>
            </a:r>
            <a:r>
              <a:rPr lang="ru-RU" sz="1400" dirty="0"/>
              <a:t> (</a:t>
            </a:r>
            <a:r>
              <a:rPr lang="en-US" sz="1400" dirty="0"/>
              <a:t>possible lower</a:t>
            </a:r>
            <a:r>
              <a:rPr lang="ru-RU" sz="1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Time demand for one-by-one scheme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268413"/>
            <a:ext cx="8893175" cy="54006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 smtClean="0"/>
              <a:t>One pellet manufacturing duration </a:t>
            </a:r>
            <a:r>
              <a:rPr lang="ru-RU" sz="2800" dirty="0" smtClean="0"/>
              <a:t>- 	24 </a:t>
            </a:r>
            <a:r>
              <a:rPr lang="en-US" sz="2800" dirty="0" smtClean="0"/>
              <a:t>hours</a:t>
            </a:r>
            <a:endParaRPr lang="ru-RU" sz="2800" dirty="0" smtClean="0"/>
          </a:p>
          <a:p>
            <a:pPr>
              <a:defRPr/>
            </a:pPr>
            <a:r>
              <a:rPr lang="en-US" sz="2800" dirty="0" smtClean="0"/>
              <a:t>Crystallized initial charge manufacturing duration </a:t>
            </a:r>
            <a:r>
              <a:rPr lang="ru-RU" sz="2800" dirty="0" smtClean="0"/>
              <a:t>– 96 </a:t>
            </a:r>
            <a:r>
              <a:rPr lang="en-US" sz="2800" dirty="0" smtClean="0"/>
              <a:t>hours</a:t>
            </a:r>
            <a:endParaRPr lang="ru-RU" sz="2800" dirty="0" smtClean="0"/>
          </a:p>
          <a:p>
            <a:pPr>
              <a:defRPr/>
            </a:pPr>
            <a:r>
              <a:rPr lang="en-US" sz="2800" dirty="0" smtClean="0"/>
              <a:t>End crystal growth process duration </a:t>
            </a:r>
            <a:r>
              <a:rPr lang="ru-RU" sz="2800" dirty="0" smtClean="0"/>
              <a:t>– 96 </a:t>
            </a:r>
            <a:r>
              <a:rPr lang="en-US" sz="2800" dirty="0" smtClean="0"/>
              <a:t>hours</a:t>
            </a:r>
            <a:endParaRPr lang="ru-RU" sz="2800" dirty="0" smtClean="0"/>
          </a:p>
          <a:p>
            <a:pPr>
              <a:defRPr/>
            </a:pPr>
            <a:r>
              <a:rPr lang="en-US" sz="2800" dirty="0" smtClean="0"/>
              <a:t>Total time demand for one circle </a:t>
            </a:r>
            <a:r>
              <a:rPr lang="ru-RU" sz="2800" dirty="0" smtClean="0"/>
              <a:t>– 3х24+2х96+96=360 </a:t>
            </a:r>
            <a:r>
              <a:rPr lang="en-US" sz="2800" dirty="0" smtClean="0"/>
              <a:t>hours</a:t>
            </a:r>
            <a:r>
              <a:rPr lang="ru-RU" sz="2800" dirty="0" smtClean="0"/>
              <a:t> </a:t>
            </a:r>
            <a:r>
              <a:rPr lang="en-US" sz="2800" dirty="0" smtClean="0"/>
              <a:t>or</a:t>
            </a:r>
            <a:r>
              <a:rPr lang="ru-RU" sz="2800" dirty="0" smtClean="0"/>
              <a:t> 15 </a:t>
            </a:r>
            <a:r>
              <a:rPr lang="en-US" sz="2800" dirty="0" smtClean="0"/>
              <a:t>days</a:t>
            </a:r>
            <a:endParaRPr lang="ru-RU" sz="2800" dirty="0" smtClean="0"/>
          </a:p>
          <a:p>
            <a:pPr>
              <a:defRPr/>
            </a:pPr>
            <a:r>
              <a:rPr lang="en-US" sz="2800" dirty="0" smtClean="0"/>
              <a:t>One year</a:t>
            </a:r>
            <a:r>
              <a:rPr lang="ru-RU" sz="2800" dirty="0" smtClean="0"/>
              <a:t> – 327 </a:t>
            </a:r>
            <a:r>
              <a:rPr lang="en-US" sz="2800" dirty="0" smtClean="0"/>
              <a:t>days</a:t>
            </a:r>
            <a:endParaRPr lang="ru-RU" sz="2800" dirty="0" smtClean="0"/>
          </a:p>
          <a:p>
            <a:pPr>
              <a:defRPr/>
            </a:pPr>
            <a:r>
              <a:rPr lang="en-US" sz="2800" dirty="0" smtClean="0"/>
              <a:t>Percentage of crystal growth setup time working</a:t>
            </a:r>
            <a:r>
              <a:rPr lang="ru-RU" sz="2800" dirty="0" smtClean="0"/>
              <a:t> – 8</a:t>
            </a:r>
            <a:r>
              <a:rPr lang="en-US" sz="2800" dirty="0" smtClean="0"/>
              <a:t>0%</a:t>
            </a:r>
            <a:endParaRPr lang="ru-RU" sz="2800" dirty="0" smtClean="0"/>
          </a:p>
          <a:p>
            <a:pPr>
              <a:defRPr/>
            </a:pPr>
            <a:r>
              <a:rPr lang="en-US" sz="2800" dirty="0" smtClean="0"/>
              <a:t>Working time in one year</a:t>
            </a:r>
            <a:r>
              <a:rPr lang="ru-RU" sz="2800" dirty="0" smtClean="0"/>
              <a:t>– 262 </a:t>
            </a:r>
            <a:r>
              <a:rPr lang="en-US" sz="2800" dirty="0" smtClean="0"/>
              <a:t>days</a:t>
            </a:r>
            <a:endParaRPr lang="ru-RU" sz="2800" dirty="0" smtClean="0"/>
          </a:p>
          <a:p>
            <a:pPr>
              <a:defRPr/>
            </a:pPr>
            <a:r>
              <a:rPr lang="en-US" sz="2800" dirty="0" smtClean="0"/>
              <a:t>Working circles in a year for one crystal growth setup</a:t>
            </a:r>
            <a:r>
              <a:rPr lang="ru-RU" sz="2800" dirty="0" smtClean="0"/>
              <a:t>– 18</a:t>
            </a:r>
          </a:p>
          <a:p>
            <a:pPr>
              <a:defRPr/>
            </a:pPr>
            <a:r>
              <a:rPr lang="en-US" sz="2800" dirty="0" smtClean="0"/>
              <a:t>End crystals yield from one crystal growth setup in a year</a:t>
            </a:r>
            <a:r>
              <a:rPr lang="ru-RU" sz="2800" dirty="0" smtClean="0"/>
              <a:t> – 10 </a:t>
            </a:r>
            <a:r>
              <a:rPr lang="en-US" sz="2800" dirty="0" smtClean="0"/>
              <a:t>kg</a:t>
            </a:r>
            <a:endParaRPr lang="ru-RU" sz="2800" dirty="0" smtClean="0"/>
          </a:p>
          <a:p>
            <a:pPr>
              <a:defRPr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Main goal of </a:t>
            </a:r>
            <a:r>
              <a:rPr lang="en-US" sz="3200" b="1" dirty="0" err="1" smtClean="0">
                <a:solidFill>
                  <a:srgbClr val="FF0000"/>
                </a:solidFill>
              </a:rPr>
              <a:t>AMoRE</a:t>
            </a:r>
            <a:r>
              <a:rPr lang="en-US" sz="3200" b="1" dirty="0" smtClean="0">
                <a:solidFill>
                  <a:srgbClr val="FF0000"/>
                </a:solidFill>
              </a:rPr>
              <a:t> Collaboration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CC"/>
                </a:solidFill>
              </a:rPr>
              <a:t>Investigation of </a:t>
            </a:r>
            <a:r>
              <a:rPr lang="en-US" dirty="0" err="1" smtClean="0">
                <a:solidFill>
                  <a:srgbClr val="0000CC"/>
                </a:solidFill>
              </a:rPr>
              <a:t>neutrinoless</a:t>
            </a:r>
            <a:r>
              <a:rPr lang="en-US" dirty="0" smtClean="0">
                <a:solidFill>
                  <a:srgbClr val="0000CC"/>
                </a:solidFill>
              </a:rPr>
              <a:t> double beta decay of Mo-100 isotope </a:t>
            </a:r>
          </a:p>
          <a:p>
            <a:pPr marL="0" indent="0">
              <a:buFontTx/>
              <a:buNone/>
              <a:defRPr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  </a:t>
            </a:r>
          </a:p>
          <a:p>
            <a:pPr marL="0" indent="0">
              <a:buFontTx/>
              <a:buNone/>
              <a:defRPr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Motivation:</a:t>
            </a:r>
          </a:p>
          <a:p>
            <a:pPr algn="just">
              <a:defRPr/>
            </a:pPr>
            <a:r>
              <a:rPr lang="en-US" dirty="0" smtClean="0">
                <a:solidFill>
                  <a:srgbClr val="0000CC"/>
                </a:solidFill>
              </a:rPr>
              <a:t>Q</a:t>
            </a:r>
            <a:r>
              <a:rPr lang="en-US" baseline="-25000" dirty="0" smtClean="0">
                <a:solidFill>
                  <a:srgbClr val="0000CC"/>
                </a:solidFill>
                <a:sym typeface="Symbol" pitchFamily="18" charset="2"/>
              </a:rPr>
              <a:t></a:t>
            </a:r>
            <a:r>
              <a:rPr lang="en-US" dirty="0" smtClean="0">
                <a:solidFill>
                  <a:srgbClr val="0000CC"/>
                </a:solidFill>
                <a:sym typeface="Symbol" pitchFamily="18" charset="2"/>
              </a:rPr>
              <a:t> = 3034 </a:t>
            </a:r>
            <a:r>
              <a:rPr lang="en-US" dirty="0" err="1" smtClean="0">
                <a:solidFill>
                  <a:srgbClr val="0000CC"/>
                </a:solidFill>
                <a:sym typeface="Symbol" pitchFamily="18" charset="2"/>
              </a:rPr>
              <a:t>keV</a:t>
            </a:r>
            <a:r>
              <a:rPr lang="en-US" dirty="0" smtClean="0">
                <a:solidFill>
                  <a:srgbClr val="0000CC"/>
                </a:solidFill>
                <a:sym typeface="Symbol" pitchFamily="18" charset="2"/>
              </a:rPr>
              <a:t>: the biggest of the DBD isotopes can be produced </a:t>
            </a:r>
            <a:r>
              <a:rPr lang="en-US" b="1" i="1" dirty="0" smtClean="0">
                <a:solidFill>
                  <a:srgbClr val="0000CC"/>
                </a:solidFill>
                <a:sym typeface="Symbol" pitchFamily="18" charset="2"/>
              </a:rPr>
              <a:t>at tenths – hundred kg scale</a:t>
            </a:r>
            <a:r>
              <a:rPr lang="en-US" dirty="0" smtClean="0">
                <a:solidFill>
                  <a:srgbClr val="0000CC"/>
                </a:solidFill>
                <a:sym typeface="Symbol" pitchFamily="18" charset="2"/>
              </a:rPr>
              <a:t> (by centrifuges, in Russia);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188913"/>
            <a:ext cx="7416800" cy="5762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Mass balance for one-by-one scheme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43011" name="TextBox 9"/>
          <p:cNvSpPr txBox="1">
            <a:spLocks noChangeArrowheads="1"/>
          </p:cNvSpPr>
          <p:nvPr/>
        </p:nvSpPr>
        <p:spPr bwMode="auto">
          <a:xfrm>
            <a:off x="0" y="908720"/>
            <a:ext cx="9144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Total initial CaMoO</a:t>
            </a:r>
            <a:r>
              <a:rPr lang="en-US" sz="2600" baseline="-25000" dirty="0">
                <a:solidFill>
                  <a:schemeClr val="tx2"/>
                </a:solidFill>
                <a:latin typeface="+mn-lt"/>
              </a:rPr>
              <a:t>4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powder: 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130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600" dirty="0" smtClean="0">
                <a:solidFill>
                  <a:schemeClr val="tx2"/>
                </a:solidFill>
                <a:latin typeface="+mn-lt"/>
              </a:rPr>
              <a:t>(</a:t>
            </a:r>
            <a:r>
              <a:rPr lang="en-US" sz="2600" dirty="0" smtClean="0">
                <a:solidFill>
                  <a:schemeClr val="tx2"/>
                </a:solidFill>
                <a:latin typeface="+mn-lt"/>
              </a:rPr>
              <a:t>up to</a:t>
            </a:r>
            <a:r>
              <a:rPr lang="ru-RU" sz="2600" dirty="0" smtClean="0">
                <a:solidFill>
                  <a:schemeClr val="tx2"/>
                </a:solidFill>
                <a:latin typeface="+mn-lt"/>
              </a:rPr>
              <a:t>3,9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 MoO</a:t>
            </a:r>
            <a:r>
              <a:rPr lang="en-US" sz="2600" baseline="-25000" dirty="0">
                <a:solidFill>
                  <a:schemeClr val="tx2"/>
                </a:solidFill>
                <a:latin typeface="+mn-lt"/>
              </a:rPr>
              <a:t>3</a:t>
            </a:r>
            <a:r>
              <a:rPr lang="ru-RU" sz="2600" baseline="-250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)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From 1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650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g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we can produce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550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g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of end crystal</a:t>
            </a:r>
            <a:endParaRPr lang="ru-RU" sz="26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From 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130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of initial charge we can produce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43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 of end crystals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Total circles 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- 78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Waste for  processing (Ca and Mo extracting and purification)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– 82,7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</a:t>
            </a:r>
            <a:endParaRPr lang="ru-RU" sz="26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Initial charge after waste processing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(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if losses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15%) – 70,3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</a:t>
            </a:r>
            <a:endParaRPr lang="ru-RU" sz="26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From 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70,3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of initial charge we can produce 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20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 of end crystals</a:t>
            </a:r>
            <a:endParaRPr lang="ru-RU" sz="26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Total circles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– 42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Waste for processing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-  23,1 кг</a:t>
            </a: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 Total amount of end crystals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– 105,8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kg or 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120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pcs</a:t>
            </a:r>
            <a:endParaRPr lang="ru-RU" sz="2600" dirty="0">
              <a:solidFill>
                <a:schemeClr val="tx2"/>
              </a:solidFill>
              <a:latin typeface="+mn-lt"/>
            </a:endParaRPr>
          </a:p>
          <a:p>
            <a:pPr marL="342900" indent="-342900" algn="just">
              <a:buFontTx/>
              <a:buAutoNum type="arabicPeriod"/>
            </a:pPr>
            <a:r>
              <a:rPr lang="en-US" sz="2600" dirty="0">
                <a:solidFill>
                  <a:schemeClr val="tx2"/>
                </a:solidFill>
                <a:latin typeface="+mn-lt"/>
              </a:rPr>
              <a:t> For 120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pcs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of end crystals producing on one crystal growth setup -</a:t>
            </a:r>
            <a:r>
              <a:rPr lang="ru-RU" sz="2600" dirty="0">
                <a:solidFill>
                  <a:schemeClr val="tx2"/>
                </a:solidFill>
                <a:latin typeface="+mn-lt"/>
              </a:rPr>
              <a:t>  10,5 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year OR 11,4 </a:t>
            </a:r>
            <a:r>
              <a:rPr lang="en-US" sz="2600" dirty="0" err="1">
                <a:solidFill>
                  <a:schemeClr val="tx2"/>
                </a:solidFill>
                <a:latin typeface="+mn-lt"/>
              </a:rPr>
              <a:t>pcs</a:t>
            </a:r>
            <a:r>
              <a:rPr lang="en-US" sz="2600" dirty="0">
                <a:solidFill>
                  <a:schemeClr val="tx2"/>
                </a:solidFill>
                <a:latin typeface="+mn-lt"/>
              </a:rPr>
              <a:t> PER YEAR</a:t>
            </a:r>
            <a:endParaRPr lang="ru-RU" sz="2600" dirty="0">
              <a:solidFill>
                <a:schemeClr val="tx2"/>
              </a:solidFill>
              <a:latin typeface="+mn-lt"/>
            </a:endParaRPr>
          </a:p>
          <a:p>
            <a:pPr marL="342900" indent="-342900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36625"/>
          </a:xfrm>
        </p:spPr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</a:rPr>
              <a:t>Heat treatment </a:t>
            </a:r>
            <a:endParaRPr lang="ru-RU" sz="3200" b="1" smtClean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1125538"/>
            <a:ext cx="8640762" cy="554355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3000" dirty="0" smtClean="0"/>
              <a:t>Heat treatment duration at 1250 </a:t>
            </a:r>
            <a:r>
              <a:rPr lang="en-US" sz="3000" baseline="30000" dirty="0" err="1" smtClean="0"/>
              <a:t>o</a:t>
            </a:r>
            <a:r>
              <a:rPr lang="en-US" sz="3000" dirty="0" err="1" smtClean="0"/>
              <a:t>C</a:t>
            </a:r>
            <a:r>
              <a:rPr lang="en-US" sz="3000" dirty="0" smtClean="0"/>
              <a:t> </a:t>
            </a:r>
            <a:r>
              <a:rPr lang="ru-RU" sz="3000" dirty="0" smtClean="0"/>
              <a:t> </a:t>
            </a:r>
            <a:r>
              <a:rPr lang="en-US" sz="3000" dirty="0" smtClean="0"/>
              <a:t>≥1</a:t>
            </a:r>
            <a:r>
              <a:rPr lang="ru-RU" sz="3000" dirty="0" smtClean="0"/>
              <a:t>00 </a:t>
            </a:r>
            <a:r>
              <a:rPr lang="en-US" sz="3000" dirty="0" smtClean="0"/>
              <a:t>hours</a:t>
            </a:r>
            <a:endParaRPr lang="ru-RU" sz="3000" dirty="0" smtClean="0"/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3000" dirty="0" smtClean="0"/>
              <a:t>Temperature up and down duration</a:t>
            </a:r>
            <a:r>
              <a:rPr lang="ru-RU" sz="3000" dirty="0" smtClean="0"/>
              <a:t> – 14 </a:t>
            </a:r>
            <a:r>
              <a:rPr lang="en-US" sz="3000" dirty="0" smtClean="0"/>
              <a:t>and</a:t>
            </a:r>
            <a:r>
              <a:rPr lang="ru-RU" sz="3000" dirty="0" smtClean="0"/>
              <a:t> 14 </a:t>
            </a:r>
            <a:r>
              <a:rPr lang="en-US" sz="3000" dirty="0" smtClean="0"/>
              <a:t>hours</a:t>
            </a:r>
            <a:r>
              <a:rPr lang="ru-RU" sz="3000" dirty="0" smtClean="0"/>
              <a:t> 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3000" dirty="0" smtClean="0"/>
              <a:t>Heat treatment process duration including cooling to room temperature</a:t>
            </a:r>
            <a:r>
              <a:rPr lang="ru-RU" sz="3000" dirty="0" smtClean="0"/>
              <a:t> – 14+100+14+12 = 6 </a:t>
            </a:r>
            <a:r>
              <a:rPr lang="en-US" sz="3000" dirty="0" smtClean="0"/>
              <a:t>days</a:t>
            </a:r>
            <a:endParaRPr lang="ru-RU" sz="3000" dirty="0" smtClean="0"/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3000" dirty="0" smtClean="0"/>
              <a:t>Total crystals mass per one process</a:t>
            </a:r>
            <a:r>
              <a:rPr lang="ru-RU" sz="3000" dirty="0" smtClean="0"/>
              <a:t> – </a:t>
            </a:r>
            <a:r>
              <a:rPr lang="en-US" sz="3000" dirty="0" smtClean="0"/>
              <a:t>up to</a:t>
            </a:r>
            <a:r>
              <a:rPr lang="ru-RU" sz="3000" dirty="0" smtClean="0"/>
              <a:t> 3 </a:t>
            </a:r>
            <a:r>
              <a:rPr lang="en-US" sz="3000" dirty="0" smtClean="0"/>
              <a:t>kg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3000" dirty="0" smtClean="0"/>
              <a:t>Heat treatment circles per year</a:t>
            </a:r>
            <a:r>
              <a:rPr lang="ru-RU" sz="3000" dirty="0" smtClean="0"/>
              <a:t> -  262/6=43 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r>
              <a:rPr lang="en-US" sz="3000" dirty="0" smtClean="0"/>
              <a:t>Maximum crystals mass per year</a:t>
            </a:r>
            <a:r>
              <a:rPr lang="ru-RU" sz="3000" dirty="0" smtClean="0"/>
              <a:t> 43х3=130 </a:t>
            </a:r>
            <a:r>
              <a:rPr lang="en-US" sz="3000" dirty="0" smtClean="0"/>
              <a:t>kg</a:t>
            </a:r>
            <a:endParaRPr lang="ru-RU" sz="3000" dirty="0" smtClean="0"/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endParaRPr lang="ru-RU" sz="3000" dirty="0" smtClean="0"/>
          </a:p>
          <a:p>
            <a:pPr marL="514350" indent="-514350">
              <a:lnSpc>
                <a:spcPct val="90000"/>
              </a:lnSpc>
              <a:buFontTx/>
              <a:buAutoNum type="arabicPeriod"/>
            </a:pPr>
            <a:endParaRPr lang="ru-RU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9325" cy="135413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CONCLUSION  regarding of schemes of the crystals growth 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936501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3000" dirty="0" smtClean="0"/>
              <a:t>One-by-one two stage scheme is the most productive and functional</a:t>
            </a:r>
          </a:p>
          <a:p>
            <a:pPr marL="514350" indent="-514350">
              <a:buFontTx/>
              <a:buAutoNum type="arabicPeriod"/>
            </a:pPr>
            <a:endParaRPr lang="ru-RU" sz="3000" dirty="0" smtClean="0"/>
          </a:p>
          <a:p>
            <a:pPr marL="514350" indent="-514350">
              <a:buFontTx/>
              <a:buAutoNum type="arabicPeriod"/>
            </a:pPr>
            <a:endParaRPr lang="ru-RU" sz="3000" dirty="0" smtClean="0"/>
          </a:p>
          <a:p>
            <a:pPr marL="514350" indent="-514350">
              <a:buNone/>
            </a:pPr>
            <a:r>
              <a:rPr lang="en-US" sz="3000" dirty="0" smtClean="0"/>
              <a:t>We need more than one Pt</a:t>
            </a:r>
            <a:r>
              <a:rPr lang="ru-RU" sz="3000" dirty="0" smtClean="0"/>
              <a:t> </a:t>
            </a:r>
            <a:r>
              <a:rPr lang="en-US" sz="3000" dirty="0" smtClean="0"/>
              <a:t>crucible </a:t>
            </a:r>
            <a:endParaRPr lang="ru-RU" sz="3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87016" y="5373216"/>
            <a:ext cx="88569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000" dirty="0" smtClean="0">
                <a:solidFill>
                  <a:schemeClr val="tx2"/>
                </a:solidFill>
                <a:latin typeface="+mn-lt"/>
              </a:rPr>
              <a:t>We need to use more than one crystal growth setup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uiExpand="1" build="p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Temperature dependence of scintillation properties of </a:t>
            </a:r>
            <a:r>
              <a:rPr lang="ru-RU" sz="2800" b="1" baseline="30000" dirty="0" smtClean="0">
                <a:solidFill>
                  <a:srgbClr val="FF0000"/>
                </a:solidFill>
              </a:rPr>
              <a:t>40</a:t>
            </a:r>
            <a:r>
              <a:rPr lang="en-GB" sz="2800" b="1" dirty="0" smtClean="0">
                <a:solidFill>
                  <a:srgbClr val="FF0000"/>
                </a:solidFill>
              </a:rPr>
              <a:t>C</a:t>
            </a:r>
            <a:r>
              <a:rPr lang="en-GB" sz="2800" b="1" cap="none" dirty="0" smtClean="0">
                <a:solidFill>
                  <a:srgbClr val="FF0000"/>
                </a:solidFill>
              </a:rPr>
              <a:t>a</a:t>
            </a:r>
            <a:r>
              <a:rPr lang="ru-RU" sz="2800" b="1" baseline="30000" dirty="0" smtClean="0">
                <a:solidFill>
                  <a:srgbClr val="FF0000"/>
                </a:solidFill>
              </a:rPr>
              <a:t>100</a:t>
            </a:r>
            <a:r>
              <a:rPr lang="en-GB" sz="2800" b="1" dirty="0" smtClean="0">
                <a:solidFill>
                  <a:srgbClr val="FF0000"/>
                </a:solidFill>
              </a:rPr>
              <a:t>M</a:t>
            </a:r>
            <a:r>
              <a:rPr lang="en-GB" sz="2800" b="1" cap="none" dirty="0" smtClean="0">
                <a:solidFill>
                  <a:srgbClr val="FF0000"/>
                </a:solidFill>
              </a:rPr>
              <a:t>o</a:t>
            </a:r>
            <a:r>
              <a:rPr lang="en-GB" sz="2800" b="1" dirty="0" smtClean="0">
                <a:solidFill>
                  <a:srgbClr val="FF0000"/>
                </a:solidFill>
              </a:rPr>
              <a:t>O</a:t>
            </a:r>
            <a:r>
              <a:rPr lang="en-GB" sz="2800" b="1" baseline="-25000" dirty="0" smtClean="0">
                <a:solidFill>
                  <a:srgbClr val="FF0000"/>
                </a:solidFill>
              </a:rPr>
              <a:t>4</a:t>
            </a:r>
            <a:r>
              <a:rPr lang="ru-RU" sz="28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sample</a:t>
            </a:r>
            <a:endParaRPr lang="ru-RU" sz="2800" b="1" baseline="-25000" dirty="0" smtClean="0">
              <a:solidFill>
                <a:srgbClr val="FF00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832475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sz="2000" dirty="0" smtClean="0">
                <a:latin typeface="Times New Roman" pitchFamily="18" charset="0"/>
              </a:rPr>
              <a:t>Dr. V.B. </a:t>
            </a:r>
            <a:r>
              <a:rPr lang="en-GB" sz="2000" dirty="0" err="1" smtClean="0">
                <a:latin typeface="Times New Roman" pitchFamily="18" charset="0"/>
              </a:rPr>
              <a:t>Mikhailik</a:t>
            </a:r>
            <a:r>
              <a:rPr lang="en-GB" sz="2000" dirty="0" smtClean="0">
                <a:latin typeface="Times New Roman" pitchFamily="18" charset="0"/>
              </a:rPr>
              <a:t> </a:t>
            </a:r>
            <a:r>
              <a:rPr lang="en-GB" sz="2000" i="1" dirty="0" smtClean="0">
                <a:latin typeface="Times New Roman" pitchFamily="18" charset="0"/>
              </a:rPr>
              <a:t>Department of Physics, University of Oxford </a:t>
            </a:r>
            <a:r>
              <a:rPr lang="en-GB" sz="2000" i="1" dirty="0" err="1" smtClean="0">
                <a:latin typeface="Times New Roman" pitchFamily="18" charset="0"/>
              </a:rPr>
              <a:t>Oxford</a:t>
            </a:r>
            <a:r>
              <a:rPr lang="en-GB" sz="2000" i="1" dirty="0" smtClean="0">
                <a:latin typeface="Times New Roman" pitchFamily="18" charset="0"/>
              </a:rPr>
              <a:t> OX1 3RH, UK</a:t>
            </a:r>
            <a:endParaRPr lang="en-GB" sz="2000" dirty="0" smtClean="0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2000" dirty="0" smtClean="0"/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4859338" y="1311275"/>
          <a:ext cx="4121150" cy="5546725"/>
        </p:xfrm>
        <a:graphic>
          <a:graphicData uri="http://schemas.openxmlformats.org/presentationml/2006/ole">
            <p:oleObj spid="_x0000_s46100" r:id="rId3" imgW="2802941" imgH="3768547" progId="Origin50.Graph">
              <p:embed/>
            </p:oleObj>
          </a:graphicData>
        </a:graphic>
      </p:graphicFrame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25987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endParaRPr lang="ru-RU"/>
          </a:p>
        </p:txBody>
      </p:sp>
      <p:graphicFrame>
        <p:nvGraphicFramePr>
          <p:cNvPr id="76871" name="Group 71"/>
          <p:cNvGraphicFramePr>
            <a:graphicFrameLocks noGrp="1"/>
          </p:cNvGraphicFramePr>
          <p:nvPr/>
        </p:nvGraphicFramePr>
        <p:xfrm>
          <a:off x="395288" y="1916113"/>
          <a:ext cx="4176712" cy="2194116"/>
        </p:xfrm>
        <a:graphic>
          <a:graphicData uri="http://schemas.openxmlformats.org/drawingml/2006/table">
            <a:tbl>
              <a:tblPr/>
              <a:tblGrid>
                <a:gridCol w="1692275"/>
                <a:gridCol w="1331912"/>
                <a:gridCol w="1152525"/>
              </a:tblGrid>
              <a:tr h="3655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Parameter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T=295 K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T=8 K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4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Light output (relative to reference CaMoO</a:t>
                      </a:r>
                      <a:r>
                        <a:rPr kumimoji="0" lang="en-GB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*) , %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105±39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106±32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Decay constant,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m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16.5±0.3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345±25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46" marB="456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105" name="Rectangle 65"/>
          <p:cNvSpPr>
            <a:spLocks noChangeArrowheads="1"/>
          </p:cNvSpPr>
          <p:nvPr/>
        </p:nvSpPr>
        <p:spPr bwMode="auto">
          <a:xfrm>
            <a:off x="468313" y="4135438"/>
            <a:ext cx="3843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GB" sz="1400">
                <a:cs typeface="Times New Roman" pitchFamily="18" charset="0"/>
              </a:rPr>
              <a:t>*- CaMoO</a:t>
            </a:r>
            <a:r>
              <a:rPr lang="en-GB" sz="1400" baseline="-30000">
                <a:cs typeface="Times New Roman" pitchFamily="18" charset="0"/>
              </a:rPr>
              <a:t>4</a:t>
            </a:r>
            <a:r>
              <a:rPr lang="en-GB" sz="1400">
                <a:cs typeface="Times New Roman" pitchFamily="18" charset="0"/>
              </a:rPr>
              <a:t> sample produced by Carat in 2006 </a:t>
            </a:r>
            <a:endParaRPr lang="en-GB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144145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C2025"/>
                </a:solidFill>
              </a:rPr>
              <a:t>S35: Attenuation length </a:t>
            </a:r>
            <a:br>
              <a:rPr lang="en-US" sz="2400" b="1" dirty="0" smtClean="0">
                <a:solidFill>
                  <a:srgbClr val="FC2025"/>
                </a:solidFill>
              </a:rPr>
            </a:br>
            <a:r>
              <a:rPr lang="en-US" sz="2400" b="1" dirty="0" smtClean="0">
                <a:solidFill>
                  <a:srgbClr val="FC2025"/>
                </a:solidFill>
              </a:rPr>
              <a:t>Measurements of two testing samples with Spectrophotometer Cary-5000 UV-VIS-NIR</a:t>
            </a:r>
            <a:endParaRPr lang="ru-RU" sz="2400" b="1" baseline="30000" dirty="0" smtClean="0">
              <a:solidFill>
                <a:srgbClr val="FC2025"/>
              </a:solidFill>
            </a:endParaRP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7681" y="1554163"/>
            <a:ext cx="7321037" cy="4525962"/>
          </a:xfrm>
        </p:spPr>
      </p:pic>
      <p:pic>
        <p:nvPicPr>
          <p:cNvPr id="47108" name="Picture 5" descr="направления ку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1628775"/>
            <a:ext cx="24241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1"/>
          <p:cNvSpPr txBox="1">
            <a:spLocks noChangeArrowheads="1"/>
          </p:cNvSpPr>
          <p:nvPr/>
        </p:nvSpPr>
        <p:spPr bwMode="auto">
          <a:xfrm>
            <a:off x="3595688" y="2708275"/>
            <a:ext cx="2620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C2025"/>
                </a:solidFill>
              </a:rPr>
              <a:t>L = 90 cm at 530 nm</a:t>
            </a:r>
            <a:endParaRPr lang="en-US" b="1">
              <a:sym typeface="Symbol" pitchFamily="18" charset="2"/>
            </a:endParaRPr>
          </a:p>
          <a:p>
            <a:r>
              <a:rPr lang="ru-RU" b="1">
                <a:sym typeface="Symbol" pitchFamily="18" charset="2"/>
              </a:rPr>
              <a:t></a:t>
            </a:r>
            <a:r>
              <a:rPr lang="en-US" b="1">
                <a:sym typeface="Symbol" pitchFamily="18" charset="2"/>
              </a:rPr>
              <a:t>(530 nm) = 0,011 cm</a:t>
            </a:r>
            <a:r>
              <a:rPr lang="en-US" b="1" baseline="30000">
                <a:sym typeface="Symbol" pitchFamily="18" charset="2"/>
              </a:rPr>
              <a:t>-1</a:t>
            </a:r>
            <a:endParaRPr lang="ru-RU" b="1" baseline="30000"/>
          </a:p>
        </p:txBody>
      </p:sp>
      <p:sp>
        <p:nvSpPr>
          <p:cNvPr id="47110" name="Прямоугольник 1"/>
          <p:cNvSpPr>
            <a:spLocks noChangeArrowheads="1"/>
          </p:cNvSpPr>
          <p:nvPr/>
        </p:nvSpPr>
        <p:spPr bwMode="auto">
          <a:xfrm>
            <a:off x="5940425" y="6021388"/>
            <a:ext cx="257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X-axis: wavelength, nm</a:t>
            </a:r>
            <a:endParaRPr lang="ru-RU"/>
          </a:p>
        </p:txBody>
      </p:sp>
      <p:sp>
        <p:nvSpPr>
          <p:cNvPr id="47111" name="Прямоугольник 3"/>
          <p:cNvSpPr>
            <a:spLocks noChangeArrowheads="1"/>
          </p:cNvSpPr>
          <p:nvPr/>
        </p:nvSpPr>
        <p:spPr bwMode="auto">
          <a:xfrm rot="-5400000">
            <a:off x="-972344" y="3469482"/>
            <a:ext cx="3330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Y-axis: attenuation index, cm-1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86800" cy="18732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3100" b="1" dirty="0" smtClean="0">
                <a:solidFill>
                  <a:srgbClr val="FC080E"/>
                </a:solidFill>
                <a:latin typeface="Arial" pitchFamily="34" charset="0"/>
                <a:ea typeface="굴림" pitchFamily="34" charset="-127"/>
                <a:cs typeface="Arial" pitchFamily="34" charset="0"/>
              </a:rPr>
              <a:t>Light output and Energy resolution of S35. </a:t>
            </a:r>
            <a:r>
              <a:rPr lang="en-US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Measurements at </a:t>
            </a:r>
            <a:r>
              <a:rPr lang="en-US" sz="3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YangYang</a:t>
            </a:r>
            <a:r>
              <a:rPr lang="en-US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laboratory by 4</a:t>
            </a:r>
            <a:r>
              <a:rPr lang="en-US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en-US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gamma veto system.</a:t>
            </a:r>
            <a:r>
              <a:rPr lang="en-US" altLang="ko-KR" sz="4000" i="1" dirty="0" smtClean="0">
                <a:latin typeface="Arial" pitchFamily="34" charset="0"/>
                <a:ea typeface="굴림" pitchFamily="34" charset="-127"/>
                <a:cs typeface="Arial" pitchFamily="34" charset="0"/>
              </a:rPr>
              <a:t/>
            </a:r>
            <a:br>
              <a:rPr lang="en-US" altLang="ko-KR" sz="4000" i="1" dirty="0" smtClean="0">
                <a:latin typeface="Arial" pitchFamily="34" charset="0"/>
                <a:ea typeface="굴림" pitchFamily="34" charset="-127"/>
                <a:cs typeface="Arial" pitchFamily="34" charset="0"/>
              </a:rPr>
            </a:br>
            <a:r>
              <a:rPr lang="en-US" altLang="ko-KR" sz="2400" b="1" dirty="0" smtClean="0">
                <a:latin typeface="Arial" pitchFamily="34" charset="0"/>
                <a:ea typeface="굴림" pitchFamily="34" charset="-127"/>
                <a:cs typeface="Arial" pitchFamily="34" charset="0"/>
              </a:rPr>
              <a:t>(</a:t>
            </a:r>
            <a:r>
              <a:rPr lang="en-US" altLang="ko-KR" sz="2400" b="1" dirty="0" err="1" smtClean="0">
                <a:latin typeface="Arial" pitchFamily="34" charset="0"/>
                <a:ea typeface="굴림" pitchFamily="34" charset="-127"/>
                <a:cs typeface="Arial" pitchFamily="34" charset="0"/>
              </a:rPr>
              <a:t>J.H.So</a:t>
            </a:r>
            <a:r>
              <a:rPr lang="en-US" altLang="ko-KR" sz="2400" b="1" dirty="0" smtClean="0">
                <a:latin typeface="Arial" pitchFamily="34" charset="0"/>
                <a:ea typeface="굴림" pitchFamily="34" charset="-127"/>
                <a:cs typeface="Arial" pitchFamily="34" charset="0"/>
              </a:rPr>
              <a:t> talk to SCINT2011)</a:t>
            </a:r>
          </a:p>
        </p:txBody>
      </p:sp>
      <p:pic>
        <p:nvPicPr>
          <p:cNvPr id="49155" name="Picture 3" descr="20100722_CMOtes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2241550"/>
            <a:ext cx="6103938" cy="4140200"/>
          </a:xfrm>
          <a:noFill/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244725" y="3514725"/>
            <a:ext cx="2552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b="1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S35</a:t>
            </a:r>
          </a:p>
          <a:p>
            <a:r>
              <a:rPr lang="en-US" altLang="ko-KR" sz="1600" b="1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Resolution : 16% (FWHM)</a:t>
            </a:r>
          </a:p>
          <a:p>
            <a:r>
              <a:rPr lang="en-US" altLang="ko-KR" sz="1600" b="1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Mean : 5.97 x 10</a:t>
            </a:r>
            <a:r>
              <a:rPr lang="en-US" altLang="ko-KR" sz="1600" b="1" baseline="30000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5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924300" y="4340225"/>
            <a:ext cx="2552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b="1">
                <a:latin typeface="Times New Roman" pitchFamily="18" charset="0"/>
                <a:ea typeface="굴림" pitchFamily="34" charset="-127"/>
              </a:rPr>
              <a:t>CMO_3</a:t>
            </a:r>
          </a:p>
          <a:p>
            <a:r>
              <a:rPr lang="en-US" altLang="ko-KR" sz="1600" b="1">
                <a:latin typeface="Times New Roman" pitchFamily="18" charset="0"/>
                <a:ea typeface="굴림" pitchFamily="34" charset="-127"/>
              </a:rPr>
              <a:t>Resolution : 16% (FWHM)</a:t>
            </a:r>
          </a:p>
          <a:p>
            <a:r>
              <a:rPr lang="en-US" altLang="ko-KR" sz="1600" b="1">
                <a:latin typeface="Times New Roman" pitchFamily="18" charset="0"/>
                <a:ea typeface="굴림" pitchFamily="34" charset="-127"/>
              </a:rPr>
              <a:t>Mean : 6.79 x 10</a:t>
            </a:r>
            <a:r>
              <a:rPr lang="en-US" altLang="ko-KR" sz="1600" b="1" baseline="30000">
                <a:latin typeface="Times New Roman" pitchFamily="18" charset="0"/>
                <a:ea typeface="굴림" pitchFamily="34" charset="-127"/>
              </a:rPr>
              <a:t>5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476375" y="2689225"/>
            <a:ext cx="2552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b="1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SB28</a:t>
            </a:r>
          </a:p>
          <a:p>
            <a:r>
              <a:rPr lang="en-US" altLang="ko-KR" sz="1600" b="1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Resolution : 30% (FWHM)</a:t>
            </a:r>
          </a:p>
          <a:p>
            <a:r>
              <a:rPr lang="en-US" altLang="ko-KR" sz="1600" b="1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Mean : 2.88 x 10</a:t>
            </a:r>
            <a:r>
              <a:rPr lang="en-US" altLang="ko-KR" sz="1600" b="1" baseline="30000">
                <a:solidFill>
                  <a:srgbClr val="0000FF"/>
                </a:solidFill>
                <a:latin typeface="Times New Roman" pitchFamily="18" charset="0"/>
                <a:ea typeface="굴림" pitchFamily="34" charset="-127"/>
              </a:rPr>
              <a:t>5</a:t>
            </a:r>
          </a:p>
        </p:txBody>
      </p: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60575"/>
            <a:ext cx="433546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81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err="1" smtClean="0">
                <a:solidFill>
                  <a:srgbClr val="FC2025"/>
                </a:solidFill>
              </a:rPr>
              <a:t>HPG</a:t>
            </a:r>
            <a:r>
              <a:rPr lang="en-US" sz="3200" b="1" cap="none" dirty="0" err="1" smtClean="0">
                <a:solidFill>
                  <a:srgbClr val="FC2025"/>
                </a:solidFill>
              </a:rPr>
              <a:t>e</a:t>
            </a:r>
            <a:r>
              <a:rPr lang="en-US" sz="3200" b="1" dirty="0" smtClean="0">
                <a:solidFill>
                  <a:srgbClr val="FC2025"/>
                </a:solidFill>
              </a:rPr>
              <a:t> measurements at </a:t>
            </a:r>
            <a:r>
              <a:rPr lang="en-US" sz="3200" b="1" dirty="0" err="1" smtClean="0">
                <a:solidFill>
                  <a:srgbClr val="FC2025"/>
                </a:solidFill>
              </a:rPr>
              <a:t>Baksan</a:t>
            </a:r>
            <a:r>
              <a:rPr lang="en-US" sz="3200" b="1" dirty="0" smtClean="0">
                <a:solidFill>
                  <a:srgbClr val="FC2025"/>
                </a:solidFill>
              </a:rPr>
              <a:t> Neutrino Observatory INR RAS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5538"/>
            <a:ext cx="8713788" cy="6021387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 smtClean="0">
                <a:solidFill>
                  <a:srgbClr val="0000CC"/>
                </a:solidFill>
              </a:rPr>
              <a:t>HPGe detectors (3 x ~1 kg) at low background underground lab (H = 660 m</a:t>
            </a:r>
            <a:r>
              <a:rPr lang="ru-RU" sz="2400" b="1" smtClean="0">
                <a:solidFill>
                  <a:srgbClr val="0000CC"/>
                </a:solidFill>
              </a:rPr>
              <a:t>.</a:t>
            </a:r>
            <a:r>
              <a:rPr lang="en-US" sz="2400" b="1" smtClean="0">
                <a:solidFill>
                  <a:srgbClr val="0000CC"/>
                </a:solidFill>
              </a:rPr>
              <a:t>w</a:t>
            </a:r>
            <a:r>
              <a:rPr lang="ru-RU" sz="2400" b="1" smtClean="0">
                <a:solidFill>
                  <a:srgbClr val="0000CC"/>
                </a:solidFill>
              </a:rPr>
              <a:t>.</a:t>
            </a:r>
            <a:r>
              <a:rPr lang="en-US" sz="2400" b="1" smtClean="0">
                <a:solidFill>
                  <a:srgbClr val="0000CC"/>
                </a:solidFill>
              </a:rPr>
              <a:t>e</a:t>
            </a:r>
            <a:r>
              <a:rPr lang="ru-RU" sz="2400" b="1" smtClean="0">
                <a:solidFill>
                  <a:srgbClr val="0000CC"/>
                </a:solidFill>
              </a:rPr>
              <a:t>.</a:t>
            </a:r>
            <a:r>
              <a:rPr lang="en-US" sz="2400" b="1" smtClean="0">
                <a:solidFill>
                  <a:srgbClr val="0000CC"/>
                </a:solidFill>
              </a:rPr>
              <a:t>)</a:t>
            </a:r>
            <a:endParaRPr lang="ru-RU" sz="2400" smtClean="0"/>
          </a:p>
          <a:p>
            <a:pPr>
              <a:buFontTx/>
              <a:buNone/>
            </a:pPr>
            <a:r>
              <a:rPr lang="en-US" sz="2400" b="1" smtClean="0"/>
              <a:t>V</a:t>
            </a:r>
            <a:r>
              <a:rPr lang="en-US" sz="2400" b="1" baseline="-25000" smtClean="0"/>
              <a:t>int</a:t>
            </a:r>
            <a:r>
              <a:rPr lang="en-US" sz="2400" b="1" smtClean="0"/>
              <a:t> = 30 x 30 x 30 cm</a:t>
            </a:r>
            <a:r>
              <a:rPr lang="en-US" sz="2400" b="1" baseline="30000" smtClean="0"/>
              <a:t>3</a:t>
            </a:r>
            <a:endParaRPr lang="ru-RU" sz="2400" b="1" smtClean="0"/>
          </a:p>
          <a:p>
            <a:pPr>
              <a:buFontTx/>
              <a:buNone/>
            </a:pPr>
            <a:endParaRPr lang="ru-RU" sz="2400" smtClean="0"/>
          </a:p>
        </p:txBody>
      </p:sp>
      <p:pic>
        <p:nvPicPr>
          <p:cNvPr id="50180" name="Picture 4" descr="4GeBaks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276475"/>
            <a:ext cx="59055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79388" y="2924175"/>
            <a:ext cx="23764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/>
              <a:t>Registration of</a:t>
            </a:r>
            <a:endParaRPr lang="ru-RU" sz="2400" b="1"/>
          </a:p>
          <a:p>
            <a:r>
              <a:rPr lang="el-GR" sz="2400" b="1">
                <a:cs typeface="Arial" charset="0"/>
                <a:sym typeface="Symbol" pitchFamily="18" charset="2"/>
              </a:rPr>
              <a:t></a:t>
            </a:r>
            <a:r>
              <a:rPr lang="ru-RU" sz="2400" b="1"/>
              <a:t>–</a:t>
            </a:r>
            <a:r>
              <a:rPr lang="en-US" sz="2400" b="1"/>
              <a:t>rays from samples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FC2025"/>
                </a:solidFill>
              </a:rPr>
              <a:t>HPG</a:t>
            </a:r>
            <a:r>
              <a:rPr lang="en-US" sz="3200" b="1" cap="none" dirty="0" err="1" smtClean="0">
                <a:solidFill>
                  <a:srgbClr val="FC2025"/>
                </a:solidFill>
              </a:rPr>
              <a:t>e</a:t>
            </a:r>
            <a:r>
              <a:rPr lang="en-US" sz="3200" b="1" dirty="0" smtClean="0">
                <a:solidFill>
                  <a:srgbClr val="FC2025"/>
                </a:solidFill>
              </a:rPr>
              <a:t> measurements at </a:t>
            </a:r>
            <a:r>
              <a:rPr lang="en-US" sz="3200" b="1" dirty="0" err="1" smtClean="0">
                <a:solidFill>
                  <a:srgbClr val="FC2025"/>
                </a:solidFill>
              </a:rPr>
              <a:t>Baksan</a:t>
            </a:r>
            <a:r>
              <a:rPr lang="en-US" sz="3200" b="1" dirty="0" smtClean="0">
                <a:solidFill>
                  <a:srgbClr val="FC2025"/>
                </a:solidFill>
              </a:rPr>
              <a:t> Neutrino Observatory: the results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graphicFrame>
        <p:nvGraphicFramePr>
          <p:cNvPr id="51203" name="Object 5"/>
          <p:cNvGraphicFramePr>
            <a:graphicFrameLocks noChangeAspect="1"/>
          </p:cNvGraphicFramePr>
          <p:nvPr/>
        </p:nvGraphicFramePr>
        <p:xfrm>
          <a:off x="-15875" y="1412875"/>
          <a:ext cx="9113838" cy="3484563"/>
        </p:xfrm>
        <a:graphic>
          <a:graphicData uri="http://schemas.openxmlformats.org/presentationml/2006/ole">
            <p:oleObj spid="_x0000_s51218" name="Document" r:id="rId3" imgW="6101559" imgH="2342290" progId="Word.Document.8">
              <p:embed/>
            </p:oleObj>
          </a:graphicData>
        </a:graphic>
      </p:graphicFrame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251520" y="5042118"/>
            <a:ext cx="87137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5" algn="l" eaLnBrk="1" hangingPunct="1">
              <a:defRPr/>
            </a:pPr>
            <a:r>
              <a:rPr lang="en-US" sz="2400" b="1" dirty="0" smtClean="0">
                <a:solidFill>
                  <a:srgbClr val="0000CC"/>
                </a:solidFill>
              </a:rPr>
              <a:t>Ac228               ≤  3,1  </a:t>
            </a:r>
            <a:r>
              <a:rPr lang="en-US" sz="2400" b="1" dirty="0" err="1" smtClean="0">
                <a:solidFill>
                  <a:srgbClr val="0000CC"/>
                </a:solidFill>
              </a:rPr>
              <a:t>mBq</a:t>
            </a:r>
            <a:r>
              <a:rPr lang="ru-RU" sz="2400" b="1" dirty="0" smtClean="0">
                <a:solidFill>
                  <a:srgbClr val="0000CC"/>
                </a:solidFill>
              </a:rPr>
              <a:t>/</a:t>
            </a:r>
            <a:r>
              <a:rPr lang="en-US" sz="2400" b="1" dirty="0" smtClean="0">
                <a:solidFill>
                  <a:srgbClr val="0000CC"/>
                </a:solidFill>
              </a:rPr>
              <a:t>kg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pPr lvl="5" algn="l" eaLnBrk="1" hangingPunct="1">
              <a:defRPr/>
            </a:pPr>
            <a:r>
              <a:rPr lang="en-US" sz="2400" b="1" dirty="0" smtClean="0">
                <a:solidFill>
                  <a:srgbClr val="0000CC"/>
                </a:solidFill>
              </a:rPr>
              <a:t>Tl208                ≤ 0.83 </a:t>
            </a:r>
            <a:r>
              <a:rPr lang="en-US" sz="2400" b="1" dirty="0" err="1" smtClean="0">
                <a:solidFill>
                  <a:srgbClr val="0000CC"/>
                </a:solidFill>
              </a:rPr>
              <a:t>mBq</a:t>
            </a:r>
            <a:r>
              <a:rPr lang="ru-RU" sz="2400" b="1" dirty="0" smtClean="0">
                <a:solidFill>
                  <a:srgbClr val="0000CC"/>
                </a:solidFill>
              </a:rPr>
              <a:t>/</a:t>
            </a:r>
            <a:r>
              <a:rPr lang="en-US" sz="2400" b="1" dirty="0" smtClean="0">
                <a:solidFill>
                  <a:srgbClr val="0000CC"/>
                </a:solidFill>
              </a:rPr>
              <a:t>kg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pPr lvl="5" algn="l" eaLnBrk="1" hangingPunct="1">
              <a:defRPr/>
            </a:pPr>
            <a:r>
              <a:rPr lang="en-US" sz="2400" b="1" dirty="0" smtClean="0">
                <a:solidFill>
                  <a:srgbClr val="0000CC"/>
                </a:solidFill>
              </a:rPr>
              <a:t>Bi214 (Ra226)  ≤ 6,4 </a:t>
            </a:r>
            <a:r>
              <a:rPr lang="en-US" sz="2400" b="1" dirty="0" err="1" smtClean="0">
                <a:solidFill>
                  <a:srgbClr val="0000CC"/>
                </a:solidFill>
              </a:rPr>
              <a:t>mBq</a:t>
            </a:r>
            <a:r>
              <a:rPr lang="ru-RU" sz="2400" b="1" dirty="0" smtClean="0">
                <a:solidFill>
                  <a:srgbClr val="0000CC"/>
                </a:solidFill>
              </a:rPr>
              <a:t>/</a:t>
            </a:r>
            <a:r>
              <a:rPr lang="en-US" sz="2400" b="1" dirty="0" smtClean="0">
                <a:solidFill>
                  <a:srgbClr val="0000CC"/>
                </a:solidFill>
              </a:rPr>
              <a:t>kg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pPr algn="l" eaLnBrk="1" hangingPunct="1">
              <a:defRPr/>
            </a:pPr>
            <a:r>
              <a:rPr lang="ru-RU" sz="2400" b="1" dirty="0" smtClean="0">
                <a:solidFill>
                  <a:srgbClr val="FC080E"/>
                </a:solidFill>
              </a:rPr>
              <a:t> </a:t>
            </a:r>
            <a:r>
              <a:rPr lang="en-US" sz="2400" b="1" dirty="0" smtClean="0">
                <a:solidFill>
                  <a:srgbClr val="FC080E"/>
                </a:solidFill>
              </a:rPr>
              <a:t>Double crystallization procedure: Purification</a:t>
            </a:r>
            <a:r>
              <a:rPr lang="ru-RU" sz="2400" b="1" dirty="0" smtClean="0">
                <a:solidFill>
                  <a:srgbClr val="FC080E"/>
                </a:solidFill>
              </a:rPr>
              <a:t> ≥ 35 </a:t>
            </a:r>
            <a:r>
              <a:rPr lang="en-US" sz="2400" b="1" dirty="0" smtClean="0">
                <a:solidFill>
                  <a:srgbClr val="FC080E"/>
                </a:solidFill>
              </a:rPr>
              <a:t>times</a:t>
            </a:r>
            <a:r>
              <a:rPr lang="ru-RU" sz="2400" b="1" dirty="0" smtClean="0">
                <a:solidFill>
                  <a:srgbClr val="FC080E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964612" cy="15843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FC2025"/>
                </a:solidFill>
              </a:rPr>
              <a:t>Samples sent to ELEKTROKHIMPRIBOR</a:t>
            </a:r>
            <a:br>
              <a:rPr lang="en-US" sz="3200" b="1" dirty="0" smtClean="0">
                <a:solidFill>
                  <a:srgbClr val="FC2025"/>
                </a:solidFill>
              </a:rPr>
            </a:br>
            <a:r>
              <a:rPr lang="en-US" sz="3200" b="1" dirty="0" smtClean="0">
                <a:solidFill>
                  <a:srgbClr val="FC2025"/>
                </a:solidFill>
              </a:rPr>
              <a:t>to check </a:t>
            </a:r>
            <a:r>
              <a:rPr lang="en-US" sz="3200" b="1" i="1" dirty="0" smtClean="0">
                <a:solidFill>
                  <a:srgbClr val="FC2025"/>
                </a:solidFill>
              </a:rPr>
              <a:t>possible isotopic “dilution” effect</a:t>
            </a:r>
            <a:r>
              <a:rPr lang="en-US" sz="3200" b="1" dirty="0" smtClean="0">
                <a:solidFill>
                  <a:srgbClr val="FC2025"/>
                </a:solidFill>
              </a:rPr>
              <a:t/>
            </a:r>
            <a:br>
              <a:rPr lang="en-US" sz="3200" b="1" dirty="0" smtClean="0">
                <a:solidFill>
                  <a:srgbClr val="FC2025"/>
                </a:solidFill>
              </a:rPr>
            </a:br>
            <a:r>
              <a:rPr lang="en-US" sz="3200" b="1" dirty="0" smtClean="0">
                <a:solidFill>
                  <a:srgbClr val="FC2025"/>
                </a:solidFill>
              </a:rPr>
              <a:t>during initial preparation and crystal growing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844675"/>
            <a:ext cx="8713787" cy="4679950"/>
          </a:xfrm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CC"/>
                </a:solidFill>
              </a:rPr>
              <a:t>#1 Raw material </a:t>
            </a:r>
            <a:r>
              <a:rPr lang="en-US" baseline="30000" dirty="0" smtClean="0">
                <a:solidFill>
                  <a:srgbClr val="0000CC"/>
                </a:solidFill>
              </a:rPr>
              <a:t>40</a:t>
            </a:r>
            <a:r>
              <a:rPr lang="en-US" dirty="0" smtClean="0">
                <a:solidFill>
                  <a:srgbClr val="0000CC"/>
                </a:solidFill>
              </a:rPr>
              <a:t>Ca</a:t>
            </a:r>
            <a:r>
              <a:rPr lang="en-US" baseline="30000" dirty="0" smtClean="0">
                <a:solidFill>
                  <a:srgbClr val="0000CC"/>
                </a:solidFill>
              </a:rPr>
              <a:t>100</a:t>
            </a:r>
            <a:r>
              <a:rPr lang="en-US" dirty="0" smtClean="0">
                <a:solidFill>
                  <a:srgbClr val="0000CC"/>
                </a:solidFill>
              </a:rPr>
              <a:t>MoO</a:t>
            </a:r>
            <a:r>
              <a:rPr lang="en-US" baseline="-25000" dirty="0" smtClean="0">
                <a:solidFill>
                  <a:srgbClr val="0000CC"/>
                </a:solidFill>
              </a:rPr>
              <a:t>4</a:t>
            </a:r>
            <a:r>
              <a:rPr lang="en-US" dirty="0" smtClean="0">
                <a:solidFill>
                  <a:srgbClr val="0000CC"/>
                </a:solidFill>
              </a:rPr>
              <a:t> from JSC NEOCHIM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#2 single crystal S 27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#3 single crystal SB 28</a:t>
            </a:r>
          </a:p>
          <a:p>
            <a:pPr algn="ctr">
              <a:buFontTx/>
              <a:buNone/>
            </a:pPr>
            <a:r>
              <a:rPr lang="en-US" b="1" dirty="0" smtClean="0">
                <a:solidFill>
                  <a:srgbClr val="FC2025"/>
                </a:solidFill>
              </a:rPr>
              <a:t>Result: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 dirty="0" smtClean="0">
                <a:solidFill>
                  <a:srgbClr val="FC2025"/>
                </a:solidFill>
              </a:rPr>
              <a:t>No isotopic dilution of Ca-48 (and Ca-46) was observed (</a:t>
            </a:r>
            <a:r>
              <a:rPr lang="en-US" b="1" dirty="0" smtClean="0">
                <a:solidFill>
                  <a:srgbClr val="FC2025"/>
                </a:solidFill>
                <a:sym typeface="Symbol" pitchFamily="18" charset="2"/>
              </a:rPr>
              <a:t></a:t>
            </a:r>
            <a:r>
              <a:rPr lang="en-US" b="1" dirty="0" smtClean="0">
                <a:solidFill>
                  <a:srgbClr val="FC2025"/>
                </a:solidFill>
              </a:rPr>
              <a:t> 0,001%)!</a:t>
            </a:r>
            <a:endParaRPr lang="ru-RU" b="1" dirty="0" smtClean="0">
              <a:solidFill>
                <a:srgbClr val="FC20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188913"/>
            <a:ext cx="8229600" cy="923925"/>
          </a:xfrm>
        </p:spPr>
        <p:txBody>
          <a:bodyPr/>
          <a:lstStyle/>
          <a:p>
            <a:pPr eaLnBrk="1" hangingPunct="1"/>
            <a:r>
              <a:rPr lang="en-US" altLang="ko-KR" sz="3200" b="1" smtClean="0">
                <a:solidFill>
                  <a:srgbClr val="FC080E"/>
                </a:solidFill>
                <a:latin typeface="Times New Roman" pitchFamily="18" charset="0"/>
              </a:rPr>
              <a:t>Background spectra of SB28</a:t>
            </a:r>
            <a:br>
              <a:rPr lang="en-US" altLang="ko-KR" sz="3200" b="1" smtClean="0">
                <a:solidFill>
                  <a:srgbClr val="FC080E"/>
                </a:solidFill>
                <a:latin typeface="Times New Roman" pitchFamily="18" charset="0"/>
              </a:rPr>
            </a:br>
            <a:r>
              <a:rPr lang="en-US" altLang="ko-KR" sz="2400" b="1" smtClean="0">
                <a:latin typeface="Times New Roman" pitchFamily="18" charset="0"/>
              </a:rPr>
              <a:t>(J.H.So talk to SCINT2011)</a:t>
            </a:r>
            <a:endParaRPr lang="en-US" altLang="ko-KR" sz="2400" b="1" smtClean="0">
              <a:solidFill>
                <a:srgbClr val="FC080E"/>
              </a:solidFill>
              <a:latin typeface="Times New Roman" pitchFamily="18" charset="0"/>
            </a:endParaRPr>
          </a:p>
        </p:txBody>
      </p:sp>
      <p:pic>
        <p:nvPicPr>
          <p:cNvPr id="53251" name="Picture 3" descr="20110603_SB28_internal_2sig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788" y="1773238"/>
            <a:ext cx="7427912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281113" y="1112838"/>
            <a:ext cx="64928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>
              <a:lnSpc>
                <a:spcPct val="90000"/>
              </a:lnSpc>
            </a:pPr>
            <a:r>
              <a:rPr kumimoji="1" lang="en-US" altLang="ko-KR" b="1" i="1">
                <a:solidFill>
                  <a:srgbClr val="000000"/>
                </a:solidFill>
                <a:latin typeface="Symbol" pitchFamily="18" charset="2"/>
              </a:rPr>
              <a:t>b-a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 decay in </a:t>
            </a:r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</a:rPr>
              <a:t>238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U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l" latinLnBrk="1">
              <a:lnSpc>
                <a:spcPct val="90000"/>
              </a:lnSpc>
            </a:pPr>
            <a:r>
              <a:rPr kumimoji="1" lang="en-US" altLang="ko-KR" b="1" baseline="30000">
                <a:solidFill>
                  <a:srgbClr val="CC00CC"/>
                </a:solidFill>
                <a:latin typeface="Times New Roman" pitchFamily="18" charset="0"/>
              </a:rPr>
              <a:t>214</a:t>
            </a:r>
            <a:r>
              <a:rPr kumimoji="1" lang="en-US" altLang="ko-KR" b="1">
                <a:solidFill>
                  <a:srgbClr val="CC00CC"/>
                </a:solidFill>
                <a:latin typeface="Times New Roman" pitchFamily="18" charset="0"/>
              </a:rPr>
              <a:t>Bi (Q-value : 3.27-MeV)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kumimoji="1" lang="en-US" altLang="ko-KR" b="1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214</a:t>
            </a:r>
            <a:r>
              <a:rPr kumimoji="1" lang="en-US" altLang="ko-KR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 (Q-value : 7.83-MeV)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210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281113" y="1585913"/>
            <a:ext cx="65690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>
              <a:lnSpc>
                <a:spcPct val="90000"/>
              </a:lnSpc>
            </a:pPr>
            <a:r>
              <a:rPr kumimoji="1" lang="en-US" altLang="ko-KR" b="1" i="1">
                <a:solidFill>
                  <a:srgbClr val="000000"/>
                </a:solidFill>
                <a:latin typeface="Symbol" pitchFamily="18" charset="2"/>
              </a:rPr>
              <a:t>a-a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 decay in </a:t>
            </a:r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</a:rPr>
              <a:t>232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Th </a:t>
            </a:r>
          </a:p>
          <a:p>
            <a:pPr algn="l" latinLnBrk="1">
              <a:lnSpc>
                <a:spcPct val="90000"/>
              </a:lnSpc>
            </a:pPr>
            <a:r>
              <a:rPr kumimoji="1" lang="en-US" altLang="ko-KR" b="1" baseline="30000">
                <a:solidFill>
                  <a:srgbClr val="006600"/>
                </a:solidFill>
                <a:latin typeface="Times New Roman" pitchFamily="18" charset="0"/>
              </a:rPr>
              <a:t>220</a:t>
            </a:r>
            <a:r>
              <a:rPr kumimoji="1" lang="en-US" altLang="ko-KR" b="1">
                <a:solidFill>
                  <a:srgbClr val="006600"/>
                </a:solidFill>
                <a:latin typeface="Times New Roman" pitchFamily="18" charset="0"/>
              </a:rPr>
              <a:t>Rn (Q-value : 6.41-MeV)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kumimoji="1" lang="en-US" altLang="ko-KR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216</a:t>
            </a:r>
            <a:r>
              <a:rPr kumimoji="1" lang="en-US" altLang="ko-K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 (Q-value : 6.91-MeV)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212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4643438" y="4437063"/>
            <a:ext cx="430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baseline="30000">
                <a:solidFill>
                  <a:srgbClr val="FF0000"/>
                </a:solidFill>
                <a:latin typeface="Times New Roman" pitchFamily="18" charset="0"/>
              </a:rPr>
              <a:t>214</a:t>
            </a:r>
            <a:r>
              <a:rPr kumimoji="1" lang="en-US" altLang="ko-KR" b="1">
                <a:solidFill>
                  <a:srgbClr val="FF0000"/>
                </a:solidFill>
                <a:latin typeface="Times New Roman" pitchFamily="18" charset="0"/>
              </a:rPr>
              <a:t>Po : 1.93-MeV, 63 events </a:t>
            </a:r>
            <a:r>
              <a:rPr kumimoji="1" lang="en-US" altLang="ko-KR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kumimoji="1" lang="en-US" altLang="ko-KR" b="1">
                <a:solidFill>
                  <a:srgbClr val="FF0000"/>
                </a:solidFill>
                <a:latin typeface="Times New Roman" pitchFamily="18" charset="0"/>
              </a:rPr>
              <a:t> 0.08mBq/kg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970213" y="3638550"/>
            <a:ext cx="4302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baseline="30000">
                <a:solidFill>
                  <a:srgbClr val="0033CC"/>
                </a:solidFill>
                <a:latin typeface="Times New Roman" pitchFamily="18" charset="0"/>
              </a:rPr>
              <a:t>216</a:t>
            </a:r>
            <a:r>
              <a:rPr kumimoji="1" lang="en-US" altLang="ko-KR" b="1">
                <a:solidFill>
                  <a:srgbClr val="0033CC"/>
                </a:solidFill>
                <a:latin typeface="Times New Roman" pitchFamily="18" charset="0"/>
              </a:rPr>
              <a:t>Po : 1.61-MeV, 57 events </a:t>
            </a:r>
            <a:r>
              <a:rPr kumimoji="1" lang="en-US" altLang="ko-KR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kumimoji="1" lang="en-US" altLang="ko-KR" b="1">
                <a:solidFill>
                  <a:srgbClr val="0033CC"/>
                </a:solidFill>
                <a:latin typeface="Times New Roman" pitchFamily="18" charset="0"/>
              </a:rPr>
              <a:t> 0.07mBq/kg</a:t>
            </a: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2124075" y="5222875"/>
            <a:ext cx="185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baseline="30000">
                <a:solidFill>
                  <a:srgbClr val="008000"/>
                </a:solidFill>
                <a:latin typeface="Times New Roman" pitchFamily="18" charset="0"/>
              </a:rPr>
              <a:t>220</a:t>
            </a:r>
            <a:r>
              <a:rPr kumimoji="1" lang="en-US" altLang="ko-KR" b="1">
                <a:solidFill>
                  <a:srgbClr val="008000"/>
                </a:solidFill>
                <a:latin typeface="Times New Roman" pitchFamily="18" charset="0"/>
              </a:rPr>
              <a:t>Rn : 1.45-MeV</a:t>
            </a: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539750" y="5583238"/>
            <a:ext cx="276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baseline="30000">
                <a:solidFill>
                  <a:srgbClr val="CC00CC"/>
                </a:solidFill>
                <a:latin typeface="Times New Roman" pitchFamily="18" charset="0"/>
              </a:rPr>
              <a:t>214</a:t>
            </a:r>
            <a:r>
              <a:rPr kumimoji="1" lang="en-US" altLang="ko-KR" b="1">
                <a:solidFill>
                  <a:srgbClr val="CC00CC"/>
                </a:solidFill>
                <a:latin typeface="Times New Roman" pitchFamily="18" charset="0"/>
              </a:rPr>
              <a:t>Bi (Q-value : 3.27-MeV)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964612" cy="9366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baseline="30000" dirty="0" smtClean="0">
                <a:solidFill>
                  <a:srgbClr val="FF3300"/>
                </a:solidFill>
              </a:rPr>
              <a:t>40</a:t>
            </a:r>
            <a:r>
              <a:rPr lang="en-US" sz="3200" b="1" dirty="0" smtClean="0">
                <a:solidFill>
                  <a:srgbClr val="FF3300"/>
                </a:solidFill>
              </a:rPr>
              <a:t>C</a:t>
            </a:r>
            <a:r>
              <a:rPr lang="en-US" sz="3200" b="1" cap="none" dirty="0" smtClean="0">
                <a:solidFill>
                  <a:srgbClr val="FF3300"/>
                </a:solidFill>
              </a:rPr>
              <a:t>a</a:t>
            </a:r>
            <a:r>
              <a:rPr lang="en-US" sz="3200" b="1" baseline="30000" dirty="0" smtClean="0">
                <a:solidFill>
                  <a:srgbClr val="FF3300"/>
                </a:solidFill>
              </a:rPr>
              <a:t>100</a:t>
            </a:r>
            <a:r>
              <a:rPr lang="en-US" sz="3200" b="1" dirty="0" smtClean="0">
                <a:solidFill>
                  <a:srgbClr val="FF3300"/>
                </a:solidFill>
              </a:rPr>
              <a:t>M</a:t>
            </a:r>
            <a:r>
              <a:rPr lang="en-US" sz="3200" b="1" cap="small" dirty="0" smtClean="0">
                <a:solidFill>
                  <a:srgbClr val="FF3300"/>
                </a:solidFill>
              </a:rPr>
              <a:t>o</a:t>
            </a:r>
            <a:r>
              <a:rPr lang="en-US" sz="3200" b="1" dirty="0" smtClean="0">
                <a:solidFill>
                  <a:srgbClr val="FF3300"/>
                </a:solidFill>
              </a:rPr>
              <a:t>O</a:t>
            </a:r>
            <a:r>
              <a:rPr lang="en-US" sz="3200" b="1" baseline="-25000" dirty="0" smtClean="0">
                <a:solidFill>
                  <a:srgbClr val="FF3300"/>
                </a:solidFill>
              </a:rPr>
              <a:t>4</a:t>
            </a:r>
            <a:r>
              <a:rPr lang="en-US" sz="3200" b="1" dirty="0" smtClean="0">
                <a:solidFill>
                  <a:srgbClr val="FF3300"/>
                </a:solidFill>
              </a:rPr>
              <a:t> cryogenic scintillation detector </a:t>
            </a:r>
            <a:br>
              <a:rPr lang="en-US" sz="3200" b="1" dirty="0" smtClean="0">
                <a:solidFill>
                  <a:srgbClr val="FF3300"/>
                </a:solidFill>
              </a:rPr>
            </a:br>
            <a:r>
              <a:rPr lang="en-US" sz="3200" b="1" dirty="0" smtClean="0">
                <a:solidFill>
                  <a:srgbClr val="FF3300"/>
                </a:solidFill>
              </a:rPr>
              <a:t>as a tool for M</a:t>
            </a:r>
            <a:r>
              <a:rPr lang="en-US" sz="3200" b="1" cap="small" dirty="0" smtClean="0">
                <a:solidFill>
                  <a:srgbClr val="FF3300"/>
                </a:solidFill>
              </a:rPr>
              <a:t>o</a:t>
            </a:r>
            <a:r>
              <a:rPr lang="en-US" sz="3200" b="1" dirty="0" smtClean="0">
                <a:solidFill>
                  <a:srgbClr val="FF3300"/>
                </a:solidFill>
              </a:rPr>
              <a:t>-100 DBD search</a:t>
            </a:r>
            <a:endParaRPr lang="ru-RU" sz="3200" b="1" baseline="-25000" dirty="0" smtClean="0">
              <a:solidFill>
                <a:srgbClr val="FF0000"/>
              </a:solidFill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268413"/>
            <a:ext cx="8062912" cy="547211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1600" dirty="0" smtClean="0"/>
          </a:p>
          <a:p>
            <a:r>
              <a:rPr lang="en-US" sz="2500" b="1" dirty="0" smtClean="0">
                <a:solidFill>
                  <a:schemeClr val="accent2"/>
                </a:solidFill>
              </a:rPr>
              <a:t>“Detector = Source”: </a:t>
            </a:r>
            <a:r>
              <a:rPr lang="en-US" sz="2500" dirty="0" smtClean="0">
                <a:solidFill>
                  <a:schemeClr val="accent2"/>
                </a:solidFill>
                <a:sym typeface="Wingdings" pitchFamily="2" charset="2"/>
              </a:rPr>
              <a:t>	</a:t>
            </a:r>
            <a:r>
              <a:rPr lang="en-US" sz="2500" b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e</a:t>
            </a:r>
            <a:r>
              <a:rPr lang="en-US" sz="2500" b="1" dirty="0" smtClean="0">
                <a:solidFill>
                  <a:srgbClr val="FF0000"/>
                </a:solidFill>
                <a:sym typeface="Wingdings" pitchFamily="2" charset="2"/>
              </a:rPr>
              <a:t> ~ 90% efficiency</a:t>
            </a:r>
            <a:r>
              <a:rPr lang="ru-RU" sz="2500" b="1" dirty="0" smtClean="0">
                <a:solidFill>
                  <a:schemeClr val="accent2"/>
                </a:solidFill>
              </a:rPr>
              <a:t>;</a:t>
            </a:r>
          </a:p>
          <a:p>
            <a:r>
              <a:rPr lang="en-US" sz="2500" b="1" dirty="0" smtClean="0">
                <a:solidFill>
                  <a:schemeClr val="accent2"/>
                </a:solidFill>
              </a:rPr>
              <a:t>High content of working isotope (Mo) in compound: </a:t>
            </a:r>
            <a:r>
              <a:rPr lang="en-US" sz="2500" b="1" dirty="0" smtClean="0">
                <a:solidFill>
                  <a:srgbClr val="FF0000"/>
                </a:solidFill>
              </a:rPr>
              <a:t>50%</a:t>
            </a:r>
            <a:r>
              <a:rPr lang="en-US" sz="2500" b="1" dirty="0" smtClean="0">
                <a:solidFill>
                  <a:schemeClr val="accent2"/>
                </a:solidFill>
              </a:rPr>
              <a:t> (</a:t>
            </a:r>
            <a:r>
              <a:rPr lang="en-US" sz="2500" b="1" dirty="0" smtClean="0">
                <a:solidFill>
                  <a:srgbClr val="FF0000"/>
                </a:solidFill>
              </a:rPr>
              <a:t>stoichiometry ratio</a:t>
            </a:r>
            <a:r>
              <a:rPr lang="en-US" sz="2500" b="1" dirty="0" smtClean="0">
                <a:solidFill>
                  <a:schemeClr val="accent2"/>
                </a:solidFill>
              </a:rPr>
              <a:t>)</a:t>
            </a:r>
            <a:r>
              <a:rPr lang="ru-RU" sz="2500" b="1" dirty="0" smtClean="0">
                <a:solidFill>
                  <a:schemeClr val="accent2"/>
                </a:solidFill>
              </a:rPr>
              <a:t>;</a:t>
            </a:r>
          </a:p>
          <a:p>
            <a:r>
              <a:rPr lang="en-US" sz="2500" b="1" u="sng" dirty="0" smtClean="0">
                <a:solidFill>
                  <a:schemeClr val="accent2"/>
                </a:solidFill>
              </a:rPr>
              <a:t>Good energy resolution</a:t>
            </a:r>
            <a:r>
              <a:rPr lang="en-US" sz="2500" b="1" dirty="0" smtClean="0">
                <a:solidFill>
                  <a:schemeClr val="accent2"/>
                </a:solidFill>
              </a:rPr>
              <a:t> and</a:t>
            </a:r>
            <a:r>
              <a:rPr lang="ru-RU" sz="2500" b="1" dirty="0" smtClean="0">
                <a:solidFill>
                  <a:schemeClr val="accent2"/>
                </a:solidFill>
              </a:rPr>
              <a:t> </a:t>
            </a:r>
            <a:r>
              <a:rPr lang="en-US" sz="2500" b="1" dirty="0" smtClean="0">
                <a:solidFill>
                  <a:schemeClr val="accent2"/>
                </a:solidFill>
              </a:rPr>
              <a:t>high light yield</a:t>
            </a:r>
            <a:r>
              <a:rPr lang="ru-RU" sz="2500" b="1" dirty="0" smtClean="0">
                <a:solidFill>
                  <a:schemeClr val="accent2"/>
                </a:solidFill>
              </a:rPr>
              <a:t> </a:t>
            </a:r>
            <a:r>
              <a:rPr lang="en-US" sz="2500" b="1" dirty="0" smtClean="0">
                <a:solidFill>
                  <a:schemeClr val="accent2"/>
                </a:solidFill>
              </a:rPr>
              <a:t>for</a:t>
            </a:r>
            <a:r>
              <a:rPr lang="ru-RU" sz="2500" b="1" dirty="0" smtClean="0">
                <a:solidFill>
                  <a:schemeClr val="accent2"/>
                </a:solidFill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</a:rPr>
              <a:t>scintillation mode</a:t>
            </a:r>
            <a:r>
              <a:rPr lang="ru-RU" sz="2500" b="1" dirty="0" smtClean="0">
                <a:solidFill>
                  <a:schemeClr val="accent2"/>
                </a:solidFill>
              </a:rPr>
              <a:t>;</a:t>
            </a:r>
          </a:p>
          <a:p>
            <a:r>
              <a:rPr lang="en-US" sz="2500" b="1" u="sng" dirty="0" smtClean="0">
                <a:solidFill>
                  <a:schemeClr val="accent2"/>
                </a:solidFill>
              </a:rPr>
              <a:t>High energy resolution</a:t>
            </a:r>
            <a:r>
              <a:rPr lang="ru-RU" sz="2500" b="1" dirty="0" smtClean="0">
                <a:solidFill>
                  <a:schemeClr val="accent2"/>
                </a:solidFill>
              </a:rPr>
              <a:t> (</a:t>
            </a:r>
            <a:r>
              <a:rPr lang="en-US" sz="2500" b="1" dirty="0" smtClean="0">
                <a:solidFill>
                  <a:srgbClr val="FF0000"/>
                </a:solidFill>
              </a:rPr>
              <a:t>3</a:t>
            </a:r>
            <a:r>
              <a:rPr lang="en-US" sz="2500" b="1" dirty="0" smtClean="0">
                <a:solidFill>
                  <a:srgbClr val="FF0000"/>
                </a:solidFill>
                <a:cs typeface="Times New Roman" pitchFamily="18" charset="0"/>
              </a:rPr>
              <a:t>÷</a:t>
            </a:r>
            <a:r>
              <a:rPr lang="en-US" sz="2500" b="1" dirty="0" smtClean="0">
                <a:solidFill>
                  <a:srgbClr val="FF0000"/>
                </a:solidFill>
              </a:rPr>
              <a:t>6</a:t>
            </a:r>
            <a:r>
              <a:rPr lang="ru-RU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keV</a:t>
            </a:r>
            <a:r>
              <a:rPr lang="ru-RU" sz="2500" b="1" dirty="0" smtClean="0">
                <a:solidFill>
                  <a:schemeClr val="accent2"/>
                </a:solidFill>
              </a:rPr>
              <a:t>) </a:t>
            </a:r>
            <a:r>
              <a:rPr lang="en-US" sz="2500" b="1" dirty="0" smtClean="0">
                <a:solidFill>
                  <a:schemeClr val="accent2"/>
                </a:solidFill>
              </a:rPr>
              <a:t>for</a:t>
            </a:r>
            <a:r>
              <a:rPr lang="ru-RU" sz="2500" b="1" dirty="0" smtClean="0">
                <a:solidFill>
                  <a:schemeClr val="accent2"/>
                </a:solidFill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</a:rPr>
              <a:t>phonon mode</a:t>
            </a:r>
            <a:r>
              <a:rPr lang="ru-RU" sz="2500" b="1" dirty="0" smtClean="0">
                <a:solidFill>
                  <a:schemeClr val="accent2"/>
                </a:solidFill>
              </a:rPr>
              <a:t> (</a:t>
            </a:r>
            <a:r>
              <a:rPr lang="en-US" sz="2500" b="1" dirty="0" smtClean="0">
                <a:solidFill>
                  <a:schemeClr val="accent2"/>
                </a:solidFill>
              </a:rPr>
              <a:t>comparable with the resolution for </a:t>
            </a:r>
            <a:r>
              <a:rPr lang="en-US" sz="2500" b="1" dirty="0" err="1" smtClean="0">
                <a:solidFill>
                  <a:schemeClr val="accent2"/>
                </a:solidFill>
              </a:rPr>
              <a:t>HPGe</a:t>
            </a:r>
            <a:r>
              <a:rPr lang="en-US" sz="2500" b="1" dirty="0" smtClean="0">
                <a:solidFill>
                  <a:schemeClr val="accent2"/>
                </a:solidFill>
              </a:rPr>
              <a:t> detectors</a:t>
            </a:r>
            <a:r>
              <a:rPr lang="ru-RU" sz="2500" b="1" dirty="0" smtClean="0">
                <a:solidFill>
                  <a:schemeClr val="accent2"/>
                </a:solidFill>
              </a:rPr>
              <a:t>)</a:t>
            </a:r>
            <a:r>
              <a:rPr lang="en-US" sz="2500" b="1" dirty="0" smtClean="0">
                <a:solidFill>
                  <a:schemeClr val="accent2"/>
                </a:solidFill>
              </a:rPr>
              <a:t>: </a:t>
            </a:r>
            <a:r>
              <a:rPr lang="en-US" sz="2500" b="1" dirty="0" smtClean="0">
                <a:solidFill>
                  <a:srgbClr val="FC2025"/>
                </a:solidFill>
                <a:sym typeface="Wingdings" pitchFamily="2" charset="2"/>
              </a:rPr>
              <a:t>no  2</a:t>
            </a:r>
            <a:r>
              <a:rPr lang="en-US" sz="2500" b="1" dirty="0" smtClean="0">
                <a:solidFill>
                  <a:srgbClr val="FC2025"/>
                </a:solidFill>
                <a:latin typeface="Symbol" pitchFamily="18" charset="2"/>
                <a:sym typeface="Wingdings" pitchFamily="2" charset="2"/>
              </a:rPr>
              <a:t>nbb  </a:t>
            </a:r>
            <a:r>
              <a:rPr lang="en-US" sz="2500" b="1" dirty="0" smtClean="0">
                <a:solidFill>
                  <a:srgbClr val="FC2025"/>
                </a:solidFill>
                <a:latin typeface="Times New Roman" pitchFamily="18" charset="0"/>
                <a:sym typeface="Wingdings" pitchFamily="2" charset="2"/>
              </a:rPr>
              <a:t>of </a:t>
            </a:r>
            <a:r>
              <a:rPr lang="en-US" sz="2500" b="1" dirty="0" smtClean="0">
                <a:solidFill>
                  <a:srgbClr val="FC2025"/>
                </a:solidFill>
                <a:latin typeface="Symbol" pitchFamily="18" charset="2"/>
                <a:sym typeface="Wingdings" pitchFamily="2" charset="2"/>
              </a:rPr>
              <a:t>Mo-100 </a:t>
            </a:r>
            <a:r>
              <a:rPr lang="en-US" sz="2500" b="1" dirty="0" smtClean="0">
                <a:solidFill>
                  <a:srgbClr val="FC2025"/>
                </a:solidFill>
                <a:sym typeface="Wingdings" pitchFamily="2" charset="2"/>
              </a:rPr>
              <a:t>background;</a:t>
            </a:r>
            <a:endParaRPr lang="ru-RU" sz="2500" b="1" dirty="0" smtClean="0">
              <a:solidFill>
                <a:schemeClr val="accent2"/>
              </a:solidFill>
            </a:endParaRPr>
          </a:p>
          <a:p>
            <a:r>
              <a:rPr lang="en-US" sz="2500" b="1" dirty="0" smtClean="0">
                <a:solidFill>
                  <a:srgbClr val="FF0000"/>
                </a:solidFill>
              </a:rPr>
              <a:t>Scalability</a:t>
            </a:r>
            <a:r>
              <a:rPr lang="en-US" sz="2500" b="1" dirty="0" smtClean="0">
                <a:solidFill>
                  <a:schemeClr val="accent2"/>
                </a:solidFill>
              </a:rPr>
              <a:t> of the experiment (increasing of mass by break-in “crystal by crystal”);</a:t>
            </a:r>
          </a:p>
          <a:p>
            <a:pPr>
              <a:lnSpc>
                <a:spcPct val="80000"/>
              </a:lnSpc>
            </a:pPr>
            <a:r>
              <a:rPr lang="en-US" sz="2500" b="1" dirty="0" err="1" smtClean="0">
                <a:solidFill>
                  <a:srgbClr val="33CC33"/>
                </a:solidFill>
                <a:sym typeface="Wingdings" pitchFamily="2" charset="2"/>
              </a:rPr>
              <a:t>Chochralsky</a:t>
            </a:r>
            <a:r>
              <a:rPr lang="en-US" sz="2500" b="1" dirty="0" smtClean="0">
                <a:solidFill>
                  <a:srgbClr val="33CC33"/>
                </a:solidFill>
                <a:sym typeface="Wingdings" pitchFamily="2" charset="2"/>
              </a:rPr>
              <a:t> technology of the production  High </a:t>
            </a:r>
            <a:r>
              <a:rPr lang="en-US" sz="2500" b="1" dirty="0" err="1" smtClean="0">
                <a:solidFill>
                  <a:srgbClr val="33CC33"/>
                </a:solidFill>
                <a:sym typeface="Wingdings" pitchFamily="2" charset="2"/>
              </a:rPr>
              <a:t>purity&amp;zone</a:t>
            </a:r>
            <a:r>
              <a:rPr lang="en-US" sz="2500" b="1" dirty="0" smtClean="0">
                <a:solidFill>
                  <a:srgbClr val="33CC33"/>
                </a:solidFill>
                <a:sym typeface="Wingdings" pitchFamily="2" charset="2"/>
              </a:rPr>
              <a:t> refinement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ko-KR" sz="3200" b="1" smtClean="0">
                <a:solidFill>
                  <a:srgbClr val="FC080E"/>
                </a:solidFill>
                <a:latin typeface="Times New Roman" pitchFamily="18" charset="0"/>
              </a:rPr>
              <a:t>Background spectra of S35</a:t>
            </a:r>
            <a:br>
              <a:rPr lang="en-US" altLang="ko-KR" sz="3200" b="1" smtClean="0">
                <a:solidFill>
                  <a:srgbClr val="FC080E"/>
                </a:solidFill>
                <a:latin typeface="Times New Roman" pitchFamily="18" charset="0"/>
              </a:rPr>
            </a:br>
            <a:r>
              <a:rPr lang="en-US" altLang="ko-KR" sz="2400" b="1" smtClean="0">
                <a:solidFill>
                  <a:schemeClr val="tx1"/>
                </a:solidFill>
                <a:latin typeface="Times New Roman" pitchFamily="18" charset="0"/>
              </a:rPr>
              <a:t>(J.H.So talk to SCINT2011)</a:t>
            </a:r>
            <a:endParaRPr lang="en-US" altLang="ko-KR" sz="24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4275" name="Picture 3" descr="20110506_S35_internalBG_prelimina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41375" y="1797050"/>
            <a:ext cx="7427913" cy="5037138"/>
          </a:xfrm>
          <a:noFill/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141413" y="1052513"/>
            <a:ext cx="6492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i="1">
                <a:solidFill>
                  <a:srgbClr val="000000"/>
                </a:solidFill>
                <a:latin typeface="Symbol" pitchFamily="18" charset="2"/>
              </a:rPr>
              <a:t>b-a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 decay in </a:t>
            </a:r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</a:rPr>
              <a:t>238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U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l" latinLnBrk="1"/>
            <a:r>
              <a:rPr kumimoji="1" lang="en-US" altLang="ko-KR" b="1" baseline="30000">
                <a:solidFill>
                  <a:srgbClr val="CC00CC"/>
                </a:solidFill>
                <a:latin typeface="Times New Roman" pitchFamily="18" charset="0"/>
              </a:rPr>
              <a:t>214</a:t>
            </a:r>
            <a:r>
              <a:rPr kumimoji="1" lang="en-US" altLang="ko-KR" b="1">
                <a:solidFill>
                  <a:srgbClr val="CC00CC"/>
                </a:solidFill>
                <a:latin typeface="Times New Roman" pitchFamily="18" charset="0"/>
              </a:rPr>
              <a:t>Bi (Q-value : 3.27-MeV)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kumimoji="1" lang="en-US" altLang="ko-KR" b="1" baseline="30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214</a:t>
            </a:r>
            <a:r>
              <a:rPr kumimoji="1" lang="en-US" altLang="ko-KR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 (Q-value : 7.83-MeV)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210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141413" y="1628775"/>
            <a:ext cx="6569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i="1">
                <a:solidFill>
                  <a:srgbClr val="000000"/>
                </a:solidFill>
                <a:latin typeface="Symbol" pitchFamily="18" charset="2"/>
              </a:rPr>
              <a:t>a-a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 decay in </a:t>
            </a:r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</a:rPr>
              <a:t>232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Th </a:t>
            </a:r>
          </a:p>
          <a:p>
            <a:pPr algn="l" latinLnBrk="1"/>
            <a:r>
              <a:rPr kumimoji="1" lang="en-US" altLang="ko-KR" b="1" baseline="30000">
                <a:solidFill>
                  <a:srgbClr val="000099"/>
                </a:solidFill>
                <a:latin typeface="Times New Roman" pitchFamily="18" charset="0"/>
              </a:rPr>
              <a:t>220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</a:rPr>
              <a:t>Rn (Q-value : 6.41-MeV)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kumimoji="1" lang="en-US" altLang="ko-KR" b="1" baseline="300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216</a:t>
            </a:r>
            <a:r>
              <a:rPr kumimoji="1" lang="en-US" altLang="ko-KR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Po (Q-value : 6.91-MeV)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212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4800600" y="450215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baseline="30000">
                <a:solidFill>
                  <a:srgbClr val="FF0000"/>
                </a:solidFill>
                <a:latin typeface="Times New Roman" pitchFamily="18" charset="0"/>
              </a:rPr>
              <a:t>214</a:t>
            </a:r>
            <a:r>
              <a:rPr kumimoji="1" lang="en-US" altLang="ko-KR" b="1">
                <a:solidFill>
                  <a:srgbClr val="FF0000"/>
                </a:solidFill>
                <a:latin typeface="Times New Roman" pitchFamily="18" charset="0"/>
              </a:rPr>
              <a:t>Po : 1.93-MeV, 2445 events, 1.74mBq/kg</a:t>
            </a: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3721100" y="3998913"/>
            <a:ext cx="4229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baseline="30000">
                <a:solidFill>
                  <a:srgbClr val="006600"/>
                </a:solidFill>
                <a:latin typeface="Times New Roman" pitchFamily="18" charset="0"/>
              </a:rPr>
              <a:t>216</a:t>
            </a:r>
            <a:r>
              <a:rPr kumimoji="1" lang="en-US" altLang="ko-KR" b="1">
                <a:solidFill>
                  <a:srgbClr val="006600"/>
                </a:solidFill>
                <a:latin typeface="Times New Roman" pitchFamily="18" charset="0"/>
              </a:rPr>
              <a:t>Po : 1.62-MeV, 363 events, 0.26mBq/kg</a:t>
            </a: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1849438" y="4718050"/>
            <a:ext cx="185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baseline="30000">
                <a:solidFill>
                  <a:srgbClr val="000099"/>
                </a:solidFill>
                <a:latin typeface="Times New Roman" pitchFamily="18" charset="0"/>
              </a:rPr>
              <a:t>220</a:t>
            </a:r>
            <a:r>
              <a:rPr kumimoji="1" lang="en-US" altLang="ko-KR" b="1">
                <a:solidFill>
                  <a:srgbClr val="000099"/>
                </a:solidFill>
                <a:latin typeface="Times New Roman" pitchFamily="18" charset="0"/>
              </a:rPr>
              <a:t>Rn : 1.44-MeV</a:t>
            </a: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2497138" y="2781300"/>
            <a:ext cx="1816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latinLnBrk="1"/>
            <a:r>
              <a:rPr kumimoji="1" lang="en-US" altLang="ko-KR" b="1" baseline="30000">
                <a:solidFill>
                  <a:srgbClr val="000000"/>
                </a:solidFill>
                <a:latin typeface="Times New Roman" pitchFamily="18" charset="0"/>
              </a:rPr>
              <a:t>210</a:t>
            </a:r>
            <a:r>
              <a:rPr kumimoji="1" lang="en-US" altLang="ko-KR" b="1">
                <a:solidFill>
                  <a:srgbClr val="000000"/>
                </a:solidFill>
                <a:latin typeface="Times New Roman" pitchFamily="18" charset="0"/>
              </a:rPr>
              <a:t>Po : 1.13-MeV</a:t>
            </a:r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>
            <a:off x="3001963" y="5013325"/>
            <a:ext cx="576262" cy="5762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H="1">
            <a:off x="4010025" y="4437063"/>
            <a:ext cx="71438" cy="1223962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 flipH="1">
            <a:off x="4441825" y="4797425"/>
            <a:ext cx="647700" cy="7921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2928938" y="3141663"/>
            <a:ext cx="360362" cy="5746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FC2025"/>
                </a:solidFill>
              </a:rPr>
              <a:t>M</a:t>
            </a:r>
            <a:r>
              <a:rPr lang="en-US" sz="3200" b="1" cap="small" dirty="0" smtClean="0">
                <a:solidFill>
                  <a:srgbClr val="FC2025"/>
                </a:solidFill>
              </a:rPr>
              <a:t>o</a:t>
            </a:r>
            <a:r>
              <a:rPr lang="en-US" sz="3200" b="1" dirty="0" smtClean="0">
                <a:solidFill>
                  <a:srgbClr val="FC2025"/>
                </a:solidFill>
              </a:rPr>
              <a:t>-100 isotope production:</a:t>
            </a:r>
            <a:br>
              <a:rPr lang="en-US" sz="3200" b="1" dirty="0" smtClean="0">
                <a:solidFill>
                  <a:srgbClr val="FC2025"/>
                </a:solidFill>
              </a:rPr>
            </a:br>
            <a:r>
              <a:rPr lang="en-US" sz="3200" b="1" dirty="0" smtClean="0">
                <a:solidFill>
                  <a:srgbClr val="FC2025"/>
                </a:solidFill>
              </a:rPr>
              <a:t>The ECP (Electrochemical plant)</a:t>
            </a:r>
            <a:br>
              <a:rPr lang="en-US" sz="3200" b="1" dirty="0" smtClean="0">
                <a:solidFill>
                  <a:srgbClr val="FC2025"/>
                </a:solidFill>
              </a:rPr>
            </a:br>
            <a:r>
              <a:rPr lang="en-US" sz="3200" b="1" dirty="0" err="1" smtClean="0">
                <a:solidFill>
                  <a:srgbClr val="FC2025"/>
                </a:solidFill>
              </a:rPr>
              <a:t>Zelenogorsk</a:t>
            </a:r>
            <a:r>
              <a:rPr lang="en-US" sz="3200" b="1" dirty="0" smtClean="0">
                <a:solidFill>
                  <a:srgbClr val="FC2025"/>
                </a:solidFill>
              </a:rPr>
              <a:t>, </a:t>
            </a:r>
            <a:r>
              <a:rPr lang="en-US" sz="3200" b="1" dirty="0" err="1" smtClean="0">
                <a:solidFill>
                  <a:srgbClr val="FC2025"/>
                </a:solidFill>
              </a:rPr>
              <a:t>Krasnoyarsky</a:t>
            </a:r>
            <a:r>
              <a:rPr lang="en-US" sz="3200" b="1" dirty="0" smtClean="0">
                <a:solidFill>
                  <a:srgbClr val="FC2025"/>
                </a:solidFill>
              </a:rPr>
              <a:t> </a:t>
            </a:r>
            <a:r>
              <a:rPr lang="en-US" sz="3200" b="1" dirty="0" err="1" smtClean="0">
                <a:solidFill>
                  <a:srgbClr val="FC2025"/>
                </a:solidFill>
              </a:rPr>
              <a:t>kray</a:t>
            </a:r>
            <a:r>
              <a:rPr lang="en-US" sz="3200" b="1" dirty="0" smtClean="0">
                <a:solidFill>
                  <a:srgbClr val="FC2025"/>
                </a:solidFill>
              </a:rPr>
              <a:t>, Siberia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686800" cy="47720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We bought </a:t>
            </a:r>
            <a:r>
              <a:rPr lang="en-US" sz="2800" b="1" baseline="30000" dirty="0" smtClean="0"/>
              <a:t>100</a:t>
            </a:r>
            <a:r>
              <a:rPr lang="en-US" sz="2800" b="1" dirty="0" smtClean="0"/>
              <a:t>MoO</a:t>
            </a:r>
            <a:r>
              <a:rPr lang="en-US" sz="2800" b="1" baseline="-25000" dirty="0" smtClean="0"/>
              <a:t>3</a:t>
            </a:r>
            <a:r>
              <a:rPr lang="en-US" sz="2800" b="1" dirty="0" smtClean="0"/>
              <a:t> oxide (2,5 kg of Mo-100)</a:t>
            </a:r>
          </a:p>
          <a:p>
            <a:pPr>
              <a:lnSpc>
                <a:spcPct val="90000"/>
              </a:lnSpc>
            </a:pPr>
            <a:endParaRPr lang="en-US" sz="28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u="sng" dirty="0" smtClean="0"/>
              <a:t>Enrichment</a:t>
            </a:r>
            <a:r>
              <a:rPr lang="en-US" sz="2800" dirty="0" smtClean="0"/>
              <a:t>: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      Mo-100 = 96,1%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u="sng" dirty="0" smtClean="0"/>
              <a:t>Impurities (</a:t>
            </a:r>
            <a:r>
              <a:rPr lang="en-US" sz="2400" dirty="0" smtClean="0">
                <a:solidFill>
                  <a:srgbClr val="0000CC"/>
                </a:solidFill>
              </a:rPr>
              <a:t>the results from ICP MS measurements</a:t>
            </a:r>
            <a:r>
              <a:rPr lang="en-US" sz="2800" dirty="0" smtClean="0"/>
              <a:t>):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/>
              <a:t>      		</a:t>
            </a:r>
            <a:r>
              <a:rPr lang="en-US" sz="2800" dirty="0" smtClean="0">
                <a:solidFill>
                  <a:srgbClr val="0000CC"/>
                </a:solidFill>
              </a:rPr>
              <a:t>U   ≤ </a:t>
            </a:r>
            <a:r>
              <a:rPr lang="ru-RU" altLang="ja-JP" sz="2800" dirty="0" smtClean="0">
                <a:solidFill>
                  <a:srgbClr val="0000CC"/>
                </a:solidFill>
                <a:cs typeface="Times New Roman" pitchFamily="18" charset="0"/>
              </a:rPr>
              <a:t>0.000</a:t>
            </a:r>
            <a:r>
              <a:rPr lang="en-US" altLang="ja-JP" sz="2800" dirty="0" smtClean="0">
                <a:solidFill>
                  <a:srgbClr val="0000CC"/>
                </a:solidFill>
                <a:ea typeface="ＭＳ Ｐゴシック" pitchFamily="34" charset="-128"/>
                <a:cs typeface="Times New Roman" pitchFamily="18" charset="0"/>
              </a:rPr>
              <a:t>07</a:t>
            </a:r>
            <a:r>
              <a:rPr lang="ru-RU" altLang="ja-JP" sz="2800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ja-JP" sz="2800" dirty="0" smtClean="0">
                <a:solidFill>
                  <a:srgbClr val="0000CC"/>
                </a:solidFill>
                <a:ea typeface="ＭＳ Ｐゴシック" pitchFamily="34" charset="-128"/>
              </a:rPr>
              <a:t>ppm (&lt; 0,07 ppb)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 smtClean="0">
                <a:solidFill>
                  <a:srgbClr val="0000CC"/>
                </a:solidFill>
                <a:ea typeface="ＭＳ Ｐゴシック" pitchFamily="34" charset="-128"/>
              </a:rPr>
              <a:t>            </a:t>
            </a:r>
            <a:r>
              <a:rPr lang="en-US" sz="2800" dirty="0" smtClean="0">
                <a:solidFill>
                  <a:srgbClr val="0000CC"/>
                </a:solidFill>
              </a:rPr>
              <a:t>      </a:t>
            </a:r>
            <a:r>
              <a:rPr lang="en-US" sz="2800" dirty="0" err="1" smtClean="0">
                <a:solidFill>
                  <a:srgbClr val="0000CC"/>
                </a:solidFill>
              </a:rPr>
              <a:t>Th</a:t>
            </a:r>
            <a:r>
              <a:rPr lang="en-US" sz="2800" dirty="0" smtClean="0">
                <a:solidFill>
                  <a:srgbClr val="0000CC"/>
                </a:solidFill>
              </a:rPr>
              <a:t> ≤ </a:t>
            </a:r>
            <a:r>
              <a:rPr lang="ru-RU" altLang="ja-JP" sz="2800" dirty="0" smtClean="0">
                <a:solidFill>
                  <a:srgbClr val="0000CC"/>
                </a:solidFill>
                <a:cs typeface="Times New Roman" pitchFamily="18" charset="0"/>
              </a:rPr>
              <a:t>0.000</a:t>
            </a:r>
            <a:r>
              <a:rPr lang="en-US" altLang="ja-JP" sz="2800" dirty="0" smtClean="0">
                <a:solidFill>
                  <a:srgbClr val="0000CC"/>
                </a:solidFill>
                <a:ea typeface="ＭＳ Ｐゴシック" pitchFamily="34" charset="-128"/>
              </a:rPr>
              <a:t>1</a:t>
            </a:r>
            <a:r>
              <a:rPr lang="ru-RU" altLang="ja-JP" sz="2800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ja-JP" sz="2800" dirty="0" smtClean="0">
                <a:solidFill>
                  <a:srgbClr val="0000CC"/>
                </a:solidFill>
                <a:ea typeface="ＭＳ Ｐゴシック" pitchFamily="34" charset="-128"/>
              </a:rPr>
              <a:t>ppm   (&lt; 0,1 ppb)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226</a:t>
            </a:r>
            <a:r>
              <a:rPr lang="en-US" sz="2800" b="1" dirty="0" smtClean="0">
                <a:solidFill>
                  <a:srgbClr val="0000CC"/>
                </a:solidFill>
              </a:rPr>
              <a:t>Ra ≤ 2,3 </a:t>
            </a:r>
            <a:r>
              <a:rPr lang="en-US" sz="2800" b="1" dirty="0" err="1" smtClean="0">
                <a:solidFill>
                  <a:srgbClr val="0000CC"/>
                </a:solidFill>
              </a:rPr>
              <a:t>mBq</a:t>
            </a:r>
            <a:r>
              <a:rPr lang="en-US" sz="2800" b="1" dirty="0" smtClean="0">
                <a:solidFill>
                  <a:srgbClr val="0000CC"/>
                </a:solidFill>
              </a:rPr>
              <a:t>/kg, 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228</a:t>
            </a:r>
            <a:r>
              <a:rPr lang="en-US" sz="2800" b="1" dirty="0" smtClean="0">
                <a:solidFill>
                  <a:srgbClr val="0000CC"/>
                </a:solidFill>
              </a:rPr>
              <a:t>Ac ≤ 3,8 </a:t>
            </a:r>
            <a:r>
              <a:rPr lang="en-US" sz="2800" b="1" dirty="0" err="1" smtClean="0">
                <a:solidFill>
                  <a:srgbClr val="0000CC"/>
                </a:solidFill>
              </a:rPr>
              <a:t>mBq</a:t>
            </a:r>
            <a:r>
              <a:rPr lang="en-US" sz="2800" b="1" dirty="0" smtClean="0">
                <a:solidFill>
                  <a:srgbClr val="0000CC"/>
                </a:solidFill>
              </a:rPr>
              <a:t>/kg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FC2025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FC2025"/>
                </a:solidFill>
              </a:rPr>
              <a:t>Regular productivity of Mo-100 is up to ~ 30 kg per year</a:t>
            </a:r>
            <a:endParaRPr lang="ru-RU" sz="2400" b="1" dirty="0" smtClean="0">
              <a:solidFill>
                <a:srgbClr val="FC2025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ru-RU" sz="2400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/>
          </a:bodyPr>
          <a:lstStyle/>
          <a:p>
            <a:pPr algn="ctr"/>
            <a:r>
              <a:rPr lang="en-US" sz="2400" b="1" cap="none" dirty="0" smtClean="0">
                <a:solidFill>
                  <a:srgbClr val="FC2025"/>
                </a:solidFill>
              </a:rPr>
              <a:t>Ca</a:t>
            </a:r>
            <a:r>
              <a:rPr lang="en-US" sz="2400" b="1" dirty="0" smtClean="0">
                <a:solidFill>
                  <a:srgbClr val="FC2025"/>
                </a:solidFill>
              </a:rPr>
              <a:t>-40 isotope production in Russia</a:t>
            </a:r>
            <a:br>
              <a:rPr lang="en-US" sz="2400" b="1" dirty="0" smtClean="0">
                <a:solidFill>
                  <a:srgbClr val="FC2025"/>
                </a:solidFill>
              </a:rPr>
            </a:br>
            <a:r>
              <a:rPr lang="en-US" sz="2400" b="1" dirty="0" err="1" smtClean="0">
                <a:solidFill>
                  <a:srgbClr val="FC2025"/>
                </a:solidFill>
              </a:rPr>
              <a:t>Electrochimprobor</a:t>
            </a:r>
            <a:r>
              <a:rPr lang="en-US" sz="2400" b="1" dirty="0" smtClean="0">
                <a:solidFill>
                  <a:srgbClr val="FC2025"/>
                </a:solidFill>
              </a:rPr>
              <a:t>  </a:t>
            </a:r>
            <a:r>
              <a:rPr lang="en-US" sz="2400" b="1" dirty="0" err="1" smtClean="0">
                <a:solidFill>
                  <a:srgbClr val="FC2025"/>
                </a:solidFill>
              </a:rPr>
              <a:t>Lesnoy</a:t>
            </a:r>
            <a:r>
              <a:rPr lang="en-US" sz="2400" b="1" dirty="0" smtClean="0">
                <a:solidFill>
                  <a:srgbClr val="FC2025"/>
                </a:solidFill>
              </a:rPr>
              <a:t>, </a:t>
            </a:r>
            <a:r>
              <a:rPr lang="en-US" sz="2400" b="1" dirty="0" err="1" smtClean="0">
                <a:solidFill>
                  <a:srgbClr val="FC2025"/>
                </a:solidFill>
              </a:rPr>
              <a:t>Sverdlovk</a:t>
            </a:r>
            <a:r>
              <a:rPr lang="en-US" sz="2400" b="1" dirty="0" smtClean="0">
                <a:solidFill>
                  <a:srgbClr val="FC2025"/>
                </a:solidFill>
              </a:rPr>
              <a:t> region</a:t>
            </a:r>
            <a:endParaRPr lang="ru-RU" sz="2400" b="1" dirty="0" smtClean="0">
              <a:solidFill>
                <a:srgbClr val="FC2025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0808"/>
            <a:ext cx="864096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/>
              <a:t>We bought </a:t>
            </a:r>
            <a:r>
              <a:rPr lang="en-US" sz="2400" b="1" baseline="30000" dirty="0"/>
              <a:t>40</a:t>
            </a:r>
            <a:r>
              <a:rPr lang="en-US" sz="2400" b="1" dirty="0" smtClean="0"/>
              <a:t>CaCO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compound (mass of Ca-40: 1,25 kg)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u="sng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u="sng" dirty="0" smtClean="0"/>
              <a:t>Enrichment</a:t>
            </a:r>
            <a:r>
              <a:rPr lang="en-US" sz="2400" dirty="0" smtClean="0"/>
              <a:t>: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      Ca-40 = 99,964+/-0,005%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      </a:t>
            </a:r>
            <a:r>
              <a:rPr lang="en-US" sz="2400" b="1" dirty="0" smtClean="0">
                <a:solidFill>
                  <a:srgbClr val="FC2025"/>
                </a:solidFill>
              </a:rPr>
              <a:t>Ca-48 &lt; 0,001%</a:t>
            </a:r>
            <a:r>
              <a:rPr lang="en-US" sz="2400" b="1" dirty="0" smtClean="0"/>
              <a:t> (K depletion is 187 times</a:t>
            </a:r>
            <a:r>
              <a:rPr lang="en-US" sz="2400" dirty="0" smtClean="0">
                <a:solidFill>
                  <a:srgbClr val="FC2025"/>
                </a:solidFill>
              </a:rPr>
              <a:t>/ </a:t>
            </a:r>
            <a:r>
              <a:rPr lang="en-US" sz="2400" b="1" dirty="0" smtClean="0">
                <a:solidFill>
                  <a:srgbClr val="FC2025"/>
                </a:solidFill>
              </a:rPr>
              <a:t>&gt; 35 times</a:t>
            </a:r>
            <a:r>
              <a:rPr lang="en-US" sz="2400" dirty="0" smtClean="0"/>
              <a:t>)</a:t>
            </a:r>
          </a:p>
          <a:p>
            <a:pPr>
              <a:lnSpc>
                <a:spcPct val="90000"/>
              </a:lnSpc>
              <a:buNone/>
            </a:pPr>
            <a:endParaRPr lang="en-US" sz="2400" u="sng" dirty="0" smtClean="0"/>
          </a:p>
          <a:p>
            <a:pPr>
              <a:lnSpc>
                <a:spcPct val="90000"/>
              </a:lnSpc>
              <a:buNone/>
            </a:pPr>
            <a:r>
              <a:rPr lang="en-US" sz="2400" u="sng" dirty="0" smtClean="0"/>
              <a:t>Impurities (</a:t>
            </a:r>
            <a:r>
              <a:rPr lang="en-US" sz="2400" dirty="0">
                <a:solidFill>
                  <a:srgbClr val="0000CC"/>
                </a:solidFill>
              </a:rPr>
              <a:t>ICP MS </a:t>
            </a:r>
            <a:r>
              <a:rPr lang="en-US" sz="2400" dirty="0" smtClean="0">
                <a:solidFill>
                  <a:srgbClr val="0000CC"/>
                </a:solidFill>
              </a:rPr>
              <a:t>measurements</a:t>
            </a:r>
            <a:r>
              <a:rPr lang="en-US" sz="2400" dirty="0" smtClean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      </a:t>
            </a:r>
            <a:r>
              <a:rPr lang="en-US" sz="2400" dirty="0" smtClean="0">
                <a:solidFill>
                  <a:srgbClr val="0000CC"/>
                </a:solidFill>
              </a:rPr>
              <a:t>U   &lt;= </a:t>
            </a:r>
            <a:r>
              <a:rPr lang="ru-RU" altLang="ja-JP" sz="2400" dirty="0" smtClean="0">
                <a:solidFill>
                  <a:srgbClr val="0000CC"/>
                </a:solidFill>
                <a:cs typeface="Times New Roman" pitchFamily="18" charset="0"/>
              </a:rPr>
              <a:t>0.0002</a:t>
            </a:r>
            <a:r>
              <a:rPr lang="ru-RU" altLang="ja-JP" sz="2400" dirty="0" smtClean="0">
                <a:solidFill>
                  <a:srgbClr val="0000CC"/>
                </a:solidFill>
              </a:rPr>
              <a:t> </a:t>
            </a:r>
            <a:r>
              <a:rPr lang="en-US" altLang="ja-JP" sz="2400" dirty="0" smtClean="0">
                <a:solidFill>
                  <a:srgbClr val="0000CC"/>
                </a:solidFill>
                <a:ea typeface="ＭＳ Ｐゴシック" pitchFamily="34" charset="-128"/>
              </a:rPr>
              <a:t> </a:t>
            </a:r>
            <a:r>
              <a:rPr lang="en-US" altLang="ja-JP" sz="2400" dirty="0" err="1" smtClean="0">
                <a:solidFill>
                  <a:srgbClr val="0000CC"/>
                </a:solidFill>
                <a:ea typeface="ＭＳ Ｐゴシック" pitchFamily="34" charset="-128"/>
              </a:rPr>
              <a:t>ppm</a:t>
            </a:r>
            <a:r>
              <a:rPr lang="en-US" altLang="ja-JP" sz="2400" dirty="0" smtClean="0">
                <a:solidFill>
                  <a:srgbClr val="0000CC"/>
                </a:solidFill>
                <a:ea typeface="ＭＳ Ｐゴシック" pitchFamily="34" charset="-128"/>
              </a:rPr>
              <a:t> (&lt; 0,2 ppb)</a:t>
            </a:r>
            <a:endParaRPr lang="en-US" sz="2400" dirty="0" smtClean="0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>
                <a:solidFill>
                  <a:srgbClr val="0000CC"/>
                </a:solidFill>
              </a:rPr>
              <a:t>      </a:t>
            </a:r>
            <a:r>
              <a:rPr lang="en-US" sz="2400" dirty="0" err="1" smtClean="0">
                <a:solidFill>
                  <a:srgbClr val="0000CC"/>
                </a:solidFill>
              </a:rPr>
              <a:t>Th</a:t>
            </a:r>
            <a:r>
              <a:rPr lang="en-US" sz="2400" dirty="0" smtClean="0">
                <a:solidFill>
                  <a:srgbClr val="0000CC"/>
                </a:solidFill>
              </a:rPr>
              <a:t> &lt;= </a:t>
            </a:r>
            <a:r>
              <a:rPr lang="ru-RU" altLang="ja-JP" sz="2400" dirty="0" smtClean="0">
                <a:solidFill>
                  <a:srgbClr val="0000CC"/>
                </a:solidFill>
                <a:cs typeface="Times New Roman" pitchFamily="18" charset="0"/>
              </a:rPr>
              <a:t>0.0008</a:t>
            </a:r>
            <a:r>
              <a:rPr lang="ru-RU" altLang="ja-JP" sz="2400" dirty="0" smtClean="0">
                <a:solidFill>
                  <a:srgbClr val="0000CC"/>
                </a:solidFill>
              </a:rPr>
              <a:t> </a:t>
            </a:r>
            <a:r>
              <a:rPr lang="en-US" altLang="ja-JP" sz="2400" dirty="0" err="1" smtClean="0">
                <a:solidFill>
                  <a:srgbClr val="0000CC"/>
                </a:solidFill>
                <a:ea typeface="ＭＳ Ｐゴシック" pitchFamily="34" charset="-128"/>
              </a:rPr>
              <a:t>ppm</a:t>
            </a:r>
            <a:r>
              <a:rPr lang="en-US" altLang="ja-JP" sz="2400" dirty="0" smtClean="0">
                <a:solidFill>
                  <a:srgbClr val="0000CC"/>
                </a:solidFill>
                <a:ea typeface="ＭＳ Ｐゴシック" pitchFamily="34" charset="-128"/>
              </a:rPr>
              <a:t>  (&lt; 0,8 ppb)</a:t>
            </a:r>
            <a:endParaRPr lang="en-US" sz="2400" dirty="0" smtClean="0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      </a:t>
            </a:r>
            <a:r>
              <a:rPr lang="en-US" sz="2400" b="1" dirty="0" err="1" smtClean="0">
                <a:solidFill>
                  <a:srgbClr val="FC2025"/>
                </a:solidFill>
              </a:rPr>
              <a:t>Sr</a:t>
            </a:r>
            <a:r>
              <a:rPr lang="en-US" sz="2400" b="1" dirty="0" smtClean="0"/>
              <a:t>   </a:t>
            </a:r>
            <a:r>
              <a:rPr lang="en-US" sz="2400" b="1" dirty="0" smtClean="0">
                <a:solidFill>
                  <a:srgbClr val="0000CC"/>
                </a:solidFill>
              </a:rPr>
              <a:t>= 25 ppm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/>
              <a:t>     </a:t>
            </a:r>
            <a:r>
              <a:rPr lang="en-US" sz="2400" b="1" dirty="0" smtClean="0">
                <a:solidFill>
                  <a:srgbClr val="FC2025"/>
                </a:solidFill>
              </a:rPr>
              <a:t> Ba</a:t>
            </a:r>
            <a:r>
              <a:rPr lang="en-US" sz="2400" b="1" dirty="0" smtClean="0"/>
              <a:t>  </a:t>
            </a:r>
            <a:r>
              <a:rPr lang="en-US" sz="2400" b="1" dirty="0" smtClean="0">
                <a:solidFill>
                  <a:srgbClr val="0000CC"/>
                </a:solidFill>
              </a:rPr>
              <a:t>= 26 ppm</a:t>
            </a:r>
          </a:p>
          <a:p>
            <a:pPr algn="ctr">
              <a:lnSpc>
                <a:spcPct val="90000"/>
              </a:lnSpc>
              <a:buNone/>
            </a:pPr>
            <a:r>
              <a:rPr lang="en-US" sz="2400" b="1" u="sng" dirty="0">
                <a:solidFill>
                  <a:srgbClr val="FC2025"/>
                </a:solidFill>
              </a:rPr>
              <a:t>Productivity: 4 – 5 kg/year</a:t>
            </a:r>
            <a:endParaRPr lang="ru-RU" sz="2400" b="1" u="sng" dirty="0"/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pPr algn="ctr"/>
            <a:r>
              <a:rPr lang="en-US" sz="3200" b="1" baseline="30000" dirty="0" smtClean="0">
                <a:solidFill>
                  <a:srgbClr val="FC2025"/>
                </a:solidFill>
              </a:rPr>
              <a:t>40</a:t>
            </a:r>
            <a:r>
              <a:rPr lang="en-US" sz="3200" b="1" cap="none" dirty="0" smtClean="0">
                <a:solidFill>
                  <a:srgbClr val="FC2025"/>
                </a:solidFill>
              </a:rPr>
              <a:t>CaCO</a:t>
            </a:r>
            <a:r>
              <a:rPr lang="en-US" sz="3200" b="1" baseline="-25000" dirty="0" smtClean="0">
                <a:solidFill>
                  <a:srgbClr val="FC2025"/>
                </a:solidFill>
              </a:rPr>
              <a:t>3</a:t>
            </a:r>
            <a:r>
              <a:rPr lang="en-US" sz="3200" b="1" dirty="0" smtClean="0">
                <a:solidFill>
                  <a:srgbClr val="FC2025"/>
                </a:solidFill>
              </a:rPr>
              <a:t>: new chemistry at EKP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graphicFrame>
        <p:nvGraphicFramePr>
          <p:cNvPr id="5837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2742351"/>
              </p:ext>
            </p:extLst>
          </p:nvPr>
        </p:nvGraphicFramePr>
        <p:xfrm>
          <a:off x="342900" y="1697038"/>
          <a:ext cx="8232775" cy="2916237"/>
        </p:xfrm>
        <a:graphic>
          <a:graphicData uri="http://schemas.openxmlformats.org/presentationml/2006/ole">
            <p:oleObj spid="_x0000_s58386" name="Document" r:id="rId3" imgW="6082484" imgH="2154431" progId="Word.Document.8">
              <p:embed/>
            </p:oleObj>
          </a:graphicData>
        </a:graphic>
      </p:graphicFrame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539750" y="4797425"/>
            <a:ext cx="8280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C2025"/>
                </a:solidFill>
              </a:rPr>
              <a:t>Conclusion</a:t>
            </a:r>
          </a:p>
          <a:p>
            <a:r>
              <a:rPr lang="en-US" sz="2400">
                <a:solidFill>
                  <a:srgbClr val="FC2025"/>
                </a:solidFill>
              </a:rPr>
              <a:t>Purity of last sample produced by EKP in 2011 is - taking into account purification during double crystallization procedure - </a:t>
            </a:r>
            <a:r>
              <a:rPr lang="en-US" sz="2400" b="1" u="sng">
                <a:solidFill>
                  <a:srgbClr val="FC2025"/>
                </a:solidFill>
              </a:rPr>
              <a:t>practically OK</a:t>
            </a:r>
            <a:r>
              <a:rPr lang="en-US" sz="2400">
                <a:solidFill>
                  <a:srgbClr val="FC2025"/>
                </a:solidFill>
              </a:rPr>
              <a:t> for AMoRe’s application !</a:t>
            </a:r>
            <a:endParaRPr lang="ru-RU" sz="2400">
              <a:solidFill>
                <a:srgbClr val="FC20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80400" cy="8366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FC2025"/>
                </a:solidFill>
              </a:rPr>
              <a:t>The industrial separator SU20</a:t>
            </a:r>
            <a:br>
              <a:rPr lang="en-US" sz="3200" b="1" dirty="0" smtClean="0">
                <a:solidFill>
                  <a:srgbClr val="FC2025"/>
                </a:solidFill>
              </a:rPr>
            </a:br>
            <a:r>
              <a:rPr lang="en-US" sz="3200" b="1" dirty="0" err="1" smtClean="0">
                <a:solidFill>
                  <a:srgbClr val="FC2025"/>
                </a:solidFill>
              </a:rPr>
              <a:t>Lesnoy</a:t>
            </a:r>
            <a:r>
              <a:rPr lang="en-US" sz="3200" b="1" dirty="0" smtClean="0">
                <a:solidFill>
                  <a:srgbClr val="FC2025"/>
                </a:solidFill>
              </a:rPr>
              <a:t>, </a:t>
            </a:r>
            <a:r>
              <a:rPr lang="en-US" sz="3200" b="1" dirty="0" err="1" smtClean="0">
                <a:solidFill>
                  <a:srgbClr val="FC2025"/>
                </a:solidFill>
              </a:rPr>
              <a:t>Sverdlovky</a:t>
            </a:r>
            <a:r>
              <a:rPr lang="en-US" sz="3200" b="1" dirty="0" smtClean="0">
                <a:solidFill>
                  <a:srgbClr val="FC2025"/>
                </a:solidFill>
              </a:rPr>
              <a:t> region, Russia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pic>
        <p:nvPicPr>
          <p:cNvPr id="59395" name="Picture 4" descr="СУ-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340768"/>
            <a:ext cx="3394472" cy="4525962"/>
          </a:xfrm>
          <a:noFill/>
        </p:spPr>
      </p:pic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7164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200025" y="1052513"/>
            <a:ext cx="43926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C2025"/>
                </a:solidFill>
              </a:rPr>
              <a:t>30 kg of Ca-40 (40CaCO3)</a:t>
            </a:r>
          </a:p>
          <a:p>
            <a:r>
              <a:rPr lang="en-US" sz="2400" b="1" dirty="0">
                <a:solidFill>
                  <a:srgbClr val="FC2025"/>
                </a:solidFill>
              </a:rPr>
              <a:t>is available now</a:t>
            </a:r>
          </a:p>
          <a:p>
            <a:r>
              <a:rPr lang="en-US" sz="2400" b="1" dirty="0"/>
              <a:t>Ca-48 &lt; 0,001%</a:t>
            </a:r>
          </a:p>
          <a:p>
            <a:r>
              <a:rPr lang="en-US" sz="2400" b="1" dirty="0"/>
              <a:t>Good for 150 kg of </a:t>
            </a:r>
            <a:r>
              <a:rPr lang="en-US" sz="2400" b="1" baseline="30000" dirty="0"/>
              <a:t>40</a:t>
            </a:r>
            <a:r>
              <a:rPr lang="en-US" sz="2400" b="1" dirty="0"/>
              <a:t>Ca</a:t>
            </a:r>
            <a:r>
              <a:rPr lang="en-US" sz="2400" b="1" baseline="30000" dirty="0"/>
              <a:t>100</a:t>
            </a:r>
            <a:r>
              <a:rPr lang="en-US" sz="2400" b="1" dirty="0"/>
              <a:t>MoO</a:t>
            </a:r>
            <a:r>
              <a:rPr lang="en-US" sz="2400" b="1" baseline="-25000" dirty="0"/>
              <a:t>4</a:t>
            </a:r>
          </a:p>
          <a:p>
            <a:r>
              <a:rPr lang="en-US" sz="2400" b="1" dirty="0">
                <a:solidFill>
                  <a:srgbClr val="FC2025"/>
                </a:solidFill>
              </a:rPr>
              <a:t>Productivity: 4 – 5 kg/year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445500" cy="6477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C2025"/>
                </a:solidFill>
              </a:rPr>
              <a:t>Main results from ITEP/FOMOS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08050"/>
            <a:ext cx="8785225" cy="583406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400" b="1" baseline="30000" dirty="0" smtClean="0"/>
              <a:t>100</a:t>
            </a:r>
            <a:r>
              <a:rPr lang="en-US" sz="2400" b="1" dirty="0" smtClean="0"/>
              <a:t>MoO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purity (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226</a:t>
            </a:r>
            <a:r>
              <a:rPr lang="en-US" sz="2400" b="1" dirty="0" smtClean="0">
                <a:solidFill>
                  <a:srgbClr val="FC2025"/>
                </a:solidFill>
              </a:rPr>
              <a:t>Ra &lt; 2,3 </a:t>
            </a:r>
            <a:r>
              <a:rPr lang="en-US" sz="2400" b="1" dirty="0" err="1" smtClean="0">
                <a:solidFill>
                  <a:srgbClr val="FC2025"/>
                </a:solidFill>
              </a:rPr>
              <a:t>mBq</a:t>
            </a:r>
            <a:r>
              <a:rPr lang="en-US" sz="2400" b="1" dirty="0" smtClean="0">
                <a:solidFill>
                  <a:srgbClr val="FC2025"/>
                </a:solidFill>
              </a:rPr>
              <a:t>/kg, 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228</a:t>
            </a:r>
            <a:r>
              <a:rPr lang="en-US" sz="2400" b="1" dirty="0" smtClean="0">
                <a:solidFill>
                  <a:srgbClr val="FC2025"/>
                </a:solidFill>
              </a:rPr>
              <a:t>Ac &lt; 3,8 </a:t>
            </a:r>
            <a:r>
              <a:rPr lang="en-US" sz="2400" b="1" dirty="0" err="1" smtClean="0">
                <a:solidFill>
                  <a:srgbClr val="FC2025"/>
                </a:solidFill>
              </a:rPr>
              <a:t>mBq</a:t>
            </a:r>
            <a:r>
              <a:rPr lang="en-US" sz="2400" b="1" dirty="0" smtClean="0">
                <a:solidFill>
                  <a:srgbClr val="FC2025"/>
                </a:solidFill>
              </a:rPr>
              <a:t>/kg, 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238</a:t>
            </a:r>
            <a:r>
              <a:rPr lang="en-US" sz="2400" b="1" dirty="0" smtClean="0">
                <a:solidFill>
                  <a:srgbClr val="FC2025"/>
                </a:solidFill>
              </a:rPr>
              <a:t>U &lt; 0,07 ppb, 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232</a:t>
            </a:r>
            <a:r>
              <a:rPr lang="en-US" sz="2400" b="1" dirty="0" smtClean="0">
                <a:solidFill>
                  <a:srgbClr val="FC2025"/>
                </a:solidFill>
              </a:rPr>
              <a:t>Th &lt; 0,1 ppb</a:t>
            </a:r>
            <a:r>
              <a:rPr lang="en-US" sz="2400" b="1" dirty="0" smtClean="0"/>
              <a:t>) produced by the ECP is good</a:t>
            </a:r>
          </a:p>
          <a:p>
            <a:pPr>
              <a:lnSpc>
                <a:spcPct val="80000"/>
              </a:lnSpc>
              <a:defRPr/>
            </a:pPr>
            <a:endParaRPr lang="en-US" sz="2400" b="1" baseline="30000" dirty="0" smtClean="0"/>
          </a:p>
          <a:p>
            <a:pPr>
              <a:lnSpc>
                <a:spcPct val="80000"/>
              </a:lnSpc>
              <a:defRPr/>
            </a:pPr>
            <a:r>
              <a:rPr lang="en-US" sz="2400" b="1" baseline="30000" dirty="0" smtClean="0"/>
              <a:t>40</a:t>
            </a:r>
            <a:r>
              <a:rPr lang="en-US" sz="2400" b="1" dirty="0" smtClean="0"/>
              <a:t>CaCO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purity (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226</a:t>
            </a:r>
            <a:r>
              <a:rPr lang="en-US" sz="2400" b="1" dirty="0" smtClean="0">
                <a:solidFill>
                  <a:srgbClr val="FC2025"/>
                </a:solidFill>
              </a:rPr>
              <a:t>Ra = 53 </a:t>
            </a:r>
            <a:r>
              <a:rPr lang="en-US" sz="2400" b="1" dirty="0" err="1" smtClean="0">
                <a:solidFill>
                  <a:srgbClr val="FC2025"/>
                </a:solidFill>
              </a:rPr>
              <a:t>mBq</a:t>
            </a:r>
            <a:r>
              <a:rPr lang="en-US" sz="2400" b="1" dirty="0" smtClean="0">
                <a:solidFill>
                  <a:srgbClr val="FC2025"/>
                </a:solidFill>
              </a:rPr>
              <a:t>/kg, 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228</a:t>
            </a:r>
            <a:r>
              <a:rPr lang="en-US" sz="2400" b="1" dirty="0" smtClean="0">
                <a:solidFill>
                  <a:srgbClr val="FC2025"/>
                </a:solidFill>
              </a:rPr>
              <a:t>Ac ≤ 0,65 </a:t>
            </a:r>
            <a:r>
              <a:rPr lang="en-US" sz="2400" b="1" dirty="0" err="1" smtClean="0">
                <a:solidFill>
                  <a:srgbClr val="FC2025"/>
                </a:solidFill>
              </a:rPr>
              <a:t>mBq</a:t>
            </a:r>
            <a:r>
              <a:rPr lang="en-US" sz="2400" b="1" dirty="0" smtClean="0">
                <a:solidFill>
                  <a:srgbClr val="FC2025"/>
                </a:solidFill>
              </a:rPr>
              <a:t>/kg, 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238</a:t>
            </a:r>
            <a:r>
              <a:rPr lang="en-US" sz="2400" b="1" dirty="0" smtClean="0">
                <a:solidFill>
                  <a:srgbClr val="FC2025"/>
                </a:solidFill>
              </a:rPr>
              <a:t>U &lt; 0,07 ppb, 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232</a:t>
            </a:r>
            <a:r>
              <a:rPr lang="en-US" sz="2400" b="1" dirty="0" smtClean="0">
                <a:solidFill>
                  <a:srgbClr val="FC2025"/>
                </a:solidFill>
              </a:rPr>
              <a:t>Th &lt; 0,1 ppb</a:t>
            </a:r>
            <a:r>
              <a:rPr lang="en-US" sz="2400" b="1" dirty="0" smtClean="0"/>
              <a:t>) produced by the ECP is – taking into account double crystallization </a:t>
            </a:r>
            <a:r>
              <a:rPr lang="en-US" sz="2400" b="1" dirty="0" err="1" smtClean="0"/>
              <a:t>Czochralski</a:t>
            </a:r>
            <a:r>
              <a:rPr lang="en-US" sz="2400" b="1" dirty="0" smtClean="0"/>
              <a:t> procedure - quite good (</a:t>
            </a:r>
            <a:r>
              <a:rPr lang="en-US" sz="2400" b="1" dirty="0" smtClean="0">
                <a:solidFill>
                  <a:srgbClr val="FC2025"/>
                </a:solidFill>
              </a:rPr>
              <a:t>since 2011</a:t>
            </a:r>
            <a:r>
              <a:rPr lang="en-US" sz="2400" b="1" dirty="0" smtClean="0"/>
              <a:t>)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en-US" sz="2400" b="1" dirty="0" smtClean="0"/>
          </a:p>
          <a:p>
            <a:pPr>
              <a:lnSpc>
                <a:spcPct val="80000"/>
              </a:lnSpc>
              <a:defRPr/>
            </a:pPr>
            <a:r>
              <a:rPr lang="en-US" sz="2400" b="1" dirty="0"/>
              <a:t>P</a:t>
            </a:r>
            <a:r>
              <a:rPr lang="en-US" sz="2400" b="1" dirty="0" smtClean="0"/>
              <a:t>urity of SB28 single crystal (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226</a:t>
            </a:r>
            <a:r>
              <a:rPr lang="en-US" sz="2400" b="1" dirty="0" smtClean="0">
                <a:solidFill>
                  <a:srgbClr val="FC2025"/>
                </a:solidFill>
              </a:rPr>
              <a:t>Ra/214Bi ≈ 0.08mBq/kg, </a:t>
            </a:r>
            <a:r>
              <a:rPr lang="en-US" sz="2400" b="1" baseline="30000" dirty="0" smtClean="0">
                <a:solidFill>
                  <a:srgbClr val="FC2025"/>
                </a:solidFill>
              </a:rPr>
              <a:t>228</a:t>
            </a:r>
            <a:r>
              <a:rPr lang="en-US" sz="2400" b="1" dirty="0" smtClean="0">
                <a:solidFill>
                  <a:srgbClr val="FC2025"/>
                </a:solidFill>
              </a:rPr>
              <a:t>Ac/216Po ≈ 0.07mBq/kg</a:t>
            </a:r>
            <a:r>
              <a:rPr lang="en-US" sz="2400" b="1" dirty="0" smtClean="0"/>
              <a:t>) is practically OK for </a:t>
            </a:r>
            <a:r>
              <a:rPr lang="en-US" sz="2400" b="1" dirty="0" err="1" smtClean="0"/>
              <a:t>AMoRE</a:t>
            </a:r>
            <a:r>
              <a:rPr lang="en-US" sz="2400" b="1" dirty="0" smtClean="0"/>
              <a:t> experiment</a:t>
            </a:r>
          </a:p>
          <a:p>
            <a:pPr>
              <a:lnSpc>
                <a:spcPct val="80000"/>
              </a:lnSpc>
              <a:defRPr/>
            </a:pPr>
            <a:endParaRPr lang="en-US" sz="2400" b="1" dirty="0" smtClean="0"/>
          </a:p>
          <a:p>
            <a:pPr>
              <a:lnSpc>
                <a:spcPct val="80000"/>
              </a:lnSpc>
              <a:defRPr/>
            </a:pPr>
            <a:r>
              <a:rPr lang="en-US" sz="2400" b="1" dirty="0" smtClean="0"/>
              <a:t>Purification coefficient impurity of double crystallization </a:t>
            </a:r>
            <a:r>
              <a:rPr lang="en-US" sz="2400" b="1" dirty="0" err="1" smtClean="0"/>
              <a:t>Czochralski</a:t>
            </a:r>
            <a:r>
              <a:rPr lang="en-US" sz="2400" b="1" dirty="0" smtClean="0"/>
              <a:t> procedure was defined at level of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en-US" sz="2400" b="1" dirty="0" smtClean="0">
                <a:solidFill>
                  <a:srgbClr val="FC2025"/>
                </a:solidFill>
              </a:rPr>
              <a:t>K (Ra-226 ) &gt;= 35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 i="1" dirty="0" smtClean="0">
                <a:solidFill>
                  <a:srgbClr val="FC2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2400" b="1" dirty="0" smtClean="0">
                <a:solidFill>
                  <a:srgbClr val="FC2025"/>
                </a:solidFill>
              </a:rPr>
              <a:t> possible isotopic dilution </a:t>
            </a:r>
            <a:r>
              <a:rPr lang="en-US" sz="2400" b="1" dirty="0" smtClean="0"/>
              <a:t>of Ca-48 (and Ca-46) after crystal growing </a:t>
            </a:r>
            <a:r>
              <a:rPr lang="en-US" sz="2400" b="1" dirty="0" smtClean="0">
                <a:solidFill>
                  <a:srgbClr val="FC2025"/>
                </a:solidFill>
              </a:rPr>
              <a:t>was observed (</a:t>
            </a:r>
            <a:r>
              <a:rPr lang="en-US" sz="2400" b="1" dirty="0" smtClean="0">
                <a:solidFill>
                  <a:srgbClr val="FC2025"/>
                </a:solidFill>
                <a:sym typeface="Symbol" pitchFamily="18" charset="2"/>
              </a:rPr>
              <a:t></a:t>
            </a:r>
            <a:r>
              <a:rPr lang="en-US" sz="2400" b="1" dirty="0" smtClean="0">
                <a:solidFill>
                  <a:srgbClr val="FC2025"/>
                </a:solidFill>
              </a:rPr>
              <a:t> 0,001%)!</a:t>
            </a:r>
            <a:endParaRPr lang="ru-RU" sz="2400" b="1" dirty="0" smtClean="0">
              <a:solidFill>
                <a:srgbClr val="FC2025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445500" cy="6477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C2025"/>
                </a:solidFill>
              </a:rPr>
              <a:t>PROBLEMS should be resolved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08050"/>
            <a:ext cx="8785225" cy="583406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en-US" sz="2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400" b="1" dirty="0" smtClean="0"/>
          </a:p>
          <a:p>
            <a:pPr algn="just">
              <a:lnSpc>
                <a:spcPct val="80000"/>
              </a:lnSpc>
              <a:defRPr/>
            </a:pPr>
            <a:r>
              <a:rPr lang="en-US" sz="2400" b="1" dirty="0" smtClean="0"/>
              <a:t>Recoverable </a:t>
            </a:r>
            <a:r>
              <a:rPr lang="en-US" sz="2400" b="1" dirty="0"/>
              <a:t>loss (WASTE MATERIAL (remains from crucible after crystals growing</a:t>
            </a:r>
            <a:r>
              <a:rPr lang="en-US" sz="2400" b="1" dirty="0" smtClean="0"/>
              <a:t>)) is 44%</a:t>
            </a:r>
          </a:p>
          <a:p>
            <a:pPr algn="just">
              <a:lnSpc>
                <a:spcPct val="80000"/>
              </a:lnSpc>
              <a:defRPr/>
            </a:pPr>
            <a:endParaRPr lang="en-US" sz="2400" b="1" dirty="0" smtClean="0"/>
          </a:p>
          <a:p>
            <a:pPr algn="just">
              <a:lnSpc>
                <a:spcPct val="80000"/>
              </a:lnSpc>
              <a:defRPr/>
            </a:pPr>
            <a:r>
              <a:rPr lang="en-US" sz="2400" b="1" dirty="0" smtClean="0"/>
              <a:t>Recovery of Ca-40 and Mo-100 isotopes </a:t>
            </a:r>
            <a:r>
              <a:rPr lang="en-US" sz="2400" b="1" dirty="0"/>
              <a:t>from WASTE </a:t>
            </a:r>
            <a:r>
              <a:rPr lang="en-US" sz="2400" b="1" dirty="0" smtClean="0"/>
              <a:t>MATERIAL (remains </a:t>
            </a:r>
            <a:r>
              <a:rPr lang="en-US" sz="2400" b="1" dirty="0"/>
              <a:t>from </a:t>
            </a:r>
            <a:r>
              <a:rPr lang="en-US" sz="2400" b="1" dirty="0" smtClean="0"/>
              <a:t>crucible after crystals growing)</a:t>
            </a:r>
          </a:p>
          <a:p>
            <a:pPr>
              <a:lnSpc>
                <a:spcPct val="80000"/>
              </a:lnSpc>
              <a:defRPr/>
            </a:pPr>
            <a:endParaRPr lang="en-US" sz="2400" b="1" dirty="0" smtClean="0"/>
          </a:p>
          <a:p>
            <a:pPr>
              <a:lnSpc>
                <a:spcPct val="80000"/>
              </a:lnSpc>
              <a:defRPr/>
            </a:pPr>
            <a:r>
              <a:rPr lang="en-US" sz="2400" b="1" dirty="0"/>
              <a:t>Purification of Ca-40 and </a:t>
            </a:r>
            <a:r>
              <a:rPr lang="en-US" sz="2400" b="1" dirty="0" smtClean="0"/>
              <a:t>Mo-100 extracted from waste material. </a:t>
            </a:r>
          </a:p>
          <a:p>
            <a:pPr>
              <a:lnSpc>
                <a:spcPct val="80000"/>
              </a:lnSpc>
              <a:defRPr/>
            </a:pPr>
            <a:endParaRPr lang="en-US" sz="2400" b="1" dirty="0"/>
          </a:p>
          <a:p>
            <a:pPr>
              <a:lnSpc>
                <a:spcPct val="80000"/>
              </a:lnSpc>
              <a:defRPr/>
            </a:pPr>
            <a:r>
              <a:rPr lang="en-US" sz="2400" b="1" dirty="0"/>
              <a:t>TOTAL unrecoverable loss during laboratory process of crystal growing is 6,5</a:t>
            </a:r>
            <a:r>
              <a:rPr lang="en-US" sz="2400" b="1" dirty="0" smtClean="0"/>
              <a:t>%.</a:t>
            </a:r>
            <a:endParaRPr lang="en-US" sz="2400" b="1" dirty="0"/>
          </a:p>
          <a:p>
            <a:pPr>
              <a:lnSpc>
                <a:spcPct val="80000"/>
              </a:lnSpc>
              <a:defRPr/>
            </a:pPr>
            <a:endParaRPr lang="en-US" sz="2400" b="1" dirty="0" smtClean="0"/>
          </a:p>
          <a:p>
            <a:pPr>
              <a:lnSpc>
                <a:spcPct val="80000"/>
              </a:lnSpc>
              <a:defRPr/>
            </a:pPr>
            <a:endParaRPr lang="en-US" sz="2400" b="1" dirty="0" smtClean="0"/>
          </a:p>
          <a:p>
            <a:pPr>
              <a:lnSpc>
                <a:spcPct val="80000"/>
              </a:lnSpc>
              <a:defRPr/>
            </a:pPr>
            <a:endParaRPr lang="ru-RU" sz="2400" b="1" dirty="0" smtClean="0">
              <a:solidFill>
                <a:srgbClr val="FC2025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0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93AF0-3024-4CA8-BF3E-E715B6EB4BA6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410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29638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THANK YOU FOR YOUR ATTENTION</a:t>
            </a:r>
            <a:endParaRPr lang="ru-RU" sz="4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  <a:defRPr/>
            </a:pPr>
            <a:endParaRPr lang="ru-RU" sz="4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b="1" i="1" dirty="0" smtClean="0">
                <a:solidFill>
                  <a:srgbClr val="FF0000"/>
                </a:solidFill>
              </a:rPr>
              <a:t>buzanov@newpiezo.com</a:t>
            </a:r>
            <a:endParaRPr lang="ru-RU" b="1" i="1" dirty="0" smtClean="0">
              <a:solidFill>
                <a:srgbClr val="FF0000"/>
              </a:solidFill>
            </a:endParaRPr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1807680" y="836613"/>
            <a:ext cx="549688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0000CC"/>
                </a:solidFill>
              </a:rPr>
              <a:t>www.newpiezo.com</a:t>
            </a:r>
            <a:endParaRPr lang="ru-RU" sz="4400" b="1" u="sng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808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AMoRE</a:t>
            </a:r>
            <a:r>
              <a:rPr lang="en-US" sz="3200" b="1" dirty="0" smtClean="0">
                <a:solidFill>
                  <a:srgbClr val="FF0000"/>
                </a:solidFill>
              </a:rPr>
              <a:t>: cryogenic scintillation detector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 based on </a:t>
            </a:r>
            <a:r>
              <a:rPr lang="en-US" sz="3200" b="1" cap="none" dirty="0" smtClean="0">
                <a:solidFill>
                  <a:srgbClr val="FF0000"/>
                </a:solidFill>
              </a:rPr>
              <a:t>CaMoO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</a:rPr>
              <a:t> single crystal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412875"/>
            <a:ext cx="8362950" cy="5184775"/>
          </a:xfrm>
        </p:spPr>
        <p:txBody>
          <a:bodyPr/>
          <a:lstStyle/>
          <a:p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CaMoO</a:t>
            </a:r>
            <a:r>
              <a:rPr lang="en-US" sz="2800" baseline="-25000" dirty="0" smtClean="0">
                <a:solidFill>
                  <a:srgbClr val="0000CC"/>
                </a:solidFill>
                <a:cs typeface="Times New Roman" pitchFamily="18" charset="0"/>
              </a:rPr>
              <a:t>4</a:t>
            </a:r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cs typeface="Times New Roman" pitchFamily="18" charset="0"/>
              </a:rPr>
              <a:t>sheelite</a:t>
            </a:r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-type </a:t>
            </a:r>
            <a:r>
              <a:rPr 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self-activated </a:t>
            </a:r>
            <a:r>
              <a:rPr lang="en-US" sz="2800" b="1" dirty="0" err="1" smtClean="0">
                <a:solidFill>
                  <a:srgbClr val="0000CC"/>
                </a:solidFill>
                <a:cs typeface="Times New Roman" pitchFamily="18" charset="0"/>
              </a:rPr>
              <a:t>scintillator</a:t>
            </a:r>
            <a:endParaRPr lang="en-US" sz="2800" b="1" dirty="0" smtClean="0">
              <a:solidFill>
                <a:srgbClr val="0000CC"/>
              </a:solidFill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ru-RU" altLang="ko-KR" sz="2800" b="1" dirty="0" smtClean="0">
                <a:solidFill>
                  <a:srgbClr val="0000CC"/>
                </a:solidFill>
                <a:cs typeface="Times New Roman" pitchFamily="18" charset="0"/>
              </a:rPr>
              <a:t>Т</a:t>
            </a:r>
            <a:r>
              <a:rPr lang="en-US" altLang="ko-KR" sz="2800" b="1" baseline="-25000" dirty="0" smtClean="0">
                <a:solidFill>
                  <a:srgbClr val="0000CC"/>
                </a:solidFill>
                <a:ea typeface="굴림" pitchFamily="34" charset="-127"/>
                <a:cs typeface="Times New Roman" pitchFamily="18" charset="0"/>
              </a:rPr>
              <a:t>melt</a:t>
            </a: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 = 1445 </a:t>
            </a:r>
            <a:r>
              <a:rPr lang="ru-RU" altLang="ko-KR" sz="2800" baseline="30000" dirty="0" err="1" smtClean="0">
                <a:solidFill>
                  <a:srgbClr val="0000CC"/>
                </a:solidFill>
                <a:cs typeface="Times New Roman" pitchFamily="18" charset="0"/>
              </a:rPr>
              <a:t>о</a:t>
            </a:r>
            <a:r>
              <a:rPr lang="ru-RU" altLang="ko-KR" sz="2800" dirty="0" err="1" smtClean="0">
                <a:solidFill>
                  <a:srgbClr val="0000CC"/>
                </a:solidFill>
                <a:cs typeface="Times New Roman" pitchFamily="18" charset="0"/>
              </a:rPr>
              <a:t>С</a:t>
            </a: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 (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itchFamily="34" charset="-127"/>
              </a:rPr>
              <a:t>Pt</a:t>
            </a:r>
            <a:r>
              <a:rPr lang="ru-RU" altLang="ko-KR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itchFamily="34" charset="-127"/>
              </a:rPr>
              <a:t>or</a:t>
            </a:r>
            <a:r>
              <a:rPr lang="ru-RU" altLang="ko-KR" sz="28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ko-KR" sz="2800" b="1" dirty="0" err="1" smtClean="0">
                <a:solidFill>
                  <a:srgbClr val="0000CC"/>
                </a:solidFill>
                <a:ea typeface="굴림" pitchFamily="34" charset="-127"/>
              </a:rPr>
              <a:t>Ir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itchFamily="34" charset="-127"/>
              </a:rPr>
              <a:t> crucible</a:t>
            </a: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)</a:t>
            </a:r>
          </a:p>
          <a:p>
            <a:pPr eaLnBrk="1" hangingPunct="1"/>
            <a:r>
              <a:rPr lang="en-US" altLang="ko-KR" sz="2800" b="1" dirty="0" smtClean="0">
                <a:solidFill>
                  <a:srgbClr val="0000CC"/>
                </a:solidFill>
                <a:ea typeface="굴림" pitchFamily="34" charset="-127"/>
              </a:rPr>
              <a:t>Technology</a:t>
            </a:r>
            <a:r>
              <a:rPr lang="ru-RU" altLang="ko-KR" sz="2800" b="1" dirty="0" smtClean="0">
                <a:solidFill>
                  <a:srgbClr val="0000CC"/>
                </a:solidFill>
                <a:cs typeface="Times New Roman" pitchFamily="18" charset="0"/>
              </a:rPr>
              <a:t>:</a:t>
            </a: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ko-KR" sz="2800" dirty="0" err="1" smtClean="0">
                <a:solidFill>
                  <a:srgbClr val="0000CC"/>
                </a:solidFill>
                <a:ea typeface="굴림" pitchFamily="34" charset="-127"/>
              </a:rPr>
              <a:t>Chochralsky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 method</a:t>
            </a:r>
          </a:p>
          <a:p>
            <a:pPr eaLnBrk="1" hangingPunct="1"/>
            <a:endParaRPr lang="ru-RU" altLang="ko-KR" sz="2800" dirty="0" smtClean="0">
              <a:solidFill>
                <a:srgbClr val="0000CC"/>
              </a:solidFill>
              <a:cs typeface="Times New Roman" pitchFamily="18" charset="0"/>
            </a:endParaRPr>
          </a:p>
          <a:p>
            <a:pPr eaLnBrk="1" hangingPunct="1"/>
            <a:r>
              <a:rPr lang="en-US" altLang="ko-KR" sz="2800" b="1" dirty="0" smtClean="0">
                <a:solidFill>
                  <a:srgbClr val="0000CC"/>
                </a:solidFill>
                <a:ea typeface="굴림" pitchFamily="34" charset="-127"/>
              </a:rPr>
              <a:t>Light yield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 (under RT):</a:t>
            </a: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endParaRPr lang="en-US" altLang="ko-KR" sz="2800" dirty="0" smtClean="0">
              <a:solidFill>
                <a:srgbClr val="0000CC"/>
              </a:solidFill>
              <a:ea typeface="굴림" pitchFamily="34" charset="-127"/>
            </a:endParaRPr>
          </a:p>
          <a:p>
            <a:pPr eaLnBrk="1" hangingPunct="1">
              <a:buFontTx/>
              <a:buNone/>
            </a:pP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				up to 9300 photon</a:t>
            </a: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/</a:t>
            </a:r>
            <a:r>
              <a:rPr lang="en-US" altLang="ko-KR" sz="2800" dirty="0" err="1" smtClean="0">
                <a:solidFill>
                  <a:srgbClr val="0000CC"/>
                </a:solidFill>
                <a:ea typeface="굴림" pitchFamily="34" charset="-127"/>
              </a:rPr>
              <a:t>MeV</a:t>
            </a:r>
            <a:endParaRPr lang="ru-RU" altLang="ko-KR" sz="2800" dirty="0" smtClean="0">
              <a:solidFill>
                <a:srgbClr val="0000CC"/>
              </a:solidFill>
              <a:cs typeface="Times New Roman" pitchFamily="18" charset="0"/>
            </a:endParaRPr>
          </a:p>
          <a:p>
            <a:pPr eaLnBrk="1" hangingPunct="1"/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itchFamily="34" charset="-127"/>
              </a:rPr>
              <a:t>Kinetics of scintillation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 </a:t>
            </a:r>
            <a:r>
              <a:rPr lang="en-US" altLang="ko-KR" sz="2800" b="1" dirty="0" smtClean="0">
                <a:solidFill>
                  <a:srgbClr val="0000CC"/>
                </a:solidFill>
                <a:ea typeface="굴림" pitchFamily="34" charset="-127"/>
              </a:rPr>
              <a:t>light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 (main component):</a:t>
            </a:r>
          </a:p>
          <a:p>
            <a:pPr eaLnBrk="1" hangingPunct="1">
              <a:buFontTx/>
              <a:buNone/>
            </a:pP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  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				under RT</a:t>
            </a: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 = 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 </a:t>
            </a:r>
            <a:r>
              <a:rPr lang="ru-RU" altLang="ko-KR" sz="2800" dirty="0" smtClean="0">
                <a:solidFill>
                  <a:srgbClr val="0000CC"/>
                </a:solidFill>
                <a:cs typeface="Times New Roman" pitchFamily="18" charset="0"/>
              </a:rPr>
              <a:t>16 µ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sec</a:t>
            </a:r>
            <a:endParaRPr lang="ru-RU" altLang="ko-KR" sz="2800" dirty="0" smtClean="0">
              <a:solidFill>
                <a:srgbClr val="0000CC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altLang="ko-KR" sz="2500" dirty="0" smtClean="0">
                <a:solidFill>
                  <a:srgbClr val="0000CC"/>
                </a:solidFill>
                <a:cs typeface="Times New Roman" pitchFamily="18" charset="0"/>
              </a:rPr>
              <a:t>    </a:t>
            </a:r>
            <a:r>
              <a:rPr lang="en-US" altLang="ko-KR" sz="2500" dirty="0" smtClean="0">
                <a:solidFill>
                  <a:srgbClr val="0000CC"/>
                </a:solidFill>
                <a:ea typeface="굴림" pitchFamily="34" charset="-127"/>
              </a:rPr>
              <a:t>			      at</a:t>
            </a:r>
            <a:r>
              <a:rPr lang="ru-RU" altLang="ko-KR" sz="2500" dirty="0" smtClean="0">
                <a:solidFill>
                  <a:srgbClr val="0000CC"/>
                </a:solidFill>
                <a:cs typeface="Times New Roman" pitchFamily="18" charset="0"/>
              </a:rPr>
              <a:t> 6 К = 345 µ</a:t>
            </a:r>
            <a:r>
              <a:rPr lang="en-US" altLang="ko-KR" sz="2500" dirty="0" smtClean="0">
                <a:solidFill>
                  <a:srgbClr val="0000CC"/>
                </a:solidFill>
                <a:ea typeface="굴림" pitchFamily="34" charset="-127"/>
              </a:rPr>
              <a:t>sec</a:t>
            </a:r>
          </a:p>
          <a:p>
            <a:pPr eaLnBrk="1" hangingPunct="1"/>
            <a:r>
              <a:rPr lang="en-US" altLang="ko-KR" sz="2800" b="1" dirty="0" smtClean="0">
                <a:solidFill>
                  <a:srgbClr val="0000CC"/>
                </a:solidFill>
                <a:ea typeface="굴림" pitchFamily="34" charset="-127"/>
              </a:rPr>
              <a:t>Transparency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 – 0.01 cm</a:t>
            </a:r>
            <a:r>
              <a:rPr lang="en-US" altLang="ko-KR" sz="2800" baseline="30000" dirty="0" smtClean="0">
                <a:solidFill>
                  <a:srgbClr val="0000CC"/>
                </a:solidFill>
                <a:ea typeface="굴림" pitchFamily="34" charset="-127"/>
              </a:rPr>
              <a:t>-1</a:t>
            </a:r>
            <a:r>
              <a:rPr lang="en-US" altLang="ko-KR" sz="2800" dirty="0" smtClean="0">
                <a:solidFill>
                  <a:srgbClr val="0000CC"/>
                </a:solidFill>
                <a:ea typeface="굴림" pitchFamily="34" charset="-127"/>
              </a:rPr>
              <a:t> at 520 nm</a:t>
            </a:r>
          </a:p>
          <a:p>
            <a:pPr eaLnBrk="1" hangingPunct="1">
              <a:buFontTx/>
              <a:buNone/>
            </a:pPr>
            <a:endParaRPr lang="en-US" altLang="ko-KR" sz="2500" dirty="0" smtClean="0">
              <a:solidFill>
                <a:srgbClr val="0000CC"/>
              </a:solidFill>
              <a:ea typeface="굴림" pitchFamily="34" charset="-127"/>
            </a:endParaRP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Synthesis of </a:t>
            </a:r>
            <a:r>
              <a:rPr lang="en-US" sz="3200" b="1" cap="none" dirty="0" smtClean="0">
                <a:solidFill>
                  <a:srgbClr val="FF0000"/>
                </a:solidFill>
              </a:rPr>
              <a:t>CaMoO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</a:rPr>
              <a:t> raw material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at </a:t>
            </a:r>
            <a:r>
              <a:rPr lang="en-US" sz="3200" b="1" dirty="0" err="1" smtClean="0">
                <a:solidFill>
                  <a:srgbClr val="FF0000"/>
                </a:solidFill>
              </a:rPr>
              <a:t>NeoChem</a:t>
            </a:r>
            <a:r>
              <a:rPr lang="en-US" sz="3200" b="1" dirty="0" smtClean="0">
                <a:solidFill>
                  <a:srgbClr val="FF0000"/>
                </a:solidFill>
              </a:rPr>
              <a:t> (Moscow)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algn="ctr">
              <a:buFontTx/>
              <a:buNone/>
            </a:pPr>
            <a:r>
              <a:rPr lang="en-US" sz="2400" b="1" dirty="0" smtClean="0"/>
              <a:t>There are two techniques to synthesize CaMoO</a:t>
            </a:r>
            <a:r>
              <a:rPr lang="en-US" sz="2400" b="1" baseline="-25000" dirty="0" smtClean="0"/>
              <a:t>4</a:t>
            </a:r>
            <a:r>
              <a:rPr lang="en-US" sz="2400" b="1" dirty="0" smtClean="0"/>
              <a:t> raw material (charge):</a:t>
            </a:r>
          </a:p>
          <a:p>
            <a:pPr marL="609600" indent="-609600"/>
            <a:endParaRPr lang="en-US" sz="2400" dirty="0" smtClean="0"/>
          </a:p>
          <a:p>
            <a:pPr marL="609600" indent="-609600">
              <a:buFontTx/>
              <a:buAutoNum type="arabicPeriod"/>
            </a:pPr>
            <a:r>
              <a:rPr lang="en-US" sz="2800" b="1" i="1" dirty="0" smtClean="0">
                <a:solidFill>
                  <a:srgbClr val="0000CC"/>
                </a:solidFill>
                <a:cs typeface="Times New Roman" pitchFamily="18" charset="0"/>
              </a:rPr>
              <a:t>solid-phase synthesis of the oxides (</a:t>
            </a:r>
            <a:r>
              <a:rPr lang="en-US" sz="2800" b="1" i="1" dirty="0" err="1" smtClean="0">
                <a:solidFill>
                  <a:srgbClr val="0000CC"/>
                </a:solidFill>
                <a:cs typeface="Times New Roman" pitchFamily="18" charset="0"/>
              </a:rPr>
              <a:t>CaO</a:t>
            </a:r>
            <a:r>
              <a:rPr lang="en-US" sz="2800" b="1" i="1" dirty="0" smtClean="0">
                <a:solidFill>
                  <a:srgbClr val="0000CC"/>
                </a:solidFill>
                <a:cs typeface="Times New Roman" pitchFamily="18" charset="0"/>
              </a:rPr>
              <a:t> and MoO</a:t>
            </a:r>
            <a:r>
              <a:rPr lang="en-US" sz="2800" b="1" i="1" baseline="-25000" dirty="0" smtClean="0">
                <a:solidFill>
                  <a:srgbClr val="0000CC"/>
                </a:solidFill>
                <a:cs typeface="Times New Roman" pitchFamily="18" charset="0"/>
              </a:rPr>
              <a:t>3</a:t>
            </a:r>
            <a:r>
              <a:rPr lang="en-US" sz="2800" b="1" i="1" dirty="0" smtClean="0">
                <a:solidFill>
                  <a:srgbClr val="0000CC"/>
                </a:solidFill>
                <a:cs typeface="Times New Roman" pitchFamily="18" charset="0"/>
              </a:rPr>
              <a:t>) mixed into </a:t>
            </a:r>
            <a:r>
              <a:rPr lang="en-US" sz="2800" b="1" i="1" dirty="0" err="1" smtClean="0">
                <a:solidFill>
                  <a:srgbClr val="0000CC"/>
                </a:solidFill>
                <a:cs typeface="Times New Roman" pitchFamily="18" charset="0"/>
              </a:rPr>
              <a:t>stoichiometric</a:t>
            </a:r>
            <a:r>
              <a:rPr lang="en-US" sz="2800" b="1" i="1" dirty="0" smtClean="0">
                <a:solidFill>
                  <a:srgbClr val="0000CC"/>
                </a:solidFill>
                <a:cs typeface="Times New Roman" pitchFamily="18" charset="0"/>
              </a:rPr>
              <a:t> ratio</a:t>
            </a:r>
          </a:p>
          <a:p>
            <a:pPr marL="609600" indent="-609600">
              <a:buFontTx/>
              <a:buAutoNum type="arabicPeriod"/>
            </a:pPr>
            <a:endParaRPr lang="en-US" sz="2800" i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609600" indent="-609600">
              <a:buFontTx/>
              <a:buAutoNum type="arabicPeriod"/>
            </a:pPr>
            <a:r>
              <a:rPr lang="en-US" sz="2800" b="1" i="1" u="sng" dirty="0" smtClean="0">
                <a:solidFill>
                  <a:srgbClr val="FC2025"/>
                </a:solidFill>
              </a:rPr>
              <a:t>Co-precipitation reaction</a:t>
            </a:r>
          </a:p>
          <a:p>
            <a:pPr marL="609600" indent="-609600">
              <a:buFontTx/>
              <a:buNone/>
            </a:pPr>
            <a:endParaRPr lang="en-US" sz="2800" dirty="0" smtClean="0"/>
          </a:p>
          <a:p>
            <a:pPr marL="609600" indent="-609600"/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Synthesis of C</a:t>
            </a:r>
            <a:r>
              <a:rPr lang="ru-RU" sz="3200" b="1" cap="none" dirty="0">
                <a:solidFill>
                  <a:srgbClr val="FC2025"/>
                </a:solidFill>
              </a:rPr>
              <a:t>а</a:t>
            </a:r>
            <a:r>
              <a:rPr lang="en-US" sz="3200" b="1" dirty="0" smtClean="0">
                <a:solidFill>
                  <a:srgbClr val="FF0000"/>
                </a:solidFill>
              </a:rPr>
              <a:t>M</a:t>
            </a:r>
            <a:r>
              <a:rPr lang="en-US" sz="3200" b="1" cap="small" dirty="0" smtClean="0">
                <a:solidFill>
                  <a:srgbClr val="FF0000"/>
                </a:solidFill>
              </a:rPr>
              <a:t>o</a:t>
            </a:r>
            <a:r>
              <a:rPr lang="en-US" sz="3200" b="1" dirty="0" smtClean="0">
                <a:solidFill>
                  <a:srgbClr val="FF0000"/>
                </a:solidFill>
              </a:rPr>
              <a:t>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</a:rPr>
              <a:t> raw material 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at </a:t>
            </a:r>
            <a:r>
              <a:rPr lang="en-US" sz="3200" b="1" dirty="0" err="1" smtClean="0">
                <a:solidFill>
                  <a:srgbClr val="FF0000"/>
                </a:solidFill>
              </a:rPr>
              <a:t>NeoChem</a:t>
            </a:r>
            <a:r>
              <a:rPr lang="en-US" sz="3200" b="1" dirty="0" smtClean="0">
                <a:solidFill>
                  <a:srgbClr val="FF0000"/>
                </a:solidFill>
              </a:rPr>
              <a:t> (Moscow)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507413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i="1" dirty="0" smtClean="0">
                <a:latin typeface="Comic Sans MS" pitchFamily="66" charset="0"/>
              </a:rPr>
              <a:t>Co-precipitation reaction: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latin typeface="Comic Sans MS" pitchFamily="66" charset="0"/>
              </a:rPr>
              <a:t>(NH4)</a:t>
            </a:r>
            <a:r>
              <a:rPr lang="en-US" sz="2800" baseline="-25000" dirty="0" smtClean="0">
                <a:latin typeface="Comic Sans MS" pitchFamily="66" charset="0"/>
              </a:rPr>
              <a:t>6</a:t>
            </a:r>
            <a:r>
              <a:rPr lang="en-US" sz="2800" dirty="0" smtClean="0">
                <a:latin typeface="Comic Sans MS" pitchFamily="66" charset="0"/>
              </a:rPr>
              <a:t>Mo</a:t>
            </a:r>
            <a:r>
              <a:rPr lang="en-US" sz="2800" baseline="-25000" dirty="0" smtClean="0">
                <a:latin typeface="Comic Sans MS" pitchFamily="66" charset="0"/>
              </a:rPr>
              <a:t>7</a:t>
            </a:r>
            <a:r>
              <a:rPr lang="en-US" sz="2800" dirty="0" smtClean="0">
                <a:latin typeface="Comic Sans MS" pitchFamily="66" charset="0"/>
              </a:rPr>
              <a:t>O</a:t>
            </a:r>
            <a:r>
              <a:rPr lang="en-US" sz="2800" baseline="-25000" dirty="0" smtClean="0">
                <a:latin typeface="Comic Sans MS" pitchFamily="66" charset="0"/>
              </a:rPr>
              <a:t>24</a:t>
            </a:r>
            <a:r>
              <a:rPr lang="en-US" sz="2800" dirty="0" smtClean="0">
                <a:latin typeface="Comic Sans MS" pitchFamily="66" charset="0"/>
              </a:rPr>
              <a:t> + </a:t>
            </a:r>
            <a:r>
              <a:rPr lang="en-US" sz="2800" u="sng" dirty="0" smtClean="0">
                <a:latin typeface="Comic Sans MS" pitchFamily="66" charset="0"/>
              </a:rPr>
              <a:t>7*</a:t>
            </a:r>
            <a:r>
              <a:rPr lang="en-US" sz="2800" u="sng" dirty="0" err="1" smtClean="0">
                <a:solidFill>
                  <a:srgbClr val="0000CC"/>
                </a:solidFill>
                <a:latin typeface="Comic Sans MS" pitchFamily="66" charset="0"/>
              </a:rPr>
              <a:t>Ca</a:t>
            </a:r>
            <a:r>
              <a:rPr lang="en-US" sz="2800" u="sng" dirty="0" smtClean="0">
                <a:solidFill>
                  <a:srgbClr val="0000CC"/>
                </a:solidFill>
                <a:latin typeface="Comic Sans MS" pitchFamily="66" charset="0"/>
              </a:rPr>
              <a:t>(NO</a:t>
            </a:r>
            <a:r>
              <a:rPr lang="en-US" sz="2800" u="sng" baseline="-25000" dirty="0" smtClean="0">
                <a:solidFill>
                  <a:srgbClr val="0000CC"/>
                </a:solidFill>
                <a:latin typeface="Comic Sans MS" pitchFamily="66" charset="0"/>
              </a:rPr>
              <a:t>3</a:t>
            </a:r>
            <a:r>
              <a:rPr lang="en-US" sz="2800" u="sng" dirty="0" smtClean="0">
                <a:solidFill>
                  <a:srgbClr val="0000CC"/>
                </a:solidFill>
                <a:latin typeface="Comic Sans MS" pitchFamily="66" charset="0"/>
              </a:rPr>
              <a:t>)</a:t>
            </a:r>
            <a:r>
              <a:rPr lang="en-US" sz="2800" u="sng" baseline="-25000" dirty="0" smtClean="0">
                <a:solidFill>
                  <a:srgbClr val="0000CC"/>
                </a:solidFill>
                <a:latin typeface="Comic Sans MS" pitchFamily="66" charset="0"/>
              </a:rPr>
              <a:t>2</a:t>
            </a:r>
            <a:r>
              <a:rPr lang="en-US" sz="2800" dirty="0" smtClean="0">
                <a:latin typeface="Comic Sans MS" pitchFamily="66" charset="0"/>
              </a:rPr>
              <a:t> + 8*NH</a:t>
            </a:r>
            <a:r>
              <a:rPr lang="en-US" sz="2800" baseline="-25000" dirty="0" smtClean="0">
                <a:latin typeface="Comic Sans MS" pitchFamily="66" charset="0"/>
              </a:rPr>
              <a:t>4</a:t>
            </a:r>
            <a:r>
              <a:rPr lang="en-US" sz="2800" dirty="0" smtClean="0">
                <a:latin typeface="Comic Sans MS" pitchFamily="66" charset="0"/>
              </a:rPr>
              <a:t>OH 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 </a:t>
            </a:r>
          </a:p>
          <a:p>
            <a:pPr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7*CaMoO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4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+ 14*NH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4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NO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+4*H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O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guaranteed </a:t>
            </a:r>
            <a:r>
              <a:rPr lang="en-US" sz="2800" dirty="0" err="1" smtClean="0">
                <a:latin typeface="Comic Sans MS" pitchFamily="66" charset="0"/>
                <a:sym typeface="Wingdings" pitchFamily="2" charset="2"/>
              </a:rPr>
              <a:t>stochiomery</a:t>
            </a:r>
            <a:endParaRPr lang="en-US" sz="2800" dirty="0" smtClean="0">
              <a:latin typeface="Comic Sans MS" pitchFamily="66" charset="0"/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additional purification in the process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- </a:t>
            </a:r>
            <a:r>
              <a:rPr lang="en-US" sz="2800" dirty="0" smtClean="0">
                <a:latin typeface="Comic Sans MS" pitchFamily="66" charset="0"/>
              </a:rPr>
              <a:t>NH</a:t>
            </a:r>
            <a:r>
              <a:rPr lang="en-US" sz="2800" baseline="-25000" dirty="0" smtClean="0">
                <a:latin typeface="Comic Sans MS" pitchFamily="66" charset="0"/>
              </a:rPr>
              <a:t>4</a:t>
            </a:r>
            <a:r>
              <a:rPr lang="en-US" sz="2800" dirty="0" smtClean="0">
                <a:latin typeface="Comic Sans MS" pitchFamily="66" charset="0"/>
              </a:rPr>
              <a:t>OH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and NO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are easy can removed by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	washing and heat treatment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0000CC"/>
                </a:solidFill>
                <a:latin typeface="Comic Sans MS" pitchFamily="66" charset="0"/>
                <a:sym typeface="Wingdings" pitchFamily="2" charset="2"/>
              </a:rPr>
              <a:t>Now new </a:t>
            </a:r>
            <a:r>
              <a:rPr lang="en-US" sz="2400" b="1" u="sng" dirty="0" err="1" smtClean="0">
                <a:solidFill>
                  <a:srgbClr val="0000CC"/>
                </a:solidFill>
                <a:latin typeface="Comic Sans MS" pitchFamily="66" charset="0"/>
                <a:sym typeface="Wingdings" pitchFamily="2" charset="2"/>
              </a:rPr>
              <a:t>Ca</a:t>
            </a:r>
            <a:r>
              <a:rPr lang="en-US" sz="2400" b="1" u="sng" dirty="0" smtClean="0">
                <a:solidFill>
                  <a:srgbClr val="0000CC"/>
                </a:solidFill>
                <a:latin typeface="Comic Sans MS" pitchFamily="66" charset="0"/>
                <a:sym typeface="Wingdings" pitchFamily="2" charset="2"/>
              </a:rPr>
              <a:t>-compound (calcium </a:t>
            </a:r>
            <a:r>
              <a:rPr lang="en-US" sz="2400" b="1" u="sng" dirty="0" err="1" smtClean="0">
                <a:solidFill>
                  <a:srgbClr val="0000CC"/>
                </a:solidFill>
                <a:latin typeface="Comic Sans MS" pitchFamily="66" charset="0"/>
                <a:sym typeface="Wingdings" pitchFamily="2" charset="2"/>
              </a:rPr>
              <a:t>formiate</a:t>
            </a:r>
            <a:r>
              <a:rPr lang="en-US" sz="2400" b="1" u="sng" dirty="0" smtClean="0">
                <a:solidFill>
                  <a:srgbClr val="0000CC"/>
                </a:solidFill>
                <a:latin typeface="Comic Sans MS" pitchFamily="66" charset="0"/>
                <a:sym typeface="Wingdings" pitchFamily="2" charset="2"/>
              </a:rPr>
              <a:t>):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(NH</a:t>
            </a:r>
            <a:r>
              <a:rPr lang="en-US" sz="2800" b="1" baseline="-30000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800" b="1" baseline="-30000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6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Mo</a:t>
            </a:r>
            <a:r>
              <a:rPr lang="en-US" sz="2800" b="1" baseline="-30000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7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sz="2800" b="1" baseline="-30000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24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sz="2800" b="1" u="sng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7 </a:t>
            </a:r>
            <a:r>
              <a:rPr lang="en-US" sz="2800" b="1" u="sng" dirty="0" err="1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Ca</a:t>
            </a:r>
            <a:r>
              <a:rPr lang="en-US" sz="2800" b="1" u="sng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(HCOO)</a:t>
            </a:r>
            <a:r>
              <a:rPr lang="en-US" sz="2800" b="1" u="sng" baseline="-30000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+ 8 NH</a:t>
            </a:r>
            <a:r>
              <a:rPr lang="en-US" sz="2800" b="1" baseline="-30000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OH 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 7 CaMoO</a:t>
            </a:r>
            <a:r>
              <a:rPr lang="en-US" sz="2800" b="1" baseline="-30000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 + 14 NH</a:t>
            </a:r>
            <a:r>
              <a:rPr lang="en-US" sz="2800" b="1" baseline="-30000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 (HCOO) + 4 H</a:t>
            </a:r>
            <a:r>
              <a:rPr lang="en-US" sz="2800" b="1" baseline="-30000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b="1" dirty="0" smtClean="0">
                <a:solidFill>
                  <a:srgbClr val="FC2025"/>
                </a:solidFill>
                <a:latin typeface="Comic Sans MS" pitchFamily="66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ru-RU" sz="2800" dirty="0" smtClean="0">
                <a:latin typeface="Comic Sans MS" pitchFamily="66" charset="0"/>
                <a:sym typeface="Wingdings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229600" cy="639763"/>
          </a:xfrm>
        </p:spPr>
        <p:txBody>
          <a:bodyPr/>
          <a:lstStyle/>
          <a:p>
            <a:pPr algn="ctr"/>
            <a:r>
              <a:rPr lang="en-US" sz="3200" b="1" baseline="30000" dirty="0" smtClean="0">
                <a:solidFill>
                  <a:srgbClr val="FC2025"/>
                </a:solidFill>
              </a:rPr>
              <a:t>40</a:t>
            </a:r>
            <a:r>
              <a:rPr lang="en-US" sz="3200" b="1" dirty="0" smtClean="0">
                <a:solidFill>
                  <a:srgbClr val="FC2025"/>
                </a:solidFill>
              </a:rPr>
              <a:t>C</a:t>
            </a:r>
            <a:r>
              <a:rPr lang="ru-RU" sz="3200" b="1" cap="none" dirty="0">
                <a:solidFill>
                  <a:srgbClr val="FC2025"/>
                </a:solidFill>
              </a:rPr>
              <a:t>а</a:t>
            </a:r>
            <a:r>
              <a:rPr lang="en-US" sz="3200" b="1" baseline="30000" dirty="0" smtClean="0">
                <a:solidFill>
                  <a:srgbClr val="FC2025"/>
                </a:solidFill>
              </a:rPr>
              <a:t>100</a:t>
            </a:r>
            <a:r>
              <a:rPr lang="en-US" sz="3200" b="1" dirty="0" smtClean="0">
                <a:solidFill>
                  <a:srgbClr val="FC2025"/>
                </a:solidFill>
              </a:rPr>
              <a:t>M</a:t>
            </a:r>
            <a:r>
              <a:rPr lang="en-US" sz="3200" b="1" cap="small" dirty="0" smtClean="0">
                <a:solidFill>
                  <a:srgbClr val="FC2025"/>
                </a:solidFill>
              </a:rPr>
              <a:t>o</a:t>
            </a:r>
            <a:r>
              <a:rPr lang="en-US" sz="3200" b="1" dirty="0" smtClean="0">
                <a:solidFill>
                  <a:srgbClr val="FC2025"/>
                </a:solidFill>
              </a:rPr>
              <a:t>O</a:t>
            </a:r>
            <a:r>
              <a:rPr lang="en-US" sz="3200" b="1" baseline="-25000" dirty="0" smtClean="0">
                <a:solidFill>
                  <a:srgbClr val="FC2025"/>
                </a:solidFill>
              </a:rPr>
              <a:t>4</a:t>
            </a:r>
            <a:r>
              <a:rPr lang="en-US" sz="3200" b="1" dirty="0" smtClean="0">
                <a:solidFill>
                  <a:srgbClr val="FC2025"/>
                </a:solidFill>
              </a:rPr>
              <a:t> raw material</a:t>
            </a:r>
            <a:endParaRPr lang="ru-RU" sz="3200" b="1" dirty="0" smtClean="0">
              <a:solidFill>
                <a:srgbClr val="FC2025"/>
              </a:solidFill>
            </a:endParaRPr>
          </a:p>
        </p:txBody>
      </p:sp>
      <p:sp>
        <p:nvSpPr>
          <p:cNvPr id="32774" name="Text Box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14400"/>
            <a:ext cx="8229600" cy="5638800"/>
          </a:xfrm>
          <a:noFill/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                       JSC </a:t>
            </a:r>
            <a:r>
              <a:rPr lang="en-US" sz="1800" dirty="0" err="1" smtClean="0"/>
              <a:t>NeoChem</a:t>
            </a:r>
            <a:endParaRPr lang="ru-RU" sz="1800" dirty="0" smtClean="0"/>
          </a:p>
        </p:txBody>
      </p:sp>
      <p:pic>
        <p:nvPicPr>
          <p:cNvPr id="32771" name="Picture 4" descr="файл1_шихта 40Са100МоО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0386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файл4 обратная сторона_ib[nf 40Cf100VjJ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511" y="3429000"/>
            <a:ext cx="4307412" cy="322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файл3_шихта 40Са100МоО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36576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5364088" y="2780928"/>
            <a:ext cx="320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After melt at FOMOS-Material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713788" cy="1417637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Sketch: </a:t>
            </a:r>
            <a:r>
              <a:rPr lang="en-US" sz="2400" b="1" dirty="0" err="1" smtClean="0">
                <a:solidFill>
                  <a:srgbClr val="FF0000"/>
                </a:solidFill>
              </a:rPr>
              <a:t>Chochralsky</a:t>
            </a:r>
            <a:r>
              <a:rPr lang="en-US" sz="2400" b="1" dirty="0" smtClean="0">
                <a:solidFill>
                  <a:srgbClr val="FF0000"/>
                </a:solidFill>
              </a:rPr>
              <a:t> method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4000" dirty="0" smtClean="0"/>
          </a:p>
        </p:txBody>
      </p:sp>
      <p:pic>
        <p:nvPicPr>
          <p:cNvPr id="10243" name="Picture 3" descr="установка_чохр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4" y="1196752"/>
            <a:ext cx="3521075" cy="5257800"/>
          </a:xfrm>
          <a:noFill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49080"/>
            <a:ext cx="345916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678488" y="2852936"/>
            <a:ext cx="34655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Just grown </a:t>
            </a:r>
            <a:r>
              <a:rPr lang="en-US" baseline="30000" dirty="0"/>
              <a:t>40</a:t>
            </a:r>
            <a:r>
              <a:rPr lang="en-US" dirty="0"/>
              <a:t>Ca</a:t>
            </a:r>
            <a:r>
              <a:rPr lang="en-US" baseline="30000" dirty="0"/>
              <a:t>100</a:t>
            </a:r>
            <a:r>
              <a:rPr lang="en-US" dirty="0"/>
              <a:t>MoO</a:t>
            </a:r>
            <a:r>
              <a:rPr lang="en-US" baseline="-25000" dirty="0"/>
              <a:t>4</a:t>
            </a:r>
            <a:r>
              <a:rPr lang="en-US" dirty="0"/>
              <a:t> crystal </a:t>
            </a:r>
          </a:p>
          <a:p>
            <a:r>
              <a:rPr lang="en-US" dirty="0"/>
              <a:t>before annealing</a:t>
            </a:r>
          </a:p>
          <a:p>
            <a:r>
              <a:rPr lang="en-US" b="1" dirty="0">
                <a:solidFill>
                  <a:srgbClr val="FC2025"/>
                </a:solidFill>
              </a:rPr>
              <a:t>m = 0,55 kg, D49 x 42 mm,</a:t>
            </a:r>
          </a:p>
          <a:p>
            <a:r>
              <a:rPr lang="en-US" b="1" dirty="0">
                <a:solidFill>
                  <a:srgbClr val="FC2025"/>
                </a:solidFill>
              </a:rPr>
              <a:t> </a:t>
            </a:r>
            <a:r>
              <a:rPr lang="en-US" b="1" dirty="0" err="1">
                <a:solidFill>
                  <a:srgbClr val="FC2025"/>
                </a:solidFill>
              </a:rPr>
              <a:t>L</a:t>
            </a:r>
            <a:r>
              <a:rPr lang="en-US" b="1" baseline="-25000" dirty="0" err="1">
                <a:solidFill>
                  <a:srgbClr val="FC2025"/>
                </a:solidFill>
              </a:rPr>
              <a:t>cylinder</a:t>
            </a:r>
            <a:r>
              <a:rPr lang="en-US" b="1" dirty="0">
                <a:solidFill>
                  <a:srgbClr val="FC2025"/>
                </a:solidFill>
              </a:rPr>
              <a:t> = 53 mm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484784"/>
            <a:ext cx="18356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1 – growing crystal; </a:t>
            </a:r>
          </a:p>
          <a:p>
            <a:pPr algn="l"/>
            <a:r>
              <a:rPr lang="en-US" dirty="0" smtClean="0"/>
              <a:t>2 – </a:t>
            </a:r>
            <a:r>
              <a:rPr lang="en-US" dirty="0" err="1" smtClean="0"/>
              <a:t>seedholder</a:t>
            </a:r>
            <a:r>
              <a:rPr lang="en-US" dirty="0" smtClean="0"/>
              <a:t>; 3,13 – water-cooling shaft; 4,11 – ceramic plates; </a:t>
            </a:r>
          </a:p>
          <a:p>
            <a:pPr algn="l"/>
            <a:r>
              <a:rPr lang="en-US" dirty="0" smtClean="0"/>
              <a:t>5,7,12 – ceramic tubes; 6 – induction coil; </a:t>
            </a:r>
          </a:p>
          <a:p>
            <a:pPr algn="l"/>
            <a:r>
              <a:rPr lang="en-US" dirty="0" smtClean="0"/>
              <a:t>8 – heat insulation ceramic; </a:t>
            </a:r>
          </a:p>
          <a:p>
            <a:pPr algn="l"/>
            <a:r>
              <a:rPr lang="en-US" dirty="0" smtClean="0"/>
              <a:t>9 – crucible; </a:t>
            </a:r>
          </a:p>
          <a:p>
            <a:pPr algn="l"/>
            <a:r>
              <a:rPr lang="en-US" dirty="0" smtClean="0"/>
              <a:t>10 – melt; </a:t>
            </a:r>
          </a:p>
          <a:p>
            <a:pPr algn="l"/>
            <a:r>
              <a:rPr lang="en-US" dirty="0" smtClean="0"/>
              <a:t>14 - seed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530225" y="115888"/>
            <a:ext cx="8229600" cy="8651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Crucible for CMO crystal growing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and axial temperature distribution above the melt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125538"/>
            <a:ext cx="2727325" cy="2303462"/>
          </a:xfrm>
        </p:spPr>
      </p:pic>
      <p:grpSp>
        <p:nvGrpSpPr>
          <p:cNvPr id="2" name="Группа 25"/>
          <p:cNvGrpSpPr>
            <a:grpSpLocks/>
          </p:cNvGrpSpPr>
          <p:nvPr/>
        </p:nvGrpSpPr>
        <p:grpSpPr bwMode="auto">
          <a:xfrm>
            <a:off x="971550" y="3429000"/>
            <a:ext cx="2109788" cy="3168650"/>
            <a:chOff x="971600" y="3429000"/>
            <a:chExt cx="2109120" cy="3168352"/>
          </a:xfrm>
        </p:grpSpPr>
        <p:sp>
          <p:nvSpPr>
            <p:cNvPr id="5" name="Блок-схема: типовой процесс 4"/>
            <p:cNvSpPr/>
            <p:nvPr/>
          </p:nvSpPr>
          <p:spPr>
            <a:xfrm>
              <a:off x="971600" y="4076639"/>
              <a:ext cx="720497" cy="2520713"/>
            </a:xfrm>
            <a:prstGeom prst="flowChartPredefined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rot="10800000" flipV="1">
              <a:off x="1016036" y="3960763"/>
              <a:ext cx="1241032" cy="7952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5400000">
              <a:off x="1526961" y="4025919"/>
              <a:ext cx="795262" cy="6649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rot="10800000" flipV="1">
              <a:off x="1281065" y="5552875"/>
              <a:ext cx="1241032" cy="7952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52" name="TextBox 13"/>
            <p:cNvSpPr txBox="1">
              <a:spLocks noChangeArrowheads="1"/>
            </p:cNvSpPr>
            <p:nvPr/>
          </p:nvSpPr>
          <p:spPr bwMode="auto">
            <a:xfrm>
              <a:off x="2051720" y="3429000"/>
              <a:ext cx="471099" cy="40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/>
                <a:t>Pt</a:t>
              </a:r>
              <a:endParaRPr lang="ru-RU" sz="2000" dirty="0"/>
            </a:p>
          </p:txBody>
        </p:sp>
        <p:sp>
          <p:nvSpPr>
            <p:cNvPr id="35853" name="TextBox 14"/>
            <p:cNvSpPr txBox="1">
              <a:spLocks noChangeArrowheads="1"/>
            </p:cNvSpPr>
            <p:nvPr/>
          </p:nvSpPr>
          <p:spPr bwMode="auto">
            <a:xfrm>
              <a:off x="1835696" y="5013176"/>
              <a:ext cx="1245024" cy="400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/>
                <a:t>Pt+ZrO</a:t>
              </a:r>
              <a:r>
                <a:rPr lang="en-US" sz="2000" baseline="-25000" dirty="0"/>
                <a:t>2</a:t>
              </a:r>
              <a:endParaRPr lang="ru-RU" sz="2000" baseline="-25000" dirty="0"/>
            </a:p>
          </p:txBody>
        </p:sp>
      </p:grpSp>
      <p:sp>
        <p:nvSpPr>
          <p:cNvPr id="19" name="Выгнутая влево стрелка 18"/>
          <p:cNvSpPr/>
          <p:nvPr/>
        </p:nvSpPr>
        <p:spPr>
          <a:xfrm>
            <a:off x="179388" y="1628775"/>
            <a:ext cx="792162" cy="38163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556792"/>
            <a:ext cx="5189279" cy="420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34" charset="-127"/>
            <a:ea typeface="굴림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34" charset="-127"/>
            <a:ea typeface="굴림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34" charset="-127"/>
            <a:ea typeface="굴림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34" charset="-127"/>
            <a:ea typeface="굴림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3749</TotalTime>
  <Words>1631</Words>
  <Application>Microsoft Office PowerPoint</Application>
  <PresentationFormat>Экран (4:3)</PresentationFormat>
  <Paragraphs>296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기본 디자인</vt:lpstr>
      <vt:lpstr>1_기본 디자인</vt:lpstr>
      <vt:lpstr>Трек</vt:lpstr>
      <vt:lpstr>Документ</vt:lpstr>
      <vt:lpstr>Origin Graph</vt:lpstr>
      <vt:lpstr>Document</vt:lpstr>
      <vt:lpstr>40Ca100MoO4 crystals with enriched materials for AMoRe Collaboration</vt:lpstr>
      <vt:lpstr>Main goal of AMoRE Collaboration</vt:lpstr>
      <vt:lpstr>40Ca100MoO4 cryogenic scintillation detector  as a tool for Mo-100 DBD search</vt:lpstr>
      <vt:lpstr>AMoRE: cryogenic scintillation detector  based on CaMoO4 single crystal</vt:lpstr>
      <vt:lpstr>Synthesis of CaMoO4 raw material at NeoChem (Moscow)</vt:lpstr>
      <vt:lpstr>Synthesis of CаMoO4 raw material  at NeoChem (Moscow)</vt:lpstr>
      <vt:lpstr>40Cа100MoO4 raw material</vt:lpstr>
      <vt:lpstr>Sketch: Chochralsky method </vt:lpstr>
      <vt:lpstr>Crucible for CMO crystal growing and axial temperature distribution above the melt</vt:lpstr>
      <vt:lpstr>Effective Distribution Coefficients</vt:lpstr>
      <vt:lpstr>Crystal Growing Facility</vt:lpstr>
      <vt:lpstr>Upgrade of the Crystal Growth StationS</vt:lpstr>
      <vt:lpstr>JSC FOMOS Materials (Moscow): Equipment for heat and mechanical treatment </vt:lpstr>
      <vt:lpstr>Beginning of R&amp;D: 2004 </vt:lpstr>
      <vt:lpstr>The results: 2007</vt:lpstr>
      <vt:lpstr>Scintillator element 40Са100МоО4_S35 D(42 x 40) x 42 mm, m = 260 Gr</vt:lpstr>
      <vt:lpstr>CMO crystal growth process at  JSC Fomos-Materials Co.</vt:lpstr>
      <vt:lpstr>Example of one of schemes of the crystal growth process. One-by-one.</vt:lpstr>
      <vt:lpstr>Time demand for one-by-one scheme</vt:lpstr>
      <vt:lpstr>Mass balance for one-by-one scheme</vt:lpstr>
      <vt:lpstr>Heat treatment </vt:lpstr>
      <vt:lpstr>CONCLUSION  regarding of schemes of the crystals growth </vt:lpstr>
      <vt:lpstr>Temperature dependence of scintillation properties of 40Ca100MoO4 sample</vt:lpstr>
      <vt:lpstr>S35: Attenuation length  Measurements of two testing samples with Spectrophotometer Cary-5000 UV-VIS-NIR</vt:lpstr>
      <vt:lpstr>Light output and Energy resolution of S35. Measurements at YangYang laboratory by 4 gamma veto system. (J.H.So talk to SCINT2011)</vt:lpstr>
      <vt:lpstr>HPGe measurements at Baksan Neutrino Observatory INR RAS</vt:lpstr>
      <vt:lpstr>HPGe measurements at Baksan Neutrino Observatory: the results</vt:lpstr>
      <vt:lpstr>Samples sent to ELEKTROKHIMPRIBOR to check possible isotopic “dilution” effect during initial preparation and crystal growing</vt:lpstr>
      <vt:lpstr>Background spectra of SB28 (J.H.So talk to SCINT2011)</vt:lpstr>
      <vt:lpstr>Background spectra of S35 (J.H.So talk to SCINT2011)</vt:lpstr>
      <vt:lpstr>Mo-100 isotope production: The ECP (Electrochemical plant) Zelenogorsk, Krasnoyarsky kray, Siberia</vt:lpstr>
      <vt:lpstr>Ca-40 isotope production in Russia Electrochimprobor  Lesnoy, Sverdlovk region</vt:lpstr>
      <vt:lpstr>40CaCO3: new chemistry at EKP</vt:lpstr>
      <vt:lpstr>The industrial separator SU20 Lesnoy, Sverdlovky region, Russia</vt:lpstr>
      <vt:lpstr>Main results from ITEP/FOMOS</vt:lpstr>
      <vt:lpstr>PROBLEMS should be resolved</vt:lpstr>
      <vt:lpstr>Слайд 37</vt:lpstr>
    </vt:vector>
  </TitlesOfParts>
  <Company>KINR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CaMoO4 crystals  as detectors  of 2-decay of 100Mo</dc:title>
  <dc:creator>Rus</dc:creator>
  <cp:lastModifiedBy>Oleg</cp:lastModifiedBy>
  <cp:revision>833</cp:revision>
  <dcterms:created xsi:type="dcterms:W3CDTF">2008-12-11T13:06:05Z</dcterms:created>
  <dcterms:modified xsi:type="dcterms:W3CDTF">2011-10-26T07:38:52Z</dcterms:modified>
</cp:coreProperties>
</file>