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19" r:id="rId2"/>
    <p:sldId id="506" r:id="rId3"/>
    <p:sldId id="486" r:id="rId4"/>
    <p:sldId id="489" r:id="rId5"/>
    <p:sldId id="520" r:id="rId6"/>
    <p:sldId id="536" r:id="rId7"/>
    <p:sldId id="537" r:id="rId8"/>
    <p:sldId id="538" r:id="rId9"/>
    <p:sldId id="539" r:id="rId10"/>
    <p:sldId id="521" r:id="rId11"/>
    <p:sldId id="534" r:id="rId12"/>
    <p:sldId id="495" r:id="rId13"/>
    <p:sldId id="497" r:id="rId14"/>
    <p:sldId id="522" r:id="rId15"/>
    <p:sldId id="487" r:id="rId16"/>
    <p:sldId id="499" r:id="rId17"/>
    <p:sldId id="500" r:id="rId18"/>
    <p:sldId id="523" r:id="rId19"/>
    <p:sldId id="524" r:id="rId20"/>
    <p:sldId id="525" r:id="rId21"/>
    <p:sldId id="526" r:id="rId22"/>
    <p:sldId id="527" r:id="rId23"/>
    <p:sldId id="530" r:id="rId24"/>
    <p:sldId id="517" r:id="rId25"/>
    <p:sldId id="516" r:id="rId26"/>
    <p:sldId id="518" r:id="rId27"/>
    <p:sldId id="535" r:id="rId28"/>
    <p:sldId id="528" r:id="rId29"/>
    <p:sldId id="493" r:id="rId30"/>
    <p:sldId id="482" r:id="rId31"/>
    <p:sldId id="541" r:id="rId32"/>
    <p:sldId id="512" r:id="rId33"/>
    <p:sldId id="529" r:id="rId3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an Ens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9999FF"/>
    <a:srgbClr val="CCECFF"/>
    <a:srgbClr val="FFCC99"/>
    <a:srgbClr val="CC0000"/>
    <a:srgbClr val="669900"/>
    <a:srgbClr val="DDDDDD"/>
    <a:srgbClr val="FFCC00"/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00" autoAdjust="0"/>
    <p:restoredTop sz="94427" autoAdjust="0"/>
  </p:normalViewPr>
  <p:slideViewPr>
    <p:cSldViewPr>
      <p:cViewPr>
        <p:scale>
          <a:sx n="80" d="100"/>
          <a:sy n="80" d="100"/>
        </p:scale>
        <p:origin x="-1176" y="-168"/>
      </p:cViewPr>
      <p:guideLst>
        <p:guide orient="horz" pos="2160"/>
        <p:guide pos="28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1.xml"/><Relationship Id="rId3" Type="http://schemas.openxmlformats.org/officeDocument/2006/relationships/slide" Target="slides/slide3.xml"/><Relationship Id="rId7" Type="http://schemas.openxmlformats.org/officeDocument/2006/relationships/slide" Target="slides/slide11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5" Type="http://schemas.openxmlformats.org/officeDocument/2006/relationships/slide" Target="slides/slide7.xml"/><Relationship Id="rId4" Type="http://schemas.openxmlformats.org/officeDocument/2006/relationships/slide" Target="slides/slide6.xml"/><Relationship Id="rId9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Times New Roman" pitchFamily="18" charset="0"/>
              </a:defRPr>
            </a:lvl1pPr>
          </a:lstStyle>
          <a:p>
            <a:fld id="{91769603-7540-4CDD-B498-2A9F6690D450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98513"/>
            <a:ext cx="5105400" cy="382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7275"/>
            <a:ext cx="5207000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4550"/>
            <a:ext cx="30765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34550"/>
            <a:ext cx="30765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Arial" charset="0"/>
              </a:defRPr>
            </a:lvl1pPr>
          </a:lstStyle>
          <a:p>
            <a:fld id="{392AE872-3A7C-480B-A140-845A0B17D9CF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863" y="198438"/>
            <a:ext cx="7772400" cy="381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7956550" y="6553200"/>
            <a:ext cx="1150938" cy="3048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685800"/>
            <a:ext cx="7924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914400" y="169863"/>
            <a:ext cx="723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 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685800" y="152400"/>
            <a:ext cx="746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 sz="20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77863" y="198438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56550" y="6553200"/>
            <a:ext cx="1150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4D4D4D"/>
                </a:solidFill>
                <a:latin typeface="Arial" charset="0"/>
              </a:defRPr>
            </a:lvl1pPr>
          </a:lstStyle>
          <a:p>
            <a:r>
              <a:rPr lang="de-DE"/>
              <a:t>ANKA 2010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Tm="2832">
    <p:zoom/>
  </p:transition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548680"/>
            <a:ext cx="914400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4994" name="Picture 18" descr="Array_ein_pixel_ohne_Ska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53642"/>
            <a:ext cx="4392488" cy="33157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14400" y="169863"/>
            <a:ext cx="723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85800" y="152400"/>
            <a:ext cx="746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200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8851900" y="1773238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endParaRPr lang="en-US" sz="2400">
              <a:solidFill>
                <a:srgbClr val="FFFF99"/>
              </a:solidFill>
            </a:endParaRPr>
          </a:p>
          <a:p>
            <a:pPr algn="r"/>
            <a:endParaRPr lang="en-US" sz="2400">
              <a:solidFill>
                <a:srgbClr val="FFFF99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302951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Metallic </a:t>
            </a:r>
            <a:r>
              <a:rPr 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</a:t>
            </a:r>
            <a:r>
              <a:rPr 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calorimeters</a:t>
            </a:r>
            <a:r>
              <a:rPr 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endParaRPr lang="de-DE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igh</a:t>
            </a:r>
            <a:r>
              <a:rPr 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r>
              <a:rPr 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</a:t>
            </a:r>
            <a:r>
              <a:rPr 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</a:t>
            </a:r>
            <a:r>
              <a:rPr 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</a:t>
            </a:r>
            <a:r>
              <a:rPr lang="de-DE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endParaRPr lang="de-DE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4995" name="Picture 19" descr="Spalt3_ohne_Sk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45763"/>
            <a:ext cx="4423476" cy="3339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05" name="Text Box 15"/>
          <p:cNvSpPr txBox="1">
            <a:spLocks noChangeArrowheads="1"/>
          </p:cNvSpPr>
          <p:nvPr/>
        </p:nvSpPr>
        <p:spPr bwMode="auto">
          <a:xfrm>
            <a:off x="0" y="1772816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de-DE" b="1" dirty="0" err="1" smtClean="0">
                <a:solidFill>
                  <a:srgbClr val="C00000"/>
                </a:solidFill>
              </a:rPr>
              <a:t>A.Fleischmann</a:t>
            </a:r>
            <a:r>
              <a:rPr lang="de-DE" b="1" dirty="0">
                <a:solidFill>
                  <a:srgbClr val="C00000"/>
                </a:solidFill>
              </a:rPr>
              <a:t>, </a:t>
            </a:r>
            <a:r>
              <a:rPr lang="de-DE" b="1" dirty="0" smtClean="0">
                <a:solidFill>
                  <a:srgbClr val="C00000"/>
                </a:solidFill>
              </a:rPr>
              <a:t/>
            </a:r>
            <a:br>
              <a:rPr lang="de-DE" b="1" dirty="0" smtClean="0">
                <a:solidFill>
                  <a:srgbClr val="C00000"/>
                </a:solidFill>
              </a:rPr>
            </a:br>
            <a:r>
              <a:rPr lang="de-DE" b="1" dirty="0" err="1" smtClean="0">
                <a:solidFill>
                  <a:srgbClr val="C00000"/>
                </a:solidFill>
              </a:rPr>
              <a:t>L.Gastaldo</a:t>
            </a:r>
            <a:r>
              <a:rPr lang="de-DE" b="1" dirty="0">
                <a:solidFill>
                  <a:srgbClr val="C00000"/>
                </a:solidFill>
              </a:rPr>
              <a:t>, </a:t>
            </a:r>
            <a:r>
              <a:rPr lang="de-DE" b="1" dirty="0" err="1" smtClean="0">
                <a:solidFill>
                  <a:srgbClr val="C00000"/>
                </a:solidFill>
              </a:rPr>
              <a:t>D.Hengstler</a:t>
            </a:r>
            <a:r>
              <a:rPr lang="de-DE" b="1" dirty="0" smtClean="0">
                <a:solidFill>
                  <a:srgbClr val="C00000"/>
                </a:solidFill>
              </a:rPr>
              <a:t>, </a:t>
            </a:r>
            <a:r>
              <a:rPr lang="de-DE" b="1" dirty="0" err="1" smtClean="0">
                <a:solidFill>
                  <a:srgbClr val="C00000"/>
                </a:solidFill>
              </a:rPr>
              <a:t>S.Heuser</a:t>
            </a:r>
            <a:r>
              <a:rPr lang="de-DE" b="1" dirty="0" smtClean="0">
                <a:solidFill>
                  <a:srgbClr val="C00000"/>
                </a:solidFill>
              </a:rPr>
              <a:t>, </a:t>
            </a:r>
            <a:r>
              <a:rPr lang="de-DE" b="1" dirty="0" err="1" smtClean="0">
                <a:solidFill>
                  <a:srgbClr val="C00000"/>
                </a:solidFill>
              </a:rPr>
              <a:t>A.Kampkötter</a:t>
            </a:r>
            <a:r>
              <a:rPr lang="de-DE" b="1" dirty="0" smtClean="0">
                <a:solidFill>
                  <a:srgbClr val="C00000"/>
                </a:solidFill>
              </a:rPr>
              <a:t>, </a:t>
            </a:r>
            <a:r>
              <a:rPr lang="de-DE" b="1" dirty="0" err="1" smtClean="0">
                <a:solidFill>
                  <a:srgbClr val="C00000"/>
                </a:solidFill>
              </a:rPr>
              <a:t>C.Pies</a:t>
            </a:r>
            <a:r>
              <a:rPr lang="de-DE" b="1" dirty="0">
                <a:solidFill>
                  <a:srgbClr val="C00000"/>
                </a:solidFill>
              </a:rPr>
              <a:t>, </a:t>
            </a:r>
            <a:r>
              <a:rPr lang="de-DE" b="1" dirty="0" smtClean="0">
                <a:solidFill>
                  <a:srgbClr val="C00000"/>
                </a:solidFill>
              </a:rPr>
              <a:t/>
            </a:r>
            <a:br>
              <a:rPr lang="de-DE" b="1" dirty="0" smtClean="0">
                <a:solidFill>
                  <a:srgbClr val="C00000"/>
                </a:solidFill>
              </a:rPr>
            </a:br>
            <a:r>
              <a:rPr lang="de-DE" b="1" dirty="0" err="1" smtClean="0">
                <a:solidFill>
                  <a:srgbClr val="C00000"/>
                </a:solidFill>
              </a:rPr>
              <a:t>J.P.Porst</a:t>
            </a:r>
            <a:r>
              <a:rPr lang="de-DE" b="1" dirty="0">
                <a:solidFill>
                  <a:srgbClr val="C00000"/>
                </a:solidFill>
              </a:rPr>
              <a:t>, </a:t>
            </a:r>
            <a:r>
              <a:rPr lang="de-DE" b="1" dirty="0" err="1" smtClean="0">
                <a:solidFill>
                  <a:srgbClr val="C00000"/>
                </a:solidFill>
              </a:rPr>
              <a:t>S.Kempf</a:t>
            </a:r>
            <a:r>
              <a:rPr lang="de-DE" b="1" dirty="0" smtClean="0">
                <a:solidFill>
                  <a:srgbClr val="C00000"/>
                </a:solidFill>
              </a:rPr>
              <a:t>, </a:t>
            </a:r>
            <a:r>
              <a:rPr lang="de-DE" b="1" dirty="0" err="1" smtClean="0">
                <a:solidFill>
                  <a:srgbClr val="C00000"/>
                </a:solidFill>
              </a:rPr>
              <a:t>S.Schäfer</a:t>
            </a:r>
            <a:r>
              <a:rPr lang="de-DE" b="1" dirty="0" smtClean="0">
                <a:solidFill>
                  <a:srgbClr val="C00000"/>
                </a:solidFill>
              </a:rPr>
              <a:t>, </a:t>
            </a:r>
            <a:r>
              <a:rPr lang="de-DE" b="1" dirty="0" err="1" smtClean="0">
                <a:solidFill>
                  <a:srgbClr val="C00000"/>
                </a:solidFill>
              </a:rPr>
              <a:t>P.Ranitzsch</a:t>
            </a:r>
            <a:r>
              <a:rPr lang="de-DE" b="1" dirty="0" smtClean="0">
                <a:solidFill>
                  <a:srgbClr val="C00000"/>
                </a:solidFill>
              </a:rPr>
              <a:t>, </a:t>
            </a:r>
            <a:r>
              <a:rPr lang="de-DE" b="1" dirty="0" err="1" smtClean="0">
                <a:solidFill>
                  <a:srgbClr val="C00000"/>
                </a:solidFill>
              </a:rPr>
              <a:t>C.Enss</a:t>
            </a:r>
            <a:r>
              <a:rPr lang="de-DE" b="1" dirty="0" smtClean="0">
                <a:solidFill>
                  <a:srgbClr val="C00000"/>
                </a:solidFill>
              </a:rPr>
              <a:t>  </a:t>
            </a:r>
            <a:endParaRPr lang="de-DE" b="1" dirty="0">
              <a:solidFill>
                <a:srgbClr val="C00000"/>
              </a:solidFill>
            </a:endParaRPr>
          </a:p>
          <a:p>
            <a:pPr marL="457200" indent="-457200" algn="ctr">
              <a:spcBef>
                <a:spcPct val="50000"/>
              </a:spcBef>
            </a:pPr>
            <a:r>
              <a:rPr lang="de-DE" dirty="0" smtClean="0">
                <a:solidFill>
                  <a:srgbClr val="C00000"/>
                </a:solidFill>
              </a:rPr>
              <a:t>Kirchhoff Institute </a:t>
            </a:r>
            <a:r>
              <a:rPr lang="de-DE" dirty="0" err="1" smtClean="0">
                <a:solidFill>
                  <a:srgbClr val="C00000"/>
                </a:solidFill>
              </a:rPr>
              <a:t>for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Physics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>
                <a:solidFill>
                  <a:srgbClr val="C00000"/>
                </a:solidFill>
              </a:rPr>
              <a:t/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 smtClean="0">
                <a:solidFill>
                  <a:srgbClr val="C00000"/>
                </a:solidFill>
              </a:rPr>
              <a:t>Heidelberg University</a:t>
            </a:r>
            <a:r>
              <a:rPr lang="de-DE" dirty="0">
                <a:solidFill>
                  <a:srgbClr val="C00000"/>
                </a:solidFill>
              </a:rPr>
              <a:t/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/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/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/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/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b="1" dirty="0">
                <a:solidFill>
                  <a:srgbClr val="C00000"/>
                </a:solidFill>
              </a:rPr>
              <a:t/>
            </a:r>
            <a:br>
              <a:rPr lang="de-DE" b="1" dirty="0">
                <a:solidFill>
                  <a:srgbClr val="C00000"/>
                </a:solidFill>
              </a:rPr>
            </a:br>
            <a:endParaRPr lang="de-DE" dirty="0">
              <a:solidFill>
                <a:srgbClr val="C00000"/>
              </a:solidFill>
            </a:endParaRPr>
          </a:p>
          <a:p>
            <a:pPr marL="457200" indent="-457200" algn="ctr">
              <a:spcBef>
                <a:spcPct val="50000"/>
              </a:spcBef>
            </a:pPr>
            <a:endParaRPr lang="de-DE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4000" cy="381000"/>
          </a:xfrm>
        </p:spPr>
        <p:txBody>
          <a:bodyPr/>
          <a:lstStyle/>
          <a:p>
            <a:r>
              <a:rPr lang="de-DE" b="1" dirty="0" smtClean="0"/>
              <a:t>maXs-20: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smtClean="0"/>
              <a:t>x-</a:t>
            </a:r>
            <a:r>
              <a:rPr lang="de-DE" dirty="0" err="1" smtClean="0"/>
              <a:t>rays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20 </a:t>
            </a:r>
            <a:r>
              <a:rPr lang="de-DE" dirty="0" err="1" smtClean="0"/>
              <a:t>keV</a:t>
            </a:r>
            <a:endParaRPr lang="de-DE" sz="1800" dirty="0"/>
          </a:p>
        </p:txBody>
      </p:sp>
      <p:sp>
        <p:nvSpPr>
          <p:cNvPr id="340995" name="Text Box 3"/>
          <p:cNvSpPr txBox="1">
            <a:spLocks noChangeArrowheads="1"/>
          </p:cNvSpPr>
          <p:nvPr/>
        </p:nvSpPr>
        <p:spPr bwMode="auto">
          <a:xfrm>
            <a:off x="642910" y="1142984"/>
            <a:ext cx="4376718" cy="22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array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prototype:</a:t>
            </a: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0" hangingPunct="0">
              <a:lnSpc>
                <a:spcPct val="150000"/>
              </a:lnSpc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1x8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x-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ray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absorbers</a:t>
            </a:r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  <a:p>
            <a:pPr indent="180975" eaLnBrk="0" hangingPunct="0">
              <a:lnSpc>
                <a:spcPct val="150000"/>
              </a:lnSpc>
              <a:spcBef>
                <a:spcPct val="30000"/>
              </a:spcBef>
              <a:buSzPct val="60000"/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b="1" dirty="0" smtClean="0">
                <a:solidFill>
                  <a:srgbClr val="CC0000"/>
                </a:solidFill>
              </a:rPr>
              <a:t>250</a:t>
            </a:r>
            <a:r>
              <a:rPr lang="de-DE" sz="800" b="1" dirty="0" smtClean="0">
                <a:solidFill>
                  <a:srgbClr val="CC0000"/>
                </a:solidFill>
              </a:rPr>
              <a:t> </a:t>
            </a:r>
            <a:r>
              <a:rPr lang="de-DE" b="1" dirty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de-DE" b="1" dirty="0">
                <a:solidFill>
                  <a:srgbClr val="CC0000"/>
                </a:solidFill>
              </a:rPr>
              <a:t>m </a:t>
            </a:r>
            <a:r>
              <a:rPr lang="de-DE" b="1" dirty="0">
                <a:solidFill>
                  <a:srgbClr val="CC0000"/>
                </a:solidFill>
                <a:sym typeface="Symbol" pitchFamily="18" charset="2"/>
              </a:rPr>
              <a:t> 250</a:t>
            </a:r>
            <a:r>
              <a:rPr lang="de-DE" sz="800" b="1" dirty="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de-DE" b="1" dirty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de-DE" b="1" dirty="0">
                <a:solidFill>
                  <a:srgbClr val="CC0000"/>
                </a:solidFill>
                <a:sym typeface="Symbol" pitchFamily="18" charset="2"/>
              </a:rPr>
              <a:t>m</a:t>
            </a:r>
            <a:r>
              <a:rPr lang="de-DE" dirty="0">
                <a:solidFill>
                  <a:srgbClr val="CC0000"/>
                </a:solidFill>
                <a:sym typeface="Symbol" pitchFamily="18" charset="2"/>
              </a:rPr>
              <a:t>  5</a:t>
            </a:r>
            <a:r>
              <a:rPr lang="de-DE" sz="800" dirty="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de-DE" dirty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de-DE" dirty="0">
                <a:solidFill>
                  <a:srgbClr val="CC0000"/>
                </a:solidFill>
                <a:sym typeface="Symbol" pitchFamily="18" charset="2"/>
              </a:rPr>
              <a:t>m </a:t>
            </a:r>
            <a:r>
              <a:rPr lang="de-DE" dirty="0" err="1">
                <a:solidFill>
                  <a:srgbClr val="CC0000"/>
                </a:solidFill>
                <a:sym typeface="Symbol" pitchFamily="18" charset="2"/>
              </a:rPr>
              <a:t>gold</a:t>
            </a:r>
            <a:endParaRPr lang="de-DE" dirty="0">
              <a:solidFill>
                <a:srgbClr val="CC0000"/>
              </a:solidFill>
              <a:sym typeface="Symbol" pitchFamily="18" charset="2"/>
            </a:endParaRPr>
          </a:p>
          <a:p>
            <a:pPr indent="180975" eaLnBrk="0" hangingPunct="0">
              <a:lnSpc>
                <a:spcPct val="150000"/>
              </a:lnSpc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>
                <a:solidFill>
                  <a:srgbClr val="CC0000"/>
                </a:solidFill>
                <a:sym typeface="Symbol" pitchFamily="18" charset="2"/>
              </a:rPr>
              <a:t>	</a:t>
            </a:r>
            <a:r>
              <a:rPr lang="de-DE" b="1" dirty="0">
                <a:solidFill>
                  <a:srgbClr val="CC0000"/>
                </a:solidFill>
                <a:sym typeface="Symbol" pitchFamily="18" charset="2"/>
              </a:rPr>
              <a:t>98% </a:t>
            </a:r>
            <a:r>
              <a:rPr lang="de-DE" b="1" dirty="0" err="1" smtClean="0">
                <a:solidFill>
                  <a:srgbClr val="CC0000"/>
                </a:solidFill>
                <a:sym typeface="Symbol" pitchFamily="18" charset="2"/>
              </a:rPr>
              <a:t>quantum</a:t>
            </a:r>
            <a:r>
              <a:rPr lang="de-DE" b="1" dirty="0" smtClean="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de-DE" b="1" dirty="0" err="1" smtClean="0">
                <a:solidFill>
                  <a:srgbClr val="CC0000"/>
                </a:solidFill>
                <a:sym typeface="Symbol" pitchFamily="18" charset="2"/>
              </a:rPr>
              <a:t>efficiency</a:t>
            </a:r>
            <a:r>
              <a:rPr lang="de-DE" b="1" dirty="0" smtClean="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rgbClr val="CC0000"/>
                </a:solidFill>
                <a:sym typeface="Symbol" pitchFamily="18" charset="2"/>
              </a:rPr>
              <a:t>at</a:t>
            </a:r>
            <a:r>
              <a:rPr lang="de-DE" dirty="0">
                <a:solidFill>
                  <a:srgbClr val="CC0000"/>
                </a:solidFill>
                <a:sym typeface="Symbol" pitchFamily="18" charset="2"/>
              </a:rPr>
              <a:t> 6</a:t>
            </a:r>
            <a:r>
              <a:rPr lang="de-DE" sz="800" dirty="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rgbClr val="CC0000"/>
                </a:solidFill>
                <a:sym typeface="Symbol" pitchFamily="18" charset="2"/>
              </a:rPr>
              <a:t>keV</a:t>
            </a:r>
            <a:endParaRPr lang="de-DE" dirty="0">
              <a:solidFill>
                <a:srgbClr val="CC0000"/>
              </a:solidFill>
              <a:sym typeface="Symbol" pitchFamily="18" charset="2"/>
            </a:endParaRPr>
          </a:p>
          <a:p>
            <a:pPr indent="180975" eaLnBrk="0" hangingPunct="0">
              <a:lnSpc>
                <a:spcPct val="150000"/>
              </a:lnSpc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b="1" dirty="0">
                <a:solidFill>
                  <a:srgbClr val="CC0000"/>
                </a:solidFill>
                <a:sym typeface="Symbol" pitchFamily="18" charset="2"/>
              </a:rPr>
              <a:t>	</a:t>
            </a:r>
            <a:r>
              <a:rPr lang="de-DE" b="1" dirty="0">
                <a:solidFill>
                  <a:srgbClr val="CC0000"/>
                </a:solidFill>
                <a:latin typeface="Symbol" pitchFamily="18" charset="2"/>
                <a:sym typeface="Symbol" pitchFamily="18" charset="2"/>
              </a:rPr>
              <a:t>D</a:t>
            </a:r>
            <a:r>
              <a:rPr lang="de-DE" b="1" dirty="0">
                <a:solidFill>
                  <a:srgbClr val="CC0000"/>
                </a:solidFill>
                <a:sym typeface="Symbol" pitchFamily="18" charset="2"/>
              </a:rPr>
              <a:t>E</a:t>
            </a:r>
            <a:r>
              <a:rPr lang="de-DE" b="1" baseline="-25000" dirty="0">
                <a:solidFill>
                  <a:srgbClr val="CC0000"/>
                </a:solidFill>
                <a:sym typeface="Symbol" pitchFamily="18" charset="2"/>
              </a:rPr>
              <a:t>FWHM</a:t>
            </a:r>
            <a:r>
              <a:rPr lang="de-DE" b="1" dirty="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de-DE" b="1" dirty="0" smtClean="0">
                <a:solidFill>
                  <a:srgbClr val="CC0000"/>
                </a:solidFill>
                <a:sym typeface="Symbol" pitchFamily="18" charset="2"/>
              </a:rPr>
              <a:t>&lt; 3</a:t>
            </a:r>
            <a:r>
              <a:rPr lang="de-DE" sz="800" b="1" dirty="0" smtClean="0">
                <a:solidFill>
                  <a:srgbClr val="CC0000"/>
                </a:solidFill>
                <a:sym typeface="Symbol" pitchFamily="18" charset="2"/>
              </a:rPr>
              <a:t> </a:t>
            </a:r>
            <a:r>
              <a:rPr lang="de-DE" b="1" dirty="0" smtClean="0">
                <a:solidFill>
                  <a:srgbClr val="CC0000"/>
                </a:solidFill>
                <a:sym typeface="Symbol" pitchFamily="18" charset="2"/>
              </a:rPr>
              <a:t>eV</a:t>
            </a:r>
            <a:endParaRPr lang="de-DE" dirty="0">
              <a:solidFill>
                <a:srgbClr val="CC0000"/>
              </a:solidFill>
            </a:endParaRPr>
          </a:p>
        </p:txBody>
      </p:sp>
      <p:cxnSp>
        <p:nvCxnSpPr>
          <p:cNvPr id="340996" name="AutoShape 4"/>
          <p:cNvCxnSpPr>
            <a:cxnSpLocks noChangeShapeType="1"/>
          </p:cNvCxnSpPr>
          <p:nvPr/>
        </p:nvCxnSpPr>
        <p:spPr bwMode="auto">
          <a:xfrm rot="16200000" flipH="1">
            <a:off x="6465888" y="1339850"/>
            <a:ext cx="47625" cy="47625"/>
          </a:xfrm>
          <a:prstGeom prst="curvedConnector4">
            <a:avLst>
              <a:gd name="adj1" fmla="val 1306667"/>
              <a:gd name="adj2" fmla="val -480000"/>
            </a:avLst>
          </a:prstGeom>
          <a:noFill/>
          <a:ln w="9525">
            <a:noFill/>
            <a:round/>
            <a:headEnd/>
            <a:tailEnd/>
          </a:ln>
          <a:effectLst/>
        </p:spPr>
      </p:cxnSp>
      <p:pic>
        <p:nvPicPr>
          <p:cNvPr id="341000" name="Picture 8" descr="EBIT_all8_stems_w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643314"/>
            <a:ext cx="3286148" cy="2463605"/>
          </a:xfrm>
          <a:prstGeom prst="rect">
            <a:avLst/>
          </a:prstGeom>
          <a:noFill/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2155386"/>
            <a:ext cx="4071966" cy="4274010"/>
          </a:xfrm>
          <a:prstGeom prst="rect">
            <a:avLst/>
          </a:prstGeom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31" y="2136005"/>
            <a:ext cx="5586413" cy="472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4000" cy="381000"/>
          </a:xfrm>
        </p:spPr>
        <p:txBody>
          <a:bodyPr/>
          <a:lstStyle/>
          <a:p>
            <a:r>
              <a:rPr lang="de-DE" b="1" dirty="0" smtClean="0"/>
              <a:t>maXs-20: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smtClean="0"/>
              <a:t>x-</a:t>
            </a:r>
            <a:r>
              <a:rPr lang="de-DE" dirty="0" err="1" smtClean="0"/>
              <a:t>rays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20 </a:t>
            </a:r>
            <a:r>
              <a:rPr lang="de-DE" dirty="0" err="1" smtClean="0"/>
              <a:t>keV</a:t>
            </a:r>
            <a:endParaRPr lang="de-DE" sz="1800" dirty="0"/>
          </a:p>
        </p:txBody>
      </p:sp>
      <p:sp>
        <p:nvSpPr>
          <p:cNvPr id="340995" name="Text Box 3"/>
          <p:cNvSpPr txBox="1">
            <a:spLocks noChangeArrowheads="1"/>
          </p:cNvSpPr>
          <p:nvPr/>
        </p:nvSpPr>
        <p:spPr bwMode="auto">
          <a:xfrm>
            <a:off x="2214546" y="785794"/>
            <a:ext cx="3643338" cy="138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indent="180975" eaLnBrk="0" hangingPunct="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None/>
            </a:pPr>
            <a:endParaRPr lang="de-DE" sz="800" dirty="0">
              <a:solidFill>
                <a:srgbClr val="CC0000"/>
              </a:solidFill>
              <a:sym typeface="Symbol" pitchFamily="18" charset="2"/>
            </a:endParaRPr>
          </a:p>
          <a:p>
            <a:pPr indent="180975" eaLnBrk="0" hangingPunct="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present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system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for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HD-EBIT</a:t>
            </a:r>
          </a:p>
          <a:p>
            <a:pPr indent="180975" eaLnBrk="0" hangingPunct="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	pulse-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tube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cooled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ADR</a:t>
            </a:r>
            <a:endParaRPr lang="de-DE" dirty="0">
              <a:solidFill>
                <a:schemeClr val="accent2">
                  <a:lumMod val="75000"/>
                </a:schemeClr>
              </a:solidFill>
              <a:sym typeface="Symbol" pitchFamily="18" charset="2"/>
            </a:endParaRPr>
          </a:p>
          <a:p>
            <a:pPr indent="180975" eaLnBrk="0" hangingPunct="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>
                <a:solidFill>
                  <a:srgbClr val="CC0000"/>
                </a:solidFill>
                <a:sym typeface="Symbol" pitchFamily="18" charset="2"/>
              </a:rPr>
              <a:t>	Base 27 </a:t>
            </a:r>
            <a:r>
              <a:rPr lang="de-DE" dirty="0" err="1">
                <a:solidFill>
                  <a:srgbClr val="CC0000"/>
                </a:solidFill>
                <a:sym typeface="Symbol" pitchFamily="18" charset="2"/>
              </a:rPr>
              <a:t>mK</a:t>
            </a:r>
            <a:endParaRPr lang="de-DE" dirty="0">
              <a:solidFill>
                <a:srgbClr val="CC0000"/>
              </a:solidFill>
              <a:sym typeface="Symbol" pitchFamily="18" charset="2"/>
            </a:endParaRPr>
          </a:p>
          <a:p>
            <a:pPr indent="180975" eaLnBrk="0" hangingPunct="0">
              <a:lnSpc>
                <a:spcPct val="90000"/>
              </a:lnSpc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 smtClean="0">
                <a:solidFill>
                  <a:srgbClr val="CC0000"/>
                </a:solidFill>
                <a:sym typeface="Symbol" pitchFamily="18" charset="2"/>
              </a:rPr>
              <a:t>	Time </a:t>
            </a:r>
            <a:r>
              <a:rPr lang="de-DE" dirty="0" err="1" smtClean="0">
                <a:solidFill>
                  <a:srgbClr val="CC0000"/>
                </a:solidFill>
                <a:sym typeface="Symbol" pitchFamily="18" charset="2"/>
              </a:rPr>
              <a:t>below</a:t>
            </a:r>
            <a:r>
              <a:rPr lang="de-DE" dirty="0" smtClean="0">
                <a:solidFill>
                  <a:srgbClr val="CC0000"/>
                </a:solidFill>
                <a:sym typeface="Symbol" pitchFamily="18" charset="2"/>
              </a:rPr>
              <a:t> 30mK: 24h</a:t>
            </a:r>
            <a:endParaRPr lang="de-DE" dirty="0">
              <a:solidFill>
                <a:srgbClr val="CC0000"/>
              </a:solidFill>
            </a:endParaRPr>
          </a:p>
        </p:txBody>
      </p:sp>
      <p:cxnSp>
        <p:nvCxnSpPr>
          <p:cNvPr id="340996" name="AutoShape 4"/>
          <p:cNvCxnSpPr>
            <a:cxnSpLocks noChangeShapeType="1"/>
          </p:cNvCxnSpPr>
          <p:nvPr/>
        </p:nvCxnSpPr>
        <p:spPr bwMode="auto">
          <a:xfrm rot="16200000" flipH="1">
            <a:off x="6465888" y="1339850"/>
            <a:ext cx="47625" cy="47625"/>
          </a:xfrm>
          <a:prstGeom prst="curvedConnector4">
            <a:avLst>
              <a:gd name="adj1" fmla="val 1306667"/>
              <a:gd name="adj2" fmla="val -480000"/>
            </a:avLst>
          </a:prstGeom>
          <a:noFill/>
          <a:ln w="9525">
            <a:noFill/>
            <a:round/>
            <a:headEnd/>
            <a:tailEnd/>
          </a:ln>
          <a:effectLst/>
        </p:spPr>
      </p:cxn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micro-fabrication of x-ray detectors</a:t>
            </a:r>
          </a:p>
        </p:txBody>
      </p:sp>
      <p:sp>
        <p:nvSpPr>
          <p:cNvPr id="323587" name="Text Box 3"/>
          <p:cNvSpPr txBox="1">
            <a:spLocks noChangeArrowheads="1"/>
          </p:cNvSpPr>
          <p:nvPr/>
        </p:nvSpPr>
        <p:spPr bwMode="auto">
          <a:xfrm>
            <a:off x="500034" y="1142984"/>
            <a:ext cx="734377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niobium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meanders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de-DE" b="1" dirty="0">
                <a:solidFill>
                  <a:schemeClr val="accent2"/>
                </a:solidFill>
              </a:rPr>
              <a:t>	</a:t>
            </a:r>
            <a:r>
              <a:rPr lang="de-DE" dirty="0"/>
              <a:t> 	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</a:t>
            </a:r>
            <a:r>
              <a:rPr lang="de-DE" dirty="0" err="1" smtClean="0"/>
              <a:t>width</a:t>
            </a:r>
            <a:r>
              <a:rPr lang="de-DE" dirty="0" smtClean="0"/>
              <a:t>  </a:t>
            </a:r>
            <a:r>
              <a:rPr lang="de-DE" dirty="0"/>
              <a:t>		3 - 5 </a:t>
            </a:r>
            <a:r>
              <a:rPr lang="de-DE" b="1" dirty="0">
                <a:latin typeface="Symbol" pitchFamily="18" charset="2"/>
              </a:rPr>
              <a:t>m</a:t>
            </a:r>
            <a:r>
              <a:rPr lang="de-DE" dirty="0"/>
              <a:t>m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</a:t>
            </a:r>
            <a:r>
              <a:rPr lang="de-DE" dirty="0" err="1" smtClean="0"/>
              <a:t>thickness</a:t>
            </a:r>
            <a:r>
              <a:rPr lang="de-DE" dirty="0" smtClean="0"/>
              <a:t> </a:t>
            </a:r>
            <a:r>
              <a:rPr lang="de-DE" dirty="0"/>
              <a:t>	400 </a:t>
            </a:r>
            <a:r>
              <a:rPr lang="de-DE" dirty="0" err="1"/>
              <a:t>nm</a:t>
            </a: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	</a:t>
            </a:r>
            <a:endParaRPr lang="de-DE" dirty="0" smtClean="0"/>
          </a:p>
          <a:p>
            <a:pPr defTabSz="361950" eaLnBrk="0" hangingPunct="0">
              <a:spcBef>
                <a:spcPct val="50000"/>
              </a:spcBef>
            </a:pPr>
            <a:r>
              <a:rPr lang="de-DE" b="1" dirty="0">
                <a:solidFill>
                  <a:srgbClr val="CC0000"/>
                </a:solidFill>
              </a:rPr>
              <a:t>	</a:t>
            </a:r>
            <a:r>
              <a:rPr lang="de-DE" b="1" dirty="0" err="1" smtClean="0">
                <a:solidFill>
                  <a:srgbClr val="CC0000"/>
                </a:solidFill>
              </a:rPr>
              <a:t>critical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current</a:t>
            </a:r>
            <a:r>
              <a:rPr lang="de-DE" b="1" dirty="0">
                <a:solidFill>
                  <a:srgbClr val="CC0000"/>
                </a:solidFill>
              </a:rPr>
              <a:t> 250 </a:t>
            </a:r>
            <a:r>
              <a:rPr lang="de-DE" b="1" dirty="0" smtClean="0">
                <a:solidFill>
                  <a:srgbClr val="CC0000"/>
                </a:solidFill>
              </a:rPr>
              <a:t>mA</a:t>
            </a:r>
            <a:endParaRPr lang="de-DE" b="1" dirty="0">
              <a:solidFill>
                <a:srgbClr val="CC0000"/>
              </a:solidFill>
            </a:endParaRPr>
          </a:p>
          <a:p>
            <a:pPr defTabSz="361950" eaLnBrk="0" hangingPunct="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baseline="30000" dirty="0"/>
              <a:t>	</a:t>
            </a:r>
            <a:r>
              <a:rPr lang="de-DE" b="1" dirty="0" smtClean="0">
                <a:solidFill>
                  <a:srgbClr val="CC0000"/>
                </a:solidFill>
              </a:rPr>
              <a:t>2 </a:t>
            </a:r>
            <a:r>
              <a:rPr lang="de-DE" b="1" dirty="0">
                <a:solidFill>
                  <a:srgbClr val="CC0000"/>
                </a:solidFill>
              </a:rPr>
              <a:t>x </a:t>
            </a:r>
            <a:r>
              <a:rPr lang="de-DE" b="1" dirty="0" err="1">
                <a:solidFill>
                  <a:srgbClr val="CC0000"/>
                </a:solidFill>
              </a:rPr>
              <a:t>higher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than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required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for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optimum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performance</a:t>
            </a:r>
            <a:endParaRPr lang="de-DE" b="1" baseline="30000" dirty="0">
              <a:solidFill>
                <a:srgbClr val="CC0000"/>
              </a:solidFill>
            </a:endParaRPr>
          </a:p>
          <a:p>
            <a:pPr defTabSz="361950" eaLnBrk="0" hangingPunct="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dirty="0" err="1" smtClean="0">
                <a:solidFill>
                  <a:srgbClr val="CC0000"/>
                </a:solidFill>
              </a:rPr>
              <a:t>no</a:t>
            </a:r>
            <a:r>
              <a:rPr lang="de-DE" dirty="0" smtClean="0">
                <a:solidFill>
                  <a:srgbClr val="CC0000"/>
                </a:solidFill>
              </a:rPr>
              <a:t> </a:t>
            </a:r>
            <a:r>
              <a:rPr lang="de-DE" dirty="0">
                <a:solidFill>
                  <a:srgbClr val="CC0000"/>
                </a:solidFill>
              </a:rPr>
              <a:t>additional </a:t>
            </a:r>
            <a:r>
              <a:rPr lang="de-DE" dirty="0" err="1">
                <a:solidFill>
                  <a:srgbClr val="CC0000"/>
                </a:solidFill>
              </a:rPr>
              <a:t>flux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noise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when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charged</a:t>
            </a:r>
            <a:r>
              <a:rPr lang="de-DE" dirty="0">
                <a:solidFill>
                  <a:srgbClr val="CC0000"/>
                </a:solidFill>
              </a:rPr>
              <a:t/>
            </a:r>
            <a:br>
              <a:rPr lang="de-DE" dirty="0">
                <a:solidFill>
                  <a:srgbClr val="CC0000"/>
                </a:solidFill>
              </a:rPr>
            </a:br>
            <a:r>
              <a:rPr lang="de-DE" dirty="0">
                <a:solidFill>
                  <a:srgbClr val="CC0000"/>
                </a:solidFill>
              </a:rPr>
              <a:t/>
            </a:r>
            <a:br>
              <a:rPr lang="de-DE" dirty="0">
                <a:solidFill>
                  <a:srgbClr val="CC0000"/>
                </a:solidFill>
              </a:rPr>
            </a:br>
            <a:endParaRPr lang="de-DE" dirty="0" smtClean="0">
              <a:solidFill>
                <a:srgbClr val="CC0000"/>
              </a:solidFill>
            </a:endParaRPr>
          </a:p>
          <a:p>
            <a:pPr defTabSz="361950" eaLnBrk="0" hangingPunct="0">
              <a:spcBef>
                <a:spcPct val="50000"/>
              </a:spcBef>
            </a:pP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defTabSz="361950" eaLnBrk="0" hangingPunct="0">
              <a:spcBef>
                <a:spcPct val="50000"/>
              </a:spcBef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on-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chip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persistent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current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switch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de-DE" dirty="0"/>
              <a:t>	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</a:t>
            </a:r>
            <a:r>
              <a:rPr lang="de-DE" dirty="0" err="1" smtClean="0"/>
              <a:t>heater</a:t>
            </a:r>
            <a:r>
              <a:rPr lang="de-DE" dirty="0"/>
              <a:t>: 	</a:t>
            </a:r>
            <a:r>
              <a:rPr lang="de-DE" dirty="0" err="1"/>
              <a:t>sputtered</a:t>
            </a:r>
            <a:r>
              <a:rPr lang="de-DE" dirty="0"/>
              <a:t> </a:t>
            </a:r>
            <a:r>
              <a:rPr lang="de-DE" dirty="0" err="1" smtClean="0"/>
              <a:t>AuPd</a:t>
            </a:r>
            <a:endParaRPr lang="de-DE" dirty="0" smtClean="0"/>
          </a:p>
          <a:p>
            <a:pPr defTabSz="361950" eaLnBrk="0" hangingPunct="0">
              <a:spcBef>
                <a:spcPct val="50000"/>
              </a:spcBef>
            </a:pPr>
            <a:r>
              <a:rPr lang="de-DE" dirty="0" smtClean="0"/>
              <a:t>				R = 20 </a:t>
            </a:r>
            <a:r>
              <a:rPr lang="de-DE" b="1" dirty="0" smtClean="0">
                <a:latin typeface="Symbol" pitchFamily="18" charset="2"/>
              </a:rPr>
              <a:t>W</a:t>
            </a:r>
            <a:endParaRPr lang="de-DE" dirty="0" smtClean="0"/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</a:t>
            </a:r>
            <a:r>
              <a:rPr lang="de-DE" dirty="0" err="1" smtClean="0"/>
              <a:t>switching</a:t>
            </a:r>
            <a:r>
              <a:rPr lang="de-DE" dirty="0" smtClean="0"/>
              <a:t> </a:t>
            </a:r>
            <a:r>
              <a:rPr lang="de-DE" dirty="0" err="1"/>
              <a:t>current</a:t>
            </a:r>
            <a:r>
              <a:rPr lang="de-DE" dirty="0"/>
              <a:t> 1 – 2 mA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</a:t>
            </a:r>
            <a:r>
              <a:rPr lang="de-DE" b="1" dirty="0" err="1" smtClean="0">
                <a:solidFill>
                  <a:srgbClr val="CC0000"/>
                </a:solidFill>
              </a:rPr>
              <a:t>reliable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injection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 smtClean="0">
                <a:solidFill>
                  <a:srgbClr val="CC0000"/>
                </a:solidFill>
              </a:rPr>
              <a:t>of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br>
              <a:rPr lang="de-DE" b="1" dirty="0" smtClean="0">
                <a:solidFill>
                  <a:srgbClr val="CC0000"/>
                </a:solidFill>
              </a:rPr>
            </a:br>
            <a:r>
              <a:rPr lang="de-DE" b="1" dirty="0" smtClean="0">
                <a:solidFill>
                  <a:srgbClr val="CC0000"/>
                </a:solidFill>
              </a:rPr>
              <a:t>		persistent </a:t>
            </a:r>
            <a:r>
              <a:rPr lang="de-DE" b="1" dirty="0" err="1">
                <a:solidFill>
                  <a:srgbClr val="CC0000"/>
                </a:solidFill>
              </a:rPr>
              <a:t>currents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up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to</a:t>
            </a:r>
            <a:r>
              <a:rPr lang="de-DE" b="1" dirty="0">
                <a:solidFill>
                  <a:srgbClr val="CC0000"/>
                </a:solidFill>
              </a:rPr>
              <a:t> 0.95</a:t>
            </a:r>
            <a:r>
              <a:rPr lang="de-DE" sz="800" b="1" dirty="0">
                <a:solidFill>
                  <a:srgbClr val="CC0000"/>
                </a:solidFill>
              </a:rPr>
              <a:t> </a:t>
            </a:r>
            <a:r>
              <a:rPr lang="de-DE" b="1" i="1" dirty="0" err="1">
                <a:solidFill>
                  <a:srgbClr val="CC0000"/>
                </a:solidFill>
              </a:rPr>
              <a:t>I</a:t>
            </a:r>
            <a:r>
              <a:rPr lang="de-DE" b="1" baseline="-25000" dirty="0" err="1">
                <a:solidFill>
                  <a:srgbClr val="CC0000"/>
                </a:solidFill>
              </a:rPr>
              <a:t>c</a:t>
            </a:r>
            <a:endParaRPr lang="de-DE" b="1" baseline="-25000" dirty="0">
              <a:solidFill>
                <a:srgbClr val="CC0000"/>
              </a:solidFill>
            </a:endParaRPr>
          </a:p>
        </p:txBody>
      </p:sp>
      <p:pic>
        <p:nvPicPr>
          <p:cNvPr id="323591" name="Picture 7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9348" y="1214422"/>
            <a:ext cx="1875660" cy="1500198"/>
          </a:xfrm>
          <a:prstGeom prst="rect">
            <a:avLst/>
          </a:prstGeom>
          <a:noFill/>
        </p:spPr>
      </p:pic>
      <p:pic>
        <p:nvPicPr>
          <p:cNvPr id="323592" name="Picture 8" descr="Doppelmeander_01"/>
          <p:cNvPicPr>
            <a:picLocks noChangeAspect="1" noChangeArrowheads="1"/>
          </p:cNvPicPr>
          <p:nvPr/>
        </p:nvPicPr>
        <p:blipFill>
          <a:blip r:embed="rId3" cstate="print"/>
          <a:srcRect t="17488" r="44182" b="15695"/>
          <a:stretch>
            <a:fillRect/>
          </a:stretch>
        </p:blipFill>
        <p:spPr bwMode="auto">
          <a:xfrm>
            <a:off x="5000627" y="4643446"/>
            <a:ext cx="2214579" cy="2120840"/>
          </a:xfrm>
          <a:prstGeom prst="rect">
            <a:avLst/>
          </a:prstGeom>
          <a:noFill/>
        </p:spPr>
      </p:pic>
      <p:sp>
        <p:nvSpPr>
          <p:cNvPr id="323594" name="Oval 10"/>
          <p:cNvSpPr>
            <a:spLocks noChangeArrowheads="1"/>
          </p:cNvSpPr>
          <p:nvPr/>
        </p:nvSpPr>
        <p:spPr bwMode="auto">
          <a:xfrm>
            <a:off x="5715008" y="6000768"/>
            <a:ext cx="571504" cy="285752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26" y="981934"/>
            <a:ext cx="2603630" cy="2732818"/>
          </a:xfrm>
          <a:prstGeom prst="rect">
            <a:avLst/>
          </a:prstGeom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micro-fabrication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detectors</a:t>
            </a:r>
            <a:endParaRPr lang="de-DE" dirty="0"/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755650" y="1125538"/>
            <a:ext cx="67691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dirty="0" err="1">
                <a:solidFill>
                  <a:schemeClr val="accent2"/>
                </a:solidFill>
              </a:rPr>
              <a:t>sputtered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Au:Er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i="1" dirty="0" smtClean="0">
                <a:solidFill>
                  <a:schemeClr val="accent2"/>
                </a:solidFill>
              </a:rPr>
              <a:t>T</a:t>
            </a:r>
            <a:r>
              <a:rPr lang="de-DE" b="1" dirty="0" smtClean="0">
                <a:solidFill>
                  <a:schemeClr val="accent2"/>
                </a:solidFill>
              </a:rPr>
              <a:t>-</a:t>
            </a:r>
            <a:r>
              <a:rPr lang="de-DE" b="1" dirty="0" err="1" smtClean="0">
                <a:solidFill>
                  <a:schemeClr val="accent2"/>
                </a:solidFill>
              </a:rPr>
              <a:t>sensors</a:t>
            </a:r>
            <a:r>
              <a:rPr lang="de-DE" b="1" dirty="0">
                <a:solidFill>
                  <a:schemeClr val="accent2"/>
                </a:solidFill>
              </a:rPr>
              <a:t>:</a:t>
            </a:r>
            <a:r>
              <a:rPr lang="de-DE" dirty="0">
                <a:solidFill>
                  <a:schemeClr val="accent2"/>
                </a:solidFill>
              </a:rPr>
              <a:t>	</a:t>
            </a:r>
            <a:r>
              <a:rPr lang="de-DE" dirty="0"/>
              <a:t> 	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	1 - 3 </a:t>
            </a:r>
            <a:r>
              <a:rPr lang="de-DE" b="1" dirty="0">
                <a:latin typeface="Symbol" pitchFamily="18" charset="2"/>
              </a:rPr>
              <a:t>m</a:t>
            </a:r>
            <a:r>
              <a:rPr lang="de-DE" dirty="0"/>
              <a:t>m </a:t>
            </a:r>
            <a:r>
              <a:rPr lang="de-DE" dirty="0" err="1"/>
              <a:t>thick</a:t>
            </a: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	</a:t>
            </a:r>
            <a:r>
              <a:rPr lang="de-DE" dirty="0" err="1"/>
              <a:t>co-sputtered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Au </a:t>
            </a:r>
            <a:r>
              <a:rPr lang="de-DE" dirty="0" err="1"/>
              <a:t>and</a:t>
            </a:r>
            <a:r>
              <a:rPr lang="de-DE" dirty="0"/>
              <a:t> Au:</a:t>
            </a:r>
            <a:r>
              <a:rPr lang="de-DE" baseline="30000" dirty="0"/>
              <a:t>166</a:t>
            </a:r>
            <a:r>
              <a:rPr lang="de-DE" dirty="0"/>
              <a:t>Er </a:t>
            </a:r>
            <a:r>
              <a:rPr lang="de-DE" dirty="0" err="1"/>
              <a:t>targets</a:t>
            </a: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	</a:t>
            </a:r>
            <a:r>
              <a:rPr lang="de-DE" dirty="0">
                <a:solidFill>
                  <a:srgbClr val="CC0000"/>
                </a:solidFill>
              </a:rPr>
              <a:t/>
            </a:r>
            <a:br>
              <a:rPr lang="de-DE" dirty="0">
                <a:solidFill>
                  <a:srgbClr val="CC0000"/>
                </a:solidFill>
              </a:rPr>
            </a:br>
            <a:r>
              <a:rPr lang="de-DE" dirty="0">
                <a:solidFill>
                  <a:srgbClr val="CC0000"/>
                </a:solidFill>
              </a:rPr>
              <a:t>			</a:t>
            </a:r>
            <a:r>
              <a:rPr lang="de-DE" dirty="0" err="1">
                <a:solidFill>
                  <a:srgbClr val="CC0000"/>
                </a:solidFill>
              </a:rPr>
              <a:t>Since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recently</a:t>
            </a:r>
            <a:r>
              <a:rPr lang="de-DE" dirty="0">
                <a:solidFill>
                  <a:srgbClr val="CC0000"/>
                </a:solidFill>
              </a:rPr>
              <a:t>: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		</a:t>
            </a:r>
            <a:r>
              <a:rPr lang="de-DE" b="1" dirty="0" err="1">
                <a:solidFill>
                  <a:srgbClr val="CC0000"/>
                </a:solidFill>
              </a:rPr>
              <a:t>Magnetization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and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specific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heat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br>
              <a:rPr lang="de-DE" b="1" dirty="0">
                <a:solidFill>
                  <a:srgbClr val="CC0000"/>
                </a:solidFill>
              </a:rPr>
            </a:br>
            <a:r>
              <a:rPr lang="de-DE" b="1" dirty="0">
                <a:solidFill>
                  <a:srgbClr val="CC0000"/>
                </a:solidFill>
              </a:rPr>
              <a:t>			</a:t>
            </a:r>
            <a:r>
              <a:rPr lang="de-DE" b="1" dirty="0" err="1" smtClean="0">
                <a:solidFill>
                  <a:srgbClr val="CC0000"/>
                </a:solidFill>
              </a:rPr>
              <a:t>agree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 err="1" smtClean="0">
                <a:solidFill>
                  <a:srgbClr val="CC0000"/>
                </a:solidFill>
              </a:rPr>
              <a:t>almost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 err="1" smtClean="0">
                <a:solidFill>
                  <a:srgbClr val="CC0000"/>
                </a:solidFill>
              </a:rPr>
              <a:t>perfect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 err="1" smtClean="0">
                <a:solidFill>
                  <a:srgbClr val="CC0000"/>
                </a:solidFill>
              </a:rPr>
              <a:t>with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 err="1" smtClean="0">
                <a:solidFill>
                  <a:srgbClr val="CC0000"/>
                </a:solidFill>
              </a:rPr>
              <a:t>bulk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 err="1" smtClean="0">
                <a:solidFill>
                  <a:srgbClr val="CC0000"/>
                </a:solidFill>
              </a:rPr>
              <a:t>values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br>
              <a:rPr lang="de-DE" b="1" dirty="0" smtClean="0">
                <a:solidFill>
                  <a:srgbClr val="CC0000"/>
                </a:solidFill>
              </a:rPr>
            </a:br>
            <a:r>
              <a:rPr lang="de-DE" b="1" dirty="0" smtClean="0">
                <a:solidFill>
                  <a:srgbClr val="CC0000"/>
                </a:solidFill>
              </a:rPr>
              <a:t>			</a:t>
            </a:r>
            <a:endParaRPr lang="de-DE" b="1" dirty="0">
              <a:solidFill>
                <a:srgbClr val="CC0000"/>
              </a:solidFill>
            </a:endParaRPr>
          </a:p>
        </p:txBody>
      </p:sp>
      <p:pic>
        <p:nvPicPr>
          <p:cNvPr id="3256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1428736"/>
            <a:ext cx="2484437" cy="1987550"/>
          </a:xfrm>
          <a:prstGeom prst="rect">
            <a:avLst/>
          </a:prstGeom>
          <a:noFill/>
        </p:spPr>
      </p:pic>
      <p:sp>
        <p:nvSpPr>
          <p:cNvPr id="325642" name="Rectangle 10"/>
          <p:cNvSpPr>
            <a:spLocks noChangeArrowheads="1"/>
          </p:cNvSpPr>
          <p:nvPr/>
        </p:nvSpPr>
        <p:spPr bwMode="auto">
          <a:xfrm>
            <a:off x="2344738" y="4735513"/>
            <a:ext cx="1079500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25648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3786188"/>
            <a:ext cx="3175000" cy="2955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2564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802063"/>
            <a:ext cx="3024187" cy="290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3913204"/>
            <a:ext cx="2498725" cy="1873250"/>
          </a:xfrm>
          <a:prstGeom prst="rect">
            <a:avLst/>
          </a:prstGeom>
          <a:noFill/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4000" cy="381000"/>
          </a:xfrm>
        </p:spPr>
        <p:txBody>
          <a:bodyPr/>
          <a:lstStyle/>
          <a:p>
            <a:r>
              <a:rPr lang="de-DE" dirty="0" err="1" smtClean="0"/>
              <a:t>micro-fabrication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de-DE" dirty="0"/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755650" y="1125538"/>
            <a:ext cx="67691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overhanging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x-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ray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absorbers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de-DE" dirty="0">
                <a:solidFill>
                  <a:schemeClr val="accent2"/>
                </a:solidFill>
              </a:rPr>
              <a:t>	</a:t>
            </a:r>
            <a:r>
              <a:rPr lang="de-DE" dirty="0"/>
              <a:t> 	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</a:t>
            </a:r>
            <a:r>
              <a:rPr lang="de-DE" dirty="0">
                <a:solidFill>
                  <a:srgbClr val="CC0000"/>
                </a:solidFill>
              </a:rPr>
              <a:t>5 </a:t>
            </a:r>
            <a:r>
              <a:rPr lang="de-DE" b="1" dirty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de-DE" dirty="0">
                <a:solidFill>
                  <a:srgbClr val="CC0000"/>
                </a:solidFill>
              </a:rPr>
              <a:t>m </a:t>
            </a:r>
            <a:r>
              <a:rPr lang="de-DE" dirty="0" err="1">
                <a:solidFill>
                  <a:srgbClr val="CC0000"/>
                </a:solidFill>
              </a:rPr>
              <a:t>thick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gold</a:t>
            </a:r>
            <a:r>
              <a:rPr lang="de-DE" dirty="0"/>
              <a:t>, RRR ≈ 15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</a:t>
            </a:r>
            <a:r>
              <a:rPr lang="de-DE" dirty="0" err="1">
                <a:solidFill>
                  <a:srgbClr val="CC0000"/>
                </a:solidFill>
              </a:rPr>
              <a:t>electroplated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into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photoresist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mold</a:t>
            </a:r>
            <a:r>
              <a:rPr lang="de-DE" dirty="0"/>
              <a:t> 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b="1" dirty="0"/>
              <a:t>		</a:t>
            </a:r>
            <a:r>
              <a:rPr lang="de-DE" b="1" dirty="0" err="1">
                <a:solidFill>
                  <a:srgbClr val="CC0000"/>
                </a:solidFill>
              </a:rPr>
              <a:t>connected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to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sensor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through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stems</a:t>
            </a:r>
            <a:r>
              <a:rPr lang="de-DE" b="1" dirty="0">
                <a:solidFill>
                  <a:srgbClr val="CC0000"/>
                </a:solidFill>
              </a:rPr>
              <a:t/>
            </a:r>
            <a:br>
              <a:rPr lang="de-DE" b="1" dirty="0">
                <a:solidFill>
                  <a:srgbClr val="CC0000"/>
                </a:solidFill>
              </a:rPr>
            </a:br>
            <a:r>
              <a:rPr lang="de-DE" b="1" dirty="0">
                <a:solidFill>
                  <a:srgbClr val="CC0000"/>
                </a:solidFill>
              </a:rPr>
              <a:t>			</a:t>
            </a:r>
            <a:r>
              <a:rPr lang="de-DE" b="1" dirty="0" err="1">
                <a:solidFill>
                  <a:srgbClr val="CC0000"/>
                </a:solidFill>
              </a:rPr>
              <a:t>to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reduce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loss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of</a:t>
            </a:r>
            <a:r>
              <a:rPr lang="de-DE" dirty="0">
                <a:solidFill>
                  <a:srgbClr val="CC0000"/>
                </a:solidFill>
              </a:rPr>
              <a:t> </a:t>
            </a:r>
            <a:br>
              <a:rPr lang="de-DE" dirty="0">
                <a:solidFill>
                  <a:srgbClr val="CC0000"/>
                </a:solidFill>
              </a:rPr>
            </a:br>
            <a:r>
              <a:rPr lang="de-DE" dirty="0">
                <a:solidFill>
                  <a:srgbClr val="CC0000"/>
                </a:solidFill>
              </a:rPr>
              <a:t>			</a:t>
            </a:r>
            <a:r>
              <a:rPr lang="de-DE" dirty="0" err="1">
                <a:solidFill>
                  <a:srgbClr val="CC0000"/>
                </a:solidFill>
              </a:rPr>
              <a:t>initial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energetic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phonons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to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the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u="sng" dirty="0">
                <a:solidFill>
                  <a:srgbClr val="CC0000"/>
                </a:solidFill>
              </a:rPr>
              <a:t>solid </a:t>
            </a:r>
            <a:r>
              <a:rPr lang="de-DE" b="1" u="sng" dirty="0" err="1">
                <a:solidFill>
                  <a:srgbClr val="CC0000"/>
                </a:solidFill>
              </a:rPr>
              <a:t>substrate</a:t>
            </a:r>
            <a:endParaRPr lang="de-DE" b="1" u="sng" dirty="0">
              <a:solidFill>
                <a:srgbClr val="CC0000"/>
              </a:solidFill>
            </a:endParaRP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</a:t>
            </a:r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:   &lt; 5%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absorber</a:t>
            </a:r>
            <a:r>
              <a:rPr lang="de-DE" dirty="0"/>
              <a:t> </a:t>
            </a:r>
            <a:r>
              <a:rPr lang="de-DE" dirty="0" err="1"/>
              <a:t>area</a:t>
            </a: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	</a:t>
            </a:r>
          </a:p>
        </p:txBody>
      </p:sp>
      <p:pic>
        <p:nvPicPr>
          <p:cNvPr id="326667" name="Picture 11" descr="Array004_absorberkante"/>
          <p:cNvPicPr>
            <a:picLocks noChangeAspect="1" noChangeArrowheads="1"/>
          </p:cNvPicPr>
          <p:nvPr/>
        </p:nvPicPr>
        <p:blipFill>
          <a:blip r:embed="rId2" cstate="print"/>
          <a:srcRect t="7307"/>
          <a:stretch>
            <a:fillRect/>
          </a:stretch>
        </p:blipFill>
        <p:spPr bwMode="auto">
          <a:xfrm>
            <a:off x="735013" y="3860800"/>
            <a:ext cx="3692525" cy="2738438"/>
          </a:xfrm>
          <a:prstGeom prst="rect">
            <a:avLst/>
          </a:prstGeom>
          <a:noFill/>
        </p:spPr>
      </p:pic>
      <p:pic>
        <p:nvPicPr>
          <p:cNvPr id="326668" name="Picture 12" descr="Array005_stems"/>
          <p:cNvPicPr>
            <a:picLocks noChangeAspect="1" noChangeArrowheads="1"/>
          </p:cNvPicPr>
          <p:nvPr/>
        </p:nvPicPr>
        <p:blipFill>
          <a:blip r:embed="rId3" cstate="print"/>
          <a:srcRect t="4863" b="6158"/>
          <a:stretch>
            <a:fillRect/>
          </a:stretch>
        </p:blipFill>
        <p:spPr bwMode="auto">
          <a:xfrm>
            <a:off x="4859338" y="3860800"/>
            <a:ext cx="3671887" cy="2614613"/>
          </a:xfrm>
          <a:prstGeom prst="rect">
            <a:avLst/>
          </a:prstGeom>
          <a:noFill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26" y="981934"/>
            <a:ext cx="2603630" cy="2732818"/>
          </a:xfrm>
          <a:prstGeom prst="rect">
            <a:avLst/>
          </a:prstGeom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072066" y="2428868"/>
            <a:ext cx="1714511" cy="71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rise-time of micro-fabricated MMCs </a:t>
            </a:r>
            <a:endParaRPr lang="en-US" dirty="0"/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2071670" y="4903785"/>
            <a:ext cx="4602169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</a:rPr>
              <a:t>rise time: 90 ns  </a:t>
            </a:r>
            <a:r>
              <a:rPr lang="en-US" dirty="0">
                <a:solidFill>
                  <a:srgbClr val="CC0000"/>
                </a:solidFill>
              </a:rPr>
              <a:t>@  30 </a:t>
            </a:r>
            <a:r>
              <a:rPr lang="en-US" dirty="0" err="1">
                <a:solidFill>
                  <a:srgbClr val="CC0000"/>
                </a:solidFill>
              </a:rPr>
              <a:t>mK</a:t>
            </a:r>
            <a:r>
              <a:rPr lang="en-US" dirty="0"/>
              <a:t>, </a:t>
            </a:r>
            <a:endParaRPr lang="en-US" dirty="0" smtClean="0"/>
          </a:p>
          <a:p>
            <a:pPr>
              <a:spcBef>
                <a:spcPct val="50000"/>
              </a:spcBef>
            </a:pPr>
            <a:r>
              <a:rPr lang="en-US" dirty="0" smtClean="0"/>
              <a:t>as </a:t>
            </a:r>
            <a:r>
              <a:rPr lang="en-US" dirty="0"/>
              <a:t>expected </a:t>
            </a:r>
            <a:r>
              <a:rPr lang="en-US" dirty="0" smtClean="0"/>
              <a:t>for the electron-spin-relaxation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 err="1"/>
              <a:t>Korringa</a:t>
            </a:r>
            <a:r>
              <a:rPr lang="en-US" dirty="0"/>
              <a:t>-constant for </a:t>
            </a:r>
            <a:r>
              <a:rPr lang="en-US" dirty="0" err="1"/>
              <a:t>Er</a:t>
            </a:r>
            <a:r>
              <a:rPr lang="en-US" dirty="0"/>
              <a:t> in Au</a:t>
            </a:r>
          </a:p>
        </p:txBody>
      </p:sp>
      <p:pic>
        <p:nvPicPr>
          <p:cNvPr id="314376" name="Picture 8" descr="Anstieg_for_ta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014410"/>
            <a:ext cx="3960812" cy="3740150"/>
          </a:xfrm>
          <a:prstGeom prst="rect">
            <a:avLst/>
          </a:prstGeom>
          <a:noFill/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141663"/>
            <a:ext cx="38163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micro-fabrication of x-ray detectors</a:t>
            </a:r>
          </a:p>
        </p:txBody>
      </p:sp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755650" y="1125538"/>
            <a:ext cx="676910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dirty="0">
                <a:solidFill>
                  <a:schemeClr val="accent2"/>
                </a:solidFill>
              </a:rPr>
              <a:t>metallic thermal link </a:t>
            </a:r>
            <a:r>
              <a:rPr lang="de-DE" b="1" dirty="0" err="1">
                <a:solidFill>
                  <a:schemeClr val="accent2"/>
                </a:solidFill>
              </a:rPr>
              <a:t>to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the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bath</a:t>
            </a:r>
            <a:r>
              <a:rPr lang="de-DE" b="1" dirty="0">
                <a:solidFill>
                  <a:schemeClr val="accent2"/>
                </a:solidFill>
              </a:rPr>
              <a:t>: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>
                <a:solidFill>
                  <a:schemeClr val="accent2"/>
                </a:solidFill>
              </a:rPr>
              <a:t>		</a:t>
            </a:r>
            <a:r>
              <a:rPr lang="de-DE" b="1" dirty="0" err="1">
                <a:solidFill>
                  <a:srgbClr val="CC0000"/>
                </a:solidFill>
              </a:rPr>
              <a:t>sputtered</a:t>
            </a:r>
            <a:r>
              <a:rPr lang="de-DE" b="1" dirty="0">
                <a:solidFill>
                  <a:srgbClr val="CC0000"/>
                </a:solidFill>
              </a:rPr>
              <a:t> Au film </a:t>
            </a:r>
            <a:r>
              <a:rPr lang="de-DE" b="1" dirty="0" err="1">
                <a:solidFill>
                  <a:srgbClr val="CC0000"/>
                </a:solidFill>
              </a:rPr>
              <a:t>to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adjust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decay</a:t>
            </a:r>
            <a:r>
              <a:rPr lang="de-DE" b="1" dirty="0">
                <a:solidFill>
                  <a:srgbClr val="CC0000"/>
                </a:solidFill>
              </a:rPr>
              <a:t> time</a:t>
            </a:r>
            <a:r>
              <a:rPr lang="de-DE" b="1" dirty="0"/>
              <a:t> </a:t>
            </a:r>
            <a:r>
              <a:rPr lang="de-DE" dirty="0"/>
              <a:t>	 	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</a:t>
            </a:r>
            <a:r>
              <a:rPr lang="de-DE" dirty="0" err="1">
                <a:solidFill>
                  <a:srgbClr val="CC0000"/>
                </a:solidFill>
              </a:rPr>
              <a:t>here</a:t>
            </a:r>
            <a:r>
              <a:rPr lang="de-DE" dirty="0">
                <a:solidFill>
                  <a:srgbClr val="CC0000"/>
                </a:solidFill>
              </a:rPr>
              <a:t>: 1 </a:t>
            </a:r>
            <a:r>
              <a:rPr lang="de-DE" dirty="0" err="1">
                <a:solidFill>
                  <a:srgbClr val="CC0000"/>
                </a:solidFill>
              </a:rPr>
              <a:t>ms</a:t>
            </a:r>
            <a:r>
              <a:rPr lang="de-DE" dirty="0">
                <a:solidFill>
                  <a:srgbClr val="CC0000"/>
                </a:solidFill>
              </a:rPr>
              <a:t> – 3 </a:t>
            </a:r>
            <a:r>
              <a:rPr lang="de-DE" dirty="0" err="1">
                <a:solidFill>
                  <a:srgbClr val="CC0000"/>
                </a:solidFill>
              </a:rPr>
              <a:t>ms</a:t>
            </a:r>
            <a:endParaRPr lang="de-DE" dirty="0">
              <a:solidFill>
                <a:srgbClr val="CC0000"/>
              </a:solidFill>
            </a:endParaRPr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</a:t>
            </a:r>
            <a:r>
              <a:rPr lang="de-DE" dirty="0" err="1"/>
              <a:t>nearly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	</a:t>
            </a:r>
            <a:endParaRPr lang="de-DE" b="1" dirty="0">
              <a:solidFill>
                <a:srgbClr val="CC0000"/>
              </a:solidFill>
            </a:endParaRPr>
          </a:p>
        </p:txBody>
      </p:sp>
      <p:sp>
        <p:nvSpPr>
          <p:cNvPr id="327690" name="Rectangle 10"/>
          <p:cNvSpPr>
            <a:spLocks noChangeArrowheads="1"/>
          </p:cNvSpPr>
          <p:nvPr/>
        </p:nvSpPr>
        <p:spPr bwMode="auto">
          <a:xfrm>
            <a:off x="6376988" y="4735513"/>
            <a:ext cx="1079500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27694" name="Picture 14" descr="ganzer_chip_02_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860800"/>
            <a:ext cx="4176712" cy="2533650"/>
          </a:xfrm>
          <a:prstGeom prst="rect">
            <a:avLst/>
          </a:prstGeom>
          <a:noFill/>
        </p:spPr>
      </p:pic>
      <p:sp>
        <p:nvSpPr>
          <p:cNvPr id="327695" name="Text Box 15"/>
          <p:cNvSpPr txBox="1">
            <a:spLocks noChangeArrowheads="1"/>
          </p:cNvSpPr>
          <p:nvPr/>
        </p:nvSpPr>
        <p:spPr bwMode="auto">
          <a:xfrm>
            <a:off x="5003800" y="5589588"/>
            <a:ext cx="165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thermal bath</a:t>
            </a:r>
          </a:p>
        </p:txBody>
      </p:sp>
      <p:sp>
        <p:nvSpPr>
          <p:cNvPr id="327697" name="Oval 17"/>
          <p:cNvSpPr>
            <a:spLocks noChangeArrowheads="1"/>
          </p:cNvSpPr>
          <p:nvPr/>
        </p:nvSpPr>
        <p:spPr bwMode="auto">
          <a:xfrm>
            <a:off x="5940425" y="4724400"/>
            <a:ext cx="215900" cy="6477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27699" name="Text Box 19"/>
          <p:cNvSpPr txBox="1">
            <a:spLocks noChangeArrowheads="1"/>
          </p:cNvSpPr>
          <p:nvPr/>
        </p:nvSpPr>
        <p:spPr bwMode="auto">
          <a:xfrm>
            <a:off x="7307263" y="5589588"/>
            <a:ext cx="165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thermal bath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26" y="981934"/>
            <a:ext cx="2603630" cy="2732818"/>
          </a:xfrm>
          <a:prstGeom prst="rect">
            <a:avLst/>
          </a:prstGeom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4000" cy="381000"/>
          </a:xfrm>
        </p:spPr>
        <p:txBody>
          <a:bodyPr/>
          <a:lstStyle/>
          <a:p>
            <a:r>
              <a:rPr lang="de-DE" b="1" dirty="0" smtClean="0"/>
              <a:t>maXs-20: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x-</a:t>
            </a:r>
            <a:r>
              <a:rPr lang="de-DE" dirty="0" err="1" smtClean="0"/>
              <a:t>rays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20 </a:t>
            </a:r>
            <a:r>
              <a:rPr lang="de-DE" dirty="0" err="1" smtClean="0"/>
              <a:t>keV</a:t>
            </a:r>
            <a:endParaRPr lang="de-DE" dirty="0"/>
          </a:p>
        </p:txBody>
      </p:sp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755650" y="1015917"/>
            <a:ext cx="838835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characterization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an </a:t>
            </a:r>
            <a:r>
              <a:rPr lang="de-DE" b="1" baseline="30000" dirty="0">
                <a:solidFill>
                  <a:schemeClr val="accent2">
                    <a:lumMod val="75000"/>
                  </a:schemeClr>
                </a:solidFill>
              </a:rPr>
              <a:t>55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Fe-source  </a:t>
            </a:r>
            <a:r>
              <a:rPr lang="de-DE" dirty="0">
                <a:solidFill>
                  <a:schemeClr val="accent2"/>
                </a:solidFill>
              </a:rPr>
              <a:t>	</a:t>
            </a:r>
            <a:r>
              <a:rPr lang="de-DE" dirty="0"/>
              <a:t> 	</a:t>
            </a:r>
            <a:endParaRPr lang="de-DE" dirty="0">
              <a:solidFill>
                <a:srgbClr val="CC0000"/>
              </a:solidFill>
            </a:endParaRPr>
          </a:p>
          <a:p>
            <a:pPr defTabSz="361950" eaLnBrk="0" hangingPunct="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dirty="0"/>
              <a:t>	</a:t>
            </a:r>
          </a:p>
          <a:p>
            <a:pPr defTabSz="361950" eaLnBrk="0" hangingPunct="0">
              <a:spcBef>
                <a:spcPct val="50000"/>
              </a:spcBef>
            </a:pP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r>
              <a:rPr lang="de-DE" dirty="0"/>
              <a:t>			</a:t>
            </a:r>
          </a:p>
          <a:p>
            <a:pPr defTabSz="361950" eaLnBrk="0" hangingPunct="0">
              <a:spcBef>
                <a:spcPct val="50000"/>
              </a:spcBef>
            </a:pP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endParaRPr lang="de-DE" dirty="0"/>
          </a:p>
          <a:p>
            <a:pPr defTabSz="361950" eaLnBrk="0" hangingPunct="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  <a:latin typeface="Symbol" pitchFamily="18" charset="2"/>
              </a:rPr>
              <a:t>							</a:t>
            </a:r>
            <a:endParaRPr lang="de-DE" dirty="0">
              <a:solidFill>
                <a:srgbClr val="CC0000"/>
              </a:solidFill>
            </a:endParaRPr>
          </a:p>
          <a:p>
            <a:pPr defTabSz="361950" eaLnBrk="0" hangingPunct="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							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428760" y="5852244"/>
            <a:ext cx="6929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designed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energy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resolution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D</a:t>
            </a:r>
            <a:r>
              <a:rPr lang="de-DE" i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de-DE" baseline="-25000" dirty="0" smtClean="0">
                <a:solidFill>
                  <a:schemeClr val="accent2">
                    <a:lumMod val="75000"/>
                  </a:schemeClr>
                </a:solidFill>
              </a:rPr>
              <a:t>FWHM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= 2.5 eV  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slightly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spoiled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increased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stray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inductance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(~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nH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					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72132" y="5233586"/>
            <a:ext cx="271464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i="1" dirty="0" smtClean="0">
                <a:solidFill>
                  <a:srgbClr val="CC0000"/>
                </a:solidFill>
              </a:rPr>
              <a:t>E</a:t>
            </a:r>
            <a:r>
              <a:rPr lang="de-DE" baseline="-25000" dirty="0" smtClean="0">
                <a:solidFill>
                  <a:srgbClr val="CC0000"/>
                </a:solidFill>
              </a:rPr>
              <a:t>FWHM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smtClean="0">
                <a:solidFill>
                  <a:srgbClr val="CC0000"/>
                </a:solidFill>
              </a:rPr>
              <a:t>= 3.4 eV  @  6 </a:t>
            </a:r>
            <a:r>
              <a:rPr lang="de-DE" dirty="0" err="1" smtClean="0">
                <a:solidFill>
                  <a:srgbClr val="CC0000"/>
                </a:solidFill>
              </a:rPr>
              <a:t>keV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1428728" y="5233586"/>
            <a:ext cx="271464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i="1" dirty="0" smtClean="0">
                <a:solidFill>
                  <a:srgbClr val="CC0000"/>
                </a:solidFill>
              </a:rPr>
              <a:t>E</a:t>
            </a:r>
            <a:r>
              <a:rPr lang="de-DE" baseline="-25000" dirty="0" smtClean="0">
                <a:solidFill>
                  <a:srgbClr val="CC0000"/>
                </a:solidFill>
              </a:rPr>
              <a:t>FWHM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smtClean="0">
                <a:solidFill>
                  <a:srgbClr val="CC0000"/>
                </a:solidFill>
              </a:rPr>
              <a:t>= 3.0 eV  @  0 </a:t>
            </a:r>
            <a:r>
              <a:rPr lang="de-DE" dirty="0" err="1" smtClean="0">
                <a:solidFill>
                  <a:srgbClr val="CC0000"/>
                </a:solidFill>
              </a:rPr>
              <a:t>keV</a:t>
            </a:r>
            <a:endParaRPr lang="de-DE" dirty="0"/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753" y="1471185"/>
            <a:ext cx="3914775" cy="373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" y="1428736"/>
            <a:ext cx="386334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feld 18"/>
          <p:cNvSpPr txBox="1"/>
          <p:nvPr/>
        </p:nvSpPr>
        <p:spPr>
          <a:xfrm>
            <a:off x="1357322" y="1660556"/>
            <a:ext cx="6929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sz="1200" dirty="0" err="1" smtClean="0"/>
              <a:t>Un-triggered</a:t>
            </a:r>
            <a:r>
              <a:rPr lang="de-DE" sz="1200" dirty="0" smtClean="0"/>
              <a:t> </a:t>
            </a:r>
            <a:r>
              <a:rPr lang="de-DE" sz="1200" dirty="0" err="1" smtClean="0"/>
              <a:t>noise</a:t>
            </a:r>
            <a:r>
              <a:rPr lang="de-DE" sz="1200" dirty="0" smtClean="0"/>
              <a:t>: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sz="1200" dirty="0"/>
              <a:t>	</a:t>
            </a:r>
            <a:r>
              <a:rPr lang="de-DE" sz="1200" dirty="0" smtClean="0"/>
              <a:t>					</a:t>
            </a:r>
            <a:endParaRPr lang="de-DE" sz="1200" dirty="0"/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08250" algn="l"/>
                <a:tab pos="3228975" algn="l"/>
              </a:tabLst>
            </a:pPr>
            <a:r>
              <a:rPr lang="de-DE" dirty="0" smtClean="0">
                <a:solidFill>
                  <a:srgbClr val="C00000"/>
                </a:solidFill>
              </a:rPr>
              <a:t>New:</a:t>
            </a:r>
            <a:r>
              <a:rPr lang="de-DE" dirty="0" smtClean="0"/>
              <a:t> „</a:t>
            </a:r>
            <a:r>
              <a:rPr lang="de-DE" dirty="0" err="1"/>
              <a:t>s</a:t>
            </a:r>
            <a:r>
              <a:rPr lang="de-DE" dirty="0" err="1" smtClean="0"/>
              <a:t>andwiched</a:t>
            </a:r>
            <a:r>
              <a:rPr lang="de-DE" dirty="0" smtClean="0"/>
              <a:t>“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coupling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142984"/>
            <a:ext cx="4286280" cy="51143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4032166"/>
            <a:ext cx="4379412" cy="1325660"/>
          </a:xfrm>
          <a:prstGeom prst="rect">
            <a:avLst/>
          </a:prstGeom>
        </p:spPr>
      </p:pic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714876" y="1071546"/>
            <a:ext cx="4429124" cy="2412268"/>
          </a:xfrm>
        </p:spPr>
        <p:txBody>
          <a:bodyPr/>
          <a:lstStyle/>
          <a:p>
            <a:pPr defTabSz="444500"/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Planar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spiral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pickup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coil</a:t>
            </a:r>
            <a:endParaRPr lang="de-DE" sz="16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defTabSz="444500"/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Sensor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sandwiched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br>
              <a:rPr lang="de-DE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between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spiral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and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sc. top plane</a:t>
            </a:r>
          </a:p>
          <a:p>
            <a:pPr defTabSz="444500"/>
            <a:endParaRPr lang="de-DE" sz="1600" dirty="0" smtClean="0">
              <a:latin typeface="+mj-lt"/>
              <a:sym typeface="Wingdings" pitchFamily="2" charset="2"/>
            </a:endParaRPr>
          </a:p>
          <a:p>
            <a:pPr defTabSz="444500"/>
            <a:r>
              <a:rPr lang="de-DE" sz="1600" dirty="0" err="1" smtClean="0">
                <a:latin typeface="+mj-lt"/>
                <a:sym typeface="Wingdings" pitchFamily="2" charset="2"/>
              </a:rPr>
              <a:t>Magnetic</a:t>
            </a:r>
            <a:r>
              <a:rPr lang="de-DE" sz="1600" dirty="0" smtClean="0">
                <a:latin typeface="+mj-lt"/>
                <a:sym typeface="Wingdings" pitchFamily="2" charset="2"/>
              </a:rPr>
              <a:t> </a:t>
            </a:r>
            <a:r>
              <a:rPr lang="de-DE" sz="1600" dirty="0" err="1" smtClean="0">
                <a:latin typeface="+mj-lt"/>
                <a:sym typeface="Wingdings" pitchFamily="2" charset="2"/>
              </a:rPr>
              <a:t>filling</a:t>
            </a:r>
            <a:r>
              <a:rPr lang="de-DE" sz="1600" dirty="0" smtClean="0">
                <a:latin typeface="+mj-lt"/>
                <a:sym typeface="Wingdings" pitchFamily="2" charset="2"/>
              </a:rPr>
              <a:t> </a:t>
            </a:r>
            <a:r>
              <a:rPr lang="de-DE" sz="1600" dirty="0" err="1" smtClean="0">
                <a:latin typeface="+mj-lt"/>
                <a:sym typeface="Wingdings" pitchFamily="2" charset="2"/>
              </a:rPr>
              <a:t>factor</a:t>
            </a:r>
            <a:r>
              <a:rPr lang="de-DE" sz="1600" dirty="0" smtClean="0">
                <a:latin typeface="+mj-lt"/>
                <a:sym typeface="Wingdings" pitchFamily="2" charset="2"/>
              </a:rPr>
              <a:t> </a:t>
            </a:r>
            <a:r>
              <a:rPr lang="de-DE" sz="1600" dirty="0" err="1" smtClean="0">
                <a:latin typeface="+mj-lt"/>
                <a:sym typeface="Wingdings" pitchFamily="2" charset="2"/>
              </a:rPr>
              <a:t>close</a:t>
            </a:r>
            <a:r>
              <a:rPr lang="de-DE" sz="1600" dirty="0" smtClean="0">
                <a:latin typeface="+mj-lt"/>
                <a:sym typeface="Wingdings" pitchFamily="2" charset="2"/>
              </a:rPr>
              <a:t> </a:t>
            </a:r>
            <a:r>
              <a:rPr lang="de-DE" sz="1600" dirty="0" err="1" smtClean="0">
                <a:latin typeface="+mj-lt"/>
                <a:sym typeface="Wingdings" pitchFamily="2" charset="2"/>
              </a:rPr>
              <a:t>to</a:t>
            </a:r>
            <a:r>
              <a:rPr lang="de-DE" sz="1600" dirty="0" smtClean="0">
                <a:latin typeface="+mj-lt"/>
                <a:sym typeface="Wingdings" pitchFamily="2" charset="2"/>
              </a:rPr>
              <a:t> </a:t>
            </a:r>
            <a:r>
              <a:rPr lang="de-DE" sz="1600" dirty="0" err="1" smtClean="0">
                <a:latin typeface="+mj-lt"/>
                <a:sym typeface="Wingdings" pitchFamily="2" charset="2"/>
              </a:rPr>
              <a:t>unity</a:t>
            </a:r>
            <a:endParaRPr lang="de-DE" sz="1600" dirty="0" smtClean="0">
              <a:latin typeface="+mj-lt"/>
              <a:sym typeface="Wingdings" pitchFamily="2" charset="2"/>
            </a:endParaRPr>
          </a:p>
          <a:p>
            <a:pPr defTabSz="444500">
              <a:buFont typeface="Wingdings"/>
              <a:buChar char="à"/>
              <a:tabLst>
                <a:tab pos="901700" algn="l"/>
              </a:tabLst>
            </a:pP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close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to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best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flux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coupling</a:t>
            </a:r>
            <a:endParaRPr lang="de-DE" sz="1600" b="1" dirty="0">
              <a:solidFill>
                <a:srgbClr val="C00000"/>
              </a:solidFill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662230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08250" algn="l"/>
              </a:tabLst>
            </a:pPr>
            <a:r>
              <a:rPr lang="de-DE" dirty="0" smtClean="0"/>
              <a:t>New: „</a:t>
            </a:r>
            <a:r>
              <a:rPr lang="de-DE" dirty="0" err="1" smtClean="0"/>
              <a:t>sandwiched</a:t>
            </a:r>
            <a:r>
              <a:rPr lang="de-DE" dirty="0" smtClean="0"/>
              <a:t>“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coupling</a:t>
            </a:r>
            <a:endParaRPr lang="de-DE" dirty="0"/>
          </a:p>
        </p:txBody>
      </p:sp>
      <p:grpSp>
        <p:nvGrpSpPr>
          <p:cNvPr id="2" name="Gruppieren 16"/>
          <p:cNvGrpSpPr/>
          <p:nvPr/>
        </p:nvGrpSpPr>
        <p:grpSpPr>
          <a:xfrm>
            <a:off x="785786" y="1214422"/>
            <a:ext cx="3429024" cy="2000264"/>
            <a:chOff x="4857752" y="4286256"/>
            <a:chExt cx="3240000" cy="1690065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4797"/>
            <a:stretch/>
          </p:blipFill>
          <p:spPr>
            <a:xfrm>
              <a:off x="4857752" y="4286256"/>
              <a:ext cx="3240000" cy="1690065"/>
            </a:xfrm>
            <a:prstGeom prst="rect">
              <a:avLst/>
            </a:prstGeom>
          </p:spPr>
        </p:pic>
        <p:grpSp>
          <p:nvGrpSpPr>
            <p:cNvPr id="5" name="Gruppieren 5"/>
            <p:cNvGrpSpPr/>
            <p:nvPr/>
          </p:nvGrpSpPr>
          <p:grpSpPr>
            <a:xfrm>
              <a:off x="4929190" y="5572140"/>
              <a:ext cx="691277" cy="276999"/>
              <a:chOff x="6343763" y="3114297"/>
              <a:chExt cx="691277" cy="276999"/>
            </a:xfrm>
          </p:grpSpPr>
          <p:cxnSp>
            <p:nvCxnSpPr>
              <p:cNvPr id="10" name="Gerade Verbindung mit Pfeil 9"/>
              <p:cNvCxnSpPr/>
              <p:nvPr/>
            </p:nvCxnSpPr>
            <p:spPr>
              <a:xfrm>
                <a:off x="6343763" y="3356992"/>
                <a:ext cx="69127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11" name="Textfeld 10"/>
                  <p:cNvSpPr txBox="1"/>
                  <p:nvPr/>
                </p:nvSpPr>
                <p:spPr>
                  <a:xfrm>
                    <a:off x="6362229" y="3114297"/>
                    <a:ext cx="65434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7</m:t>
                          </m:r>
                          <m: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0 </m:t>
                          </m:r>
                          <m:r>
                            <m:rPr>
                              <m:sty m:val="p"/>
                            </m:rPr>
                            <a:rPr lang="de-DE" sz="120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μm</m:t>
                          </m:r>
                        </m:oMath>
                      </m:oMathPara>
                    </a14:m>
                    <a:endParaRPr lang="de-DE" sz="1200" dirty="0">
                      <a:solidFill>
                        <a:srgbClr val="000000"/>
                      </a:solidFill>
                      <a:latin typeface="Verdana" pitchFamily="34" charset="0"/>
                    </a:endParaRPr>
                  </a:p>
                </p:txBody>
              </p:sp>
            </mc:Choice>
            <mc:Fallback>
              <p:sp>
                <p:nvSpPr>
                  <p:cNvPr id="11" name="Textfeld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62229" y="3114297"/>
                    <a:ext cx="654345" cy="276999"/>
                  </a:xfrm>
                  <a:prstGeom prst="rect">
                    <a:avLst/>
                  </a:prstGeom>
                  <a:blipFill rotWithShape="1">
                    <a:blip r:embed="rId3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696" y="3500438"/>
            <a:ext cx="2515610" cy="3054034"/>
          </a:xfrm>
          <a:prstGeom prst="rect">
            <a:avLst/>
          </a:prstGeom>
        </p:spPr>
      </p:pic>
      <p:grpSp>
        <p:nvGrpSpPr>
          <p:cNvPr id="6" name="Gruppieren 12"/>
          <p:cNvGrpSpPr/>
          <p:nvPr/>
        </p:nvGrpSpPr>
        <p:grpSpPr>
          <a:xfrm>
            <a:off x="4786314" y="3071810"/>
            <a:ext cx="3571900" cy="3609920"/>
            <a:chOff x="5935916" y="908720"/>
            <a:chExt cx="3028572" cy="2896000"/>
          </a:xfrm>
        </p:grpSpPr>
        <p:sp>
          <p:nvSpPr>
            <p:cNvPr id="14" name="Abgerundetes Rechteck 13"/>
            <p:cNvSpPr/>
            <p:nvPr/>
          </p:nvSpPr>
          <p:spPr>
            <a:xfrm>
              <a:off x="6012160" y="980728"/>
              <a:ext cx="2880320" cy="2756628"/>
            </a:xfrm>
            <a:prstGeom prst="roundRect">
              <a:avLst>
                <a:gd name="adj" fmla="val 768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35916" y="908720"/>
              <a:ext cx="3028572" cy="2896000"/>
            </a:xfrm>
            <a:prstGeom prst="rect">
              <a:avLst/>
            </a:prstGeom>
          </p:spPr>
        </p:pic>
      </p:grpSp>
      <p:sp>
        <p:nvSpPr>
          <p:cNvPr id="18" name="Textfeld 17"/>
          <p:cNvSpPr txBox="1"/>
          <p:nvPr/>
        </p:nvSpPr>
        <p:spPr>
          <a:xfrm>
            <a:off x="4286248" y="1071546"/>
            <a:ext cx="4572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First prototype</a:t>
            </a:r>
          </a:p>
          <a:p>
            <a:pPr indent="180975">
              <a:lnSpc>
                <a:spcPct val="150000"/>
              </a:lnSpc>
            </a:pPr>
            <a:r>
              <a:rPr lang="de-DE" b="1" dirty="0" smtClean="0">
                <a:solidFill>
                  <a:srgbClr val="C00000"/>
                </a:solidFill>
              </a:rPr>
              <a:t>1 </a:t>
            </a:r>
            <a:r>
              <a:rPr lang="de-DE" b="1" dirty="0" err="1" smtClean="0">
                <a:solidFill>
                  <a:srgbClr val="C00000"/>
                </a:solidFill>
              </a:rPr>
              <a:t>pixel</a:t>
            </a:r>
            <a:endParaRPr lang="de-DE" b="1" dirty="0" smtClean="0">
              <a:solidFill>
                <a:srgbClr val="C00000"/>
              </a:solidFill>
            </a:endParaRPr>
          </a:p>
          <a:p>
            <a:pPr indent="180975">
              <a:lnSpc>
                <a:spcPct val="150000"/>
              </a:lnSpc>
            </a:pPr>
            <a:r>
              <a:rPr lang="de-DE" b="1" dirty="0" err="1">
                <a:solidFill>
                  <a:srgbClr val="C00000"/>
                </a:solidFill>
              </a:rPr>
              <a:t>a</a:t>
            </a:r>
            <a:r>
              <a:rPr lang="de-DE" b="1" dirty="0" err="1" smtClean="0">
                <a:solidFill>
                  <a:srgbClr val="C00000"/>
                </a:solidFill>
              </a:rPr>
              <a:t>bsorber</a:t>
            </a:r>
            <a:r>
              <a:rPr lang="de-DE" b="1" dirty="0" smtClean="0">
                <a:solidFill>
                  <a:srgbClr val="C00000"/>
                </a:solidFill>
              </a:rPr>
              <a:t>: 5</a:t>
            </a:r>
            <a:r>
              <a:rPr lang="de-DE" b="1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de-DE" b="1" dirty="0" smtClean="0">
                <a:solidFill>
                  <a:srgbClr val="C00000"/>
                </a:solidFill>
              </a:rPr>
              <a:t>m </a:t>
            </a:r>
            <a:r>
              <a:rPr lang="de-DE" b="1" dirty="0" err="1" smtClean="0">
                <a:solidFill>
                  <a:srgbClr val="C00000"/>
                </a:solidFill>
              </a:rPr>
              <a:t>thick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gold</a:t>
            </a:r>
            <a:r>
              <a:rPr lang="de-DE" b="1" dirty="0" smtClean="0">
                <a:solidFill>
                  <a:srgbClr val="C00000"/>
                </a:solidFill>
              </a:rPr>
              <a:t>, </a:t>
            </a:r>
            <a:r>
              <a:rPr lang="de-DE" b="1" dirty="0" smtClean="0">
                <a:solidFill>
                  <a:srgbClr val="C00000"/>
                </a:solidFill>
                <a:sym typeface="Symbol"/>
              </a:rPr>
              <a:t> 150</a:t>
            </a:r>
            <a:r>
              <a:rPr lang="de-DE" b="1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de-DE" b="1" dirty="0" smtClean="0">
                <a:solidFill>
                  <a:srgbClr val="C00000"/>
                </a:solidFill>
              </a:rPr>
              <a:t>m</a:t>
            </a:r>
          </a:p>
          <a:p>
            <a:pPr indent="180975">
              <a:lnSpc>
                <a:spcPct val="150000"/>
              </a:lnSpc>
            </a:pPr>
            <a:r>
              <a:rPr lang="de-DE" b="1" dirty="0" err="1">
                <a:solidFill>
                  <a:srgbClr val="C00000"/>
                </a:solidFill>
              </a:rPr>
              <a:t>s</a:t>
            </a:r>
            <a:r>
              <a:rPr lang="de-DE" b="1" dirty="0" err="1" smtClean="0">
                <a:solidFill>
                  <a:srgbClr val="C00000"/>
                </a:solidFill>
              </a:rPr>
              <a:t>ignal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decay</a:t>
            </a:r>
            <a:r>
              <a:rPr lang="de-DE" b="1" dirty="0" smtClean="0">
                <a:solidFill>
                  <a:srgbClr val="C00000"/>
                </a:solidFill>
              </a:rPr>
              <a:t> time &lt; 1 </a:t>
            </a:r>
            <a:r>
              <a:rPr lang="de-DE" b="1" dirty="0" err="1" smtClean="0">
                <a:solidFill>
                  <a:srgbClr val="C00000"/>
                </a:solidFill>
              </a:rPr>
              <a:t>ms</a:t>
            </a:r>
            <a:endParaRPr lang="de-DE" b="1" dirty="0" smtClean="0">
              <a:solidFill>
                <a:srgbClr val="C00000"/>
              </a:solidFill>
            </a:endParaRPr>
          </a:p>
          <a:p>
            <a:pPr marL="180975">
              <a:lnSpc>
                <a:spcPct val="150000"/>
              </a:lnSpc>
            </a:pP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    </a:t>
            </a:r>
            <a:r>
              <a:rPr lang="de-DE" dirty="0" err="1" smtClean="0">
                <a:solidFill>
                  <a:srgbClr val="C00000"/>
                </a:solidFill>
              </a:rPr>
              <a:t>defined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by</a:t>
            </a:r>
            <a:r>
              <a:rPr lang="de-DE" dirty="0" smtClean="0">
                <a:solidFill>
                  <a:srgbClr val="C00000"/>
                </a:solidFill>
              </a:rPr>
              <a:t> metallic link </a:t>
            </a:r>
            <a:r>
              <a:rPr lang="de-DE" dirty="0" err="1" smtClean="0">
                <a:solidFill>
                  <a:srgbClr val="C00000"/>
                </a:solidFill>
              </a:rPr>
              <a:t>to</a:t>
            </a:r>
            <a:r>
              <a:rPr lang="de-DE" dirty="0" smtClean="0">
                <a:solidFill>
                  <a:srgbClr val="C00000"/>
                </a:solidFill>
              </a:rPr>
              <a:t> thermal </a:t>
            </a:r>
            <a:r>
              <a:rPr lang="de-DE" dirty="0" err="1" smtClean="0">
                <a:solidFill>
                  <a:srgbClr val="C00000"/>
                </a:solidFill>
              </a:rPr>
              <a:t>bath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162404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198438"/>
            <a:ext cx="7772400" cy="487362"/>
          </a:xfrm>
        </p:spPr>
        <p:txBody>
          <a:bodyPr/>
          <a:lstStyle/>
          <a:p>
            <a:r>
              <a:rPr lang="en-US"/>
              <a:t>detection principle of micro-calorimeters</a:t>
            </a:r>
          </a:p>
        </p:txBody>
      </p:sp>
      <p:pic>
        <p:nvPicPr>
          <p:cNvPr id="335875" name="Picture 3" descr="Kalorimeter_schematisch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6781800" cy="4524375"/>
          </a:xfrm>
          <a:prstGeom prst="rect">
            <a:avLst/>
          </a:prstGeom>
          <a:noFill/>
        </p:spPr>
      </p:pic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5029200" y="4430713"/>
            <a:ext cx="441960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accent2"/>
                </a:solidFill>
              </a:rPr>
              <a:t>Operation at low temperature (</a:t>
            </a:r>
            <a:r>
              <a:rPr lang="de-DE" i="1">
                <a:solidFill>
                  <a:schemeClr val="accent2"/>
                </a:solidFill>
              </a:rPr>
              <a:t>T</a:t>
            </a:r>
            <a:r>
              <a:rPr lang="de-DE">
                <a:solidFill>
                  <a:schemeClr val="accent2"/>
                </a:solidFill>
              </a:rPr>
              <a:t> &lt; 0.1 K):</a:t>
            </a:r>
          </a:p>
          <a:p>
            <a:pPr>
              <a:spcBef>
                <a:spcPct val="50000"/>
              </a:spcBef>
            </a:pPr>
            <a:r>
              <a:rPr lang="de-DE"/>
              <a:t>	small specific heat</a:t>
            </a:r>
          </a:p>
          <a:p>
            <a:pPr>
              <a:spcBef>
                <a:spcPct val="50000"/>
              </a:spcBef>
            </a:pPr>
            <a:r>
              <a:rPr lang="de-DE"/>
              <a:t>	</a:t>
            </a:r>
            <a:r>
              <a:rPr lang="de-DE">
                <a:solidFill>
                  <a:srgbClr val="CC0000"/>
                </a:solidFill>
              </a:rPr>
              <a:t>large temperature change</a:t>
            </a:r>
          </a:p>
          <a:p>
            <a:pPr>
              <a:spcBef>
                <a:spcPct val="50000"/>
              </a:spcBef>
            </a:pPr>
            <a:r>
              <a:rPr lang="de-DE"/>
              <a:t>	</a:t>
            </a:r>
            <a:r>
              <a:rPr lang="de-DE">
                <a:solidFill>
                  <a:srgbClr val="CC0000"/>
                </a:solidFill>
              </a:rPr>
              <a:t>small thermal noise</a:t>
            </a:r>
          </a:p>
        </p:txBody>
      </p:sp>
      <p:pic>
        <p:nvPicPr>
          <p:cNvPr id="335877" name="Picture 5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6019800" y="2057400"/>
            <a:ext cx="1295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5878" name="Text Box 6"/>
          <p:cNvSpPr txBox="1">
            <a:spLocks noChangeArrowheads="1"/>
          </p:cNvSpPr>
          <p:nvPr/>
        </p:nvSpPr>
        <p:spPr bwMode="auto">
          <a:xfrm>
            <a:off x="5029200" y="1676400"/>
            <a:ext cx="441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>
                <a:solidFill>
                  <a:schemeClr val="accent2"/>
                </a:solidFill>
              </a:rPr>
              <a:t>Temperature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change</a:t>
            </a:r>
            <a:endParaRPr lang="de-DE" dirty="0">
              <a:solidFill>
                <a:schemeClr val="accent2"/>
              </a:solidFill>
            </a:endParaRPr>
          </a:p>
        </p:txBody>
      </p:sp>
      <p:pic>
        <p:nvPicPr>
          <p:cNvPr id="335879" name="Picture 7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/>
          <a:stretch>
            <a:fillRect/>
          </a:stretch>
        </p:blipFill>
        <p:spPr bwMode="auto">
          <a:xfrm>
            <a:off x="6019800" y="3429000"/>
            <a:ext cx="1295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5880" name="Text Box 8"/>
          <p:cNvSpPr txBox="1">
            <a:spLocks noChangeArrowheads="1"/>
          </p:cNvSpPr>
          <p:nvPr/>
        </p:nvSpPr>
        <p:spPr bwMode="auto">
          <a:xfrm>
            <a:off x="5029200" y="3016250"/>
            <a:ext cx="441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solidFill>
                  <a:schemeClr val="accent2"/>
                </a:solidFill>
              </a:rPr>
              <a:t>Relaxation </a:t>
            </a:r>
            <a:r>
              <a:rPr lang="de-DE" dirty="0" err="1">
                <a:solidFill>
                  <a:schemeClr val="accent2"/>
                </a:solidFill>
              </a:rPr>
              <a:t>to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bath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temperature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468313" y="4076700"/>
            <a:ext cx="122396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2" name="Rectangle 10"/>
          <p:cNvSpPr>
            <a:spLocks noChangeArrowheads="1"/>
          </p:cNvSpPr>
          <p:nvPr/>
        </p:nvSpPr>
        <p:spPr bwMode="auto">
          <a:xfrm>
            <a:off x="684213" y="4292600"/>
            <a:ext cx="122396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3" name="Rectangle 11"/>
          <p:cNvSpPr>
            <a:spLocks noChangeArrowheads="1"/>
          </p:cNvSpPr>
          <p:nvPr/>
        </p:nvSpPr>
        <p:spPr bwMode="auto">
          <a:xfrm>
            <a:off x="539750" y="3284538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4" name="Rectangle 12"/>
          <p:cNvSpPr>
            <a:spLocks noChangeArrowheads="1"/>
          </p:cNvSpPr>
          <p:nvPr/>
        </p:nvSpPr>
        <p:spPr bwMode="auto">
          <a:xfrm>
            <a:off x="107950" y="2133600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5" name="Rectangle 13"/>
          <p:cNvSpPr>
            <a:spLocks noChangeArrowheads="1"/>
          </p:cNvSpPr>
          <p:nvPr/>
        </p:nvSpPr>
        <p:spPr bwMode="auto">
          <a:xfrm>
            <a:off x="1547813" y="1052513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6" name="Rectangle 14"/>
          <p:cNvSpPr>
            <a:spLocks noChangeArrowheads="1"/>
          </p:cNvSpPr>
          <p:nvPr/>
        </p:nvSpPr>
        <p:spPr bwMode="auto">
          <a:xfrm>
            <a:off x="3779838" y="3357563"/>
            <a:ext cx="1296987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7" name="Text Box 15"/>
          <p:cNvSpPr txBox="1">
            <a:spLocks noChangeArrowheads="1"/>
          </p:cNvSpPr>
          <p:nvPr/>
        </p:nvSpPr>
        <p:spPr bwMode="auto">
          <a:xfrm>
            <a:off x="250825" y="4508500"/>
            <a:ext cx="1657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Thermal bath</a:t>
            </a:r>
            <a:br>
              <a:rPr lang="en-US"/>
            </a:br>
            <a:r>
              <a:rPr lang="en-US"/>
              <a:t>(</a:t>
            </a:r>
            <a:r>
              <a:rPr lang="en-US" i="1"/>
              <a:t>T</a:t>
            </a:r>
            <a:r>
              <a:rPr lang="en-US"/>
              <a:t> &lt; 100mK)</a:t>
            </a:r>
          </a:p>
        </p:txBody>
      </p:sp>
      <p:sp>
        <p:nvSpPr>
          <p:cNvPr id="335888" name="Text Box 16"/>
          <p:cNvSpPr txBox="1">
            <a:spLocks noChangeArrowheads="1"/>
          </p:cNvSpPr>
          <p:nvPr/>
        </p:nvSpPr>
        <p:spPr bwMode="auto">
          <a:xfrm>
            <a:off x="250825" y="3524250"/>
            <a:ext cx="2305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Weak thermal link </a:t>
            </a:r>
            <a:r>
              <a:rPr lang="en-US" b="1" dirty="0">
                <a:solidFill>
                  <a:schemeClr val="accent2"/>
                </a:solidFill>
              </a:rPr>
              <a:t>G</a:t>
            </a:r>
          </a:p>
        </p:txBody>
      </p:sp>
      <p:sp>
        <p:nvSpPr>
          <p:cNvPr id="335889" name="Text Box 17"/>
          <p:cNvSpPr txBox="1">
            <a:spLocks noChangeArrowheads="1"/>
          </p:cNvSpPr>
          <p:nvPr/>
        </p:nvSpPr>
        <p:spPr bwMode="auto">
          <a:xfrm>
            <a:off x="3706813" y="3500438"/>
            <a:ext cx="2305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Absorber </a:t>
            </a:r>
            <a:r>
              <a:rPr lang="en-US" b="1" dirty="0">
                <a:solidFill>
                  <a:schemeClr val="accent2"/>
                </a:solidFill>
              </a:rPr>
              <a:t>C</a:t>
            </a:r>
            <a:endParaRPr lang="en-US" baseline="-25000" dirty="0">
              <a:solidFill>
                <a:schemeClr val="accent2"/>
              </a:solidFill>
            </a:endParaRPr>
          </a:p>
        </p:txBody>
      </p:sp>
      <p:sp>
        <p:nvSpPr>
          <p:cNvPr id="335890" name="Text Box 18"/>
          <p:cNvSpPr txBox="1">
            <a:spLocks noChangeArrowheads="1"/>
          </p:cNvSpPr>
          <p:nvPr/>
        </p:nvSpPr>
        <p:spPr bwMode="auto">
          <a:xfrm>
            <a:off x="468313" y="2371725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Thermometer</a:t>
            </a:r>
            <a:endParaRPr lang="en-US" b="1"/>
          </a:p>
        </p:txBody>
      </p:sp>
      <p:sp>
        <p:nvSpPr>
          <p:cNvPr id="335891" name="Text Box 19"/>
          <p:cNvSpPr txBox="1">
            <a:spLocks noChangeArrowheads="1"/>
          </p:cNvSpPr>
          <p:nvPr/>
        </p:nvSpPr>
        <p:spPr bwMode="auto">
          <a:xfrm>
            <a:off x="1979613" y="1125538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X-ray photon</a:t>
            </a:r>
            <a:endParaRPr lang="en-US" b="1"/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3999" cy="381000"/>
          </a:xfrm>
        </p:spPr>
        <p:txBody>
          <a:bodyPr/>
          <a:lstStyle/>
          <a:p>
            <a:r>
              <a:rPr lang="de-DE" dirty="0" smtClean="0"/>
              <a:t>New: „</a:t>
            </a:r>
            <a:r>
              <a:rPr lang="de-DE" dirty="0" err="1" smtClean="0"/>
              <a:t>sandwiched</a:t>
            </a:r>
            <a:r>
              <a:rPr lang="de-DE" dirty="0" smtClean="0"/>
              <a:t>“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coupling</a:t>
            </a:r>
            <a:endParaRPr lang="de-DE" dirty="0"/>
          </a:p>
        </p:txBody>
      </p:sp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755650" y="1125538"/>
            <a:ext cx="8388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u="sng" dirty="0" smtClean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characterization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an </a:t>
            </a:r>
            <a:r>
              <a:rPr lang="de-DE" b="1" baseline="30000" dirty="0">
                <a:solidFill>
                  <a:schemeClr val="accent2">
                    <a:lumMod val="75000"/>
                  </a:schemeClr>
                </a:solidFill>
              </a:rPr>
              <a:t>55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Fe-source  </a:t>
            </a:r>
            <a:r>
              <a:rPr lang="de-DE" dirty="0">
                <a:solidFill>
                  <a:srgbClr val="C00000"/>
                </a:solidFill>
              </a:rPr>
              <a:t>	 	</a:t>
            </a:r>
            <a:r>
              <a:rPr lang="de-DE" dirty="0">
                <a:solidFill>
                  <a:srgbClr val="C00000"/>
                </a:solidFill>
                <a:latin typeface="Symbol" pitchFamily="18" charset="2"/>
              </a:rPr>
              <a:t>						</a:t>
            </a:r>
            <a:r>
              <a:rPr lang="de-DE" dirty="0">
                <a:solidFill>
                  <a:srgbClr val="C00000"/>
                </a:solidFill>
              </a:rPr>
              <a:t>	</a:t>
            </a:r>
          </a:p>
        </p:txBody>
      </p:sp>
      <p:sp>
        <p:nvSpPr>
          <p:cNvPr id="328720" name="Rectangle 16"/>
          <p:cNvSpPr>
            <a:spLocks noChangeArrowheads="1"/>
          </p:cNvSpPr>
          <p:nvPr/>
        </p:nvSpPr>
        <p:spPr bwMode="auto">
          <a:xfrm>
            <a:off x="684213" y="3648074"/>
            <a:ext cx="1030287" cy="4365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28721" name="Rectangle 17"/>
          <p:cNvSpPr>
            <a:spLocks noChangeArrowheads="1"/>
          </p:cNvSpPr>
          <p:nvPr/>
        </p:nvSpPr>
        <p:spPr bwMode="auto">
          <a:xfrm>
            <a:off x="3635375" y="3648074"/>
            <a:ext cx="1008063" cy="4365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214942" y="4572008"/>
            <a:ext cx="314327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dirty="0" smtClean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b="1" i="1" dirty="0" smtClean="0">
                <a:solidFill>
                  <a:srgbClr val="CC0000"/>
                </a:solidFill>
              </a:rPr>
              <a:t>E</a:t>
            </a:r>
            <a:r>
              <a:rPr lang="de-DE" b="1" baseline="-25000" dirty="0" smtClean="0">
                <a:solidFill>
                  <a:srgbClr val="CC0000"/>
                </a:solidFill>
              </a:rPr>
              <a:t>FWHM</a:t>
            </a:r>
            <a:r>
              <a:rPr lang="de-DE" b="1" dirty="0" smtClean="0">
                <a:solidFill>
                  <a:srgbClr val="CC0000"/>
                </a:solidFill>
              </a:rPr>
              <a:t>	 = 2.0 eV  @  6 </a:t>
            </a:r>
            <a:r>
              <a:rPr lang="de-DE" b="1" dirty="0" err="1" smtClean="0">
                <a:solidFill>
                  <a:srgbClr val="CC0000"/>
                </a:solidFill>
              </a:rPr>
              <a:t>keV</a:t>
            </a:r>
            <a:endParaRPr lang="de-DE" b="1" dirty="0" smtClean="0">
              <a:solidFill>
                <a:srgbClr val="CC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3143272" cy="298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feld 10"/>
          <p:cNvSpPr txBox="1"/>
          <p:nvPr/>
        </p:nvSpPr>
        <p:spPr>
          <a:xfrm>
            <a:off x="1428728" y="4572008"/>
            <a:ext cx="307183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dirty="0" smtClean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b="1" i="1" dirty="0" smtClean="0">
                <a:solidFill>
                  <a:srgbClr val="CC0000"/>
                </a:solidFill>
              </a:rPr>
              <a:t>E</a:t>
            </a:r>
            <a:r>
              <a:rPr lang="de-DE" b="1" baseline="-25000" dirty="0" smtClean="0">
                <a:solidFill>
                  <a:srgbClr val="CC0000"/>
                </a:solidFill>
              </a:rPr>
              <a:t>FWHM</a:t>
            </a:r>
            <a:r>
              <a:rPr lang="de-DE" b="1" dirty="0" smtClean="0">
                <a:solidFill>
                  <a:srgbClr val="CC0000"/>
                </a:solidFill>
              </a:rPr>
              <a:t>	 = 1.8 eV  @  0 </a:t>
            </a:r>
            <a:r>
              <a:rPr lang="de-DE" b="1" dirty="0" err="1" smtClean="0">
                <a:solidFill>
                  <a:srgbClr val="CC0000"/>
                </a:solidFill>
              </a:rPr>
              <a:t>keV</a:t>
            </a:r>
            <a:endParaRPr lang="de-DE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19248"/>
            <a:ext cx="3192808" cy="305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feld 12"/>
          <p:cNvSpPr txBox="1"/>
          <p:nvPr/>
        </p:nvSpPr>
        <p:spPr>
          <a:xfrm>
            <a:off x="7215206" y="1785926"/>
            <a:ext cx="70485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baseline="30000" dirty="0" smtClean="0">
                <a:solidFill>
                  <a:srgbClr val="CC0000"/>
                </a:solidFill>
                <a:latin typeface="+mj-lt"/>
              </a:rPr>
              <a:t>55</a:t>
            </a:r>
            <a:r>
              <a:rPr lang="de-DE" b="1" dirty="0" smtClean="0">
                <a:solidFill>
                  <a:srgbClr val="CC0000"/>
                </a:solidFill>
                <a:latin typeface="+mj-lt"/>
              </a:rPr>
              <a:t>Mn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428728" y="5214950"/>
            <a:ext cx="7500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Energy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resolution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will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be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pushed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below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D</a:t>
            </a:r>
            <a:r>
              <a:rPr lang="de-DE" b="1" i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de-DE" b="1" baseline="-25000" dirty="0" smtClean="0">
                <a:solidFill>
                  <a:schemeClr val="accent2">
                    <a:lumMod val="75000"/>
                  </a:schemeClr>
                </a:solidFill>
              </a:rPr>
              <a:t>FWHM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= 1.4 eV</a:t>
            </a:r>
          </a:p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further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reducing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1885950" indent="-180975">
              <a:buFont typeface="Arial" pitchFamily="34" charset="0"/>
              <a:buChar char="•"/>
            </a:pP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stray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inductances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1885950" indent="-180975">
              <a:buFont typeface="Arial" pitchFamily="34" charset="0"/>
              <a:buChar char="•"/>
            </a:pP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ome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excess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heat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capacity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1885950" indent="-180975">
              <a:buFont typeface="Arial" pitchFamily="34" charset="0"/>
              <a:buChar char="•"/>
            </a:pP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stem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area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further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reduce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loss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athermal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phonons</a:t>
            </a:r>
            <a:r>
              <a:rPr lang="de-DE" b="1" dirty="0" smtClean="0"/>
              <a:t>	</a:t>
            </a:r>
            <a:r>
              <a:rPr lang="de-DE" dirty="0" smtClean="0"/>
              <a:t> </a:t>
            </a:r>
            <a:endParaRPr lang="de-DE" dirty="0"/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4000" cy="381000"/>
          </a:xfrm>
        </p:spPr>
        <p:txBody>
          <a:bodyPr/>
          <a:lstStyle/>
          <a:p>
            <a:r>
              <a:rPr lang="de-DE" b="1" dirty="0" smtClean="0"/>
              <a:t>maXs-200</a:t>
            </a:r>
            <a:r>
              <a:rPr lang="de-DE" dirty="0" smtClean="0"/>
              <a:t>: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smtClean="0"/>
              <a:t>x-</a:t>
            </a:r>
            <a:r>
              <a:rPr lang="de-DE" dirty="0" err="1" smtClean="0"/>
              <a:t>rays</a:t>
            </a:r>
            <a:r>
              <a:rPr lang="de-DE" dirty="0" smtClean="0"/>
              <a:t> </a:t>
            </a:r>
            <a:r>
              <a:rPr lang="de-DE" sz="1800" dirty="0" smtClean="0"/>
              <a:t>(</a:t>
            </a:r>
            <a:r>
              <a:rPr lang="de-DE" sz="1800" dirty="0" err="1" smtClean="0"/>
              <a:t>at</a:t>
            </a:r>
            <a:r>
              <a:rPr lang="de-DE" sz="1800" dirty="0" smtClean="0"/>
              <a:t> GSI/FAIR)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38948" name="Text Box 4"/>
          <p:cNvSpPr txBox="1">
            <a:spLocks noChangeArrowheads="1"/>
          </p:cNvSpPr>
          <p:nvPr/>
        </p:nvSpPr>
        <p:spPr bwMode="auto">
          <a:xfrm>
            <a:off x="468313" y="1004885"/>
            <a:ext cx="7162800" cy="395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First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array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prototype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66700"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1x8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x-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ray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absorbers</a:t>
            </a:r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66700"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>
                <a:solidFill>
                  <a:schemeClr val="accent2"/>
                </a:solidFill>
              </a:rPr>
              <a:t>	</a:t>
            </a:r>
            <a:r>
              <a:rPr lang="de-DE" b="1" dirty="0">
                <a:solidFill>
                  <a:srgbClr val="CC0000"/>
                </a:solidFill>
              </a:rPr>
              <a:t>2</a:t>
            </a:r>
            <a:r>
              <a:rPr lang="de-DE" sz="800" b="1" dirty="0">
                <a:solidFill>
                  <a:srgbClr val="CC0000"/>
                </a:solidFill>
              </a:rPr>
              <a:t> </a:t>
            </a:r>
            <a:r>
              <a:rPr lang="de-DE" b="1" dirty="0">
                <a:solidFill>
                  <a:srgbClr val="CC0000"/>
                </a:solidFill>
              </a:rPr>
              <a:t>mm x 0.5</a:t>
            </a:r>
            <a:r>
              <a:rPr lang="de-DE" sz="800" b="1" dirty="0">
                <a:solidFill>
                  <a:srgbClr val="CC0000"/>
                </a:solidFill>
              </a:rPr>
              <a:t> </a:t>
            </a:r>
            <a:r>
              <a:rPr lang="de-DE" b="1" dirty="0">
                <a:solidFill>
                  <a:srgbClr val="CC0000"/>
                </a:solidFill>
              </a:rPr>
              <a:t>mm</a:t>
            </a:r>
          </a:p>
          <a:p>
            <a:pPr marL="266700"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>
                <a:solidFill>
                  <a:schemeClr val="accent2"/>
                </a:solidFill>
              </a:rPr>
              <a:t>	</a:t>
            </a:r>
            <a:r>
              <a:rPr lang="de-DE" dirty="0">
                <a:solidFill>
                  <a:srgbClr val="CC0000"/>
                </a:solidFill>
              </a:rPr>
              <a:t>200</a:t>
            </a:r>
            <a:r>
              <a:rPr lang="de-DE" sz="800" dirty="0">
                <a:solidFill>
                  <a:srgbClr val="CC0000"/>
                </a:solidFill>
              </a:rPr>
              <a:t> </a:t>
            </a:r>
            <a:r>
              <a:rPr lang="de-DE" b="1" dirty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de-DE" dirty="0">
                <a:solidFill>
                  <a:srgbClr val="CC0000"/>
                </a:solidFill>
              </a:rPr>
              <a:t>m </a:t>
            </a:r>
            <a:r>
              <a:rPr lang="de-DE" dirty="0" err="1">
                <a:solidFill>
                  <a:srgbClr val="CC0000"/>
                </a:solidFill>
              </a:rPr>
              <a:t>thick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electroplated</a:t>
            </a:r>
            <a:r>
              <a:rPr lang="de-DE" dirty="0">
                <a:solidFill>
                  <a:srgbClr val="CC0000"/>
                </a:solidFill>
              </a:rPr>
              <a:t> Au</a:t>
            </a:r>
          </a:p>
          <a:p>
            <a:pPr marL="266700"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>
                <a:solidFill>
                  <a:schemeClr val="accent2"/>
                </a:solidFill>
              </a:rPr>
              <a:t>	</a:t>
            </a:r>
            <a:r>
              <a:rPr lang="de-DE" b="1" dirty="0">
                <a:solidFill>
                  <a:srgbClr val="CC0000"/>
                </a:solidFill>
              </a:rPr>
              <a:t>80% QE </a:t>
            </a:r>
            <a:r>
              <a:rPr lang="de-DE" b="1" dirty="0" err="1">
                <a:solidFill>
                  <a:srgbClr val="CC0000"/>
                </a:solidFill>
              </a:rPr>
              <a:t>at</a:t>
            </a:r>
            <a:r>
              <a:rPr lang="de-DE" b="1" dirty="0">
                <a:solidFill>
                  <a:srgbClr val="CC0000"/>
                </a:solidFill>
              </a:rPr>
              <a:t> 100</a:t>
            </a:r>
            <a:r>
              <a:rPr lang="de-DE" sz="800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keV</a:t>
            </a:r>
            <a:endParaRPr lang="de-DE" b="1" dirty="0">
              <a:solidFill>
                <a:srgbClr val="CC0000"/>
              </a:solidFill>
            </a:endParaRPr>
          </a:p>
          <a:p>
            <a:pPr marL="266700"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b="1" dirty="0" smtClean="0">
                <a:solidFill>
                  <a:srgbClr val="CC0000"/>
                </a:solidFill>
                <a:latin typeface="Symbol" pitchFamily="18" charset="2"/>
              </a:rPr>
              <a:t/>
            </a:r>
            <a:br>
              <a:rPr lang="de-DE" b="1" dirty="0" smtClean="0">
                <a:solidFill>
                  <a:srgbClr val="CC0000"/>
                </a:solidFill>
                <a:latin typeface="Symbol" pitchFamily="18" charset="2"/>
              </a:rPr>
            </a:br>
            <a:r>
              <a:rPr lang="de-DE" b="1" dirty="0" smtClean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b="1" dirty="0" smtClean="0">
                <a:solidFill>
                  <a:srgbClr val="CC0000"/>
                </a:solidFill>
              </a:rPr>
              <a:t>E</a:t>
            </a:r>
            <a:r>
              <a:rPr lang="de-DE" b="1" baseline="-25000" dirty="0" smtClean="0">
                <a:solidFill>
                  <a:srgbClr val="CC0000"/>
                </a:solidFill>
              </a:rPr>
              <a:t>FWHM</a:t>
            </a:r>
            <a:r>
              <a:rPr lang="de-DE" b="1" dirty="0" smtClean="0">
                <a:solidFill>
                  <a:srgbClr val="CC0000"/>
                </a:solidFill>
              </a:rPr>
              <a:t> &lt; 50 </a:t>
            </a:r>
            <a:r>
              <a:rPr lang="de-DE" b="1" dirty="0">
                <a:solidFill>
                  <a:srgbClr val="CC0000"/>
                </a:solidFill>
              </a:rPr>
              <a:t>eV</a:t>
            </a:r>
          </a:p>
          <a:p>
            <a:pPr marL="266700"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b="1" dirty="0" smtClean="0">
                <a:solidFill>
                  <a:schemeClr val="accent2"/>
                </a:solidFill>
              </a:rPr>
              <a:t/>
            </a:r>
            <a:br>
              <a:rPr lang="de-DE" b="1" dirty="0" smtClean="0">
                <a:solidFill>
                  <a:schemeClr val="accent2"/>
                </a:solidFill>
              </a:rPr>
            </a:b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4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electronic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channels</a:t>
            </a:r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66700"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modular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extension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longer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arrays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endParaRPr lang="de-DE" b="1" dirty="0">
              <a:solidFill>
                <a:srgbClr val="CC0000"/>
              </a:solidFill>
            </a:endParaRPr>
          </a:p>
          <a:p>
            <a:pPr eaLnBrk="0" hangingPunct="0">
              <a:spcBef>
                <a:spcPct val="30000"/>
              </a:spcBef>
              <a:buSzPct val="60000"/>
              <a:buFont typeface="Monotype Sorts" pitchFamily="2" charset="2"/>
              <a:buNone/>
            </a:pPr>
            <a:r>
              <a:rPr lang="de-DE" dirty="0"/>
              <a:t>	</a:t>
            </a:r>
          </a:p>
        </p:txBody>
      </p:sp>
      <p:cxnSp>
        <p:nvCxnSpPr>
          <p:cNvPr id="338956" name="AutoShape 12"/>
          <p:cNvCxnSpPr>
            <a:cxnSpLocks noChangeShapeType="1"/>
          </p:cNvCxnSpPr>
          <p:nvPr/>
        </p:nvCxnSpPr>
        <p:spPr bwMode="auto">
          <a:xfrm rot="16200000" flipH="1">
            <a:off x="6465888" y="1339850"/>
            <a:ext cx="47625" cy="47625"/>
          </a:xfrm>
          <a:prstGeom prst="curvedConnector4">
            <a:avLst>
              <a:gd name="adj1" fmla="val 1306667"/>
              <a:gd name="adj2" fmla="val -480000"/>
            </a:avLst>
          </a:prstGeom>
          <a:noFill/>
          <a:ln w="9525">
            <a:noFill/>
            <a:round/>
            <a:headEnd/>
            <a:tailEnd/>
          </a:ln>
          <a:effectLst/>
        </p:spPr>
      </p:cxnSp>
      <p:pic>
        <p:nvPicPr>
          <p:cNvPr id="339017" name="Picture 73" descr="AbsorberGoldBarr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384665"/>
            <a:ext cx="3213140" cy="2409855"/>
          </a:xfrm>
          <a:prstGeom prst="rect">
            <a:avLst/>
          </a:prstGeom>
          <a:noFill/>
        </p:spPr>
      </p:pic>
      <p:pic>
        <p:nvPicPr>
          <p:cNvPr id="339021" name="Picture 77" descr="SU8molds"/>
          <p:cNvPicPr>
            <a:picLocks noChangeAspect="1" noChangeArrowheads="1"/>
          </p:cNvPicPr>
          <p:nvPr/>
        </p:nvPicPr>
        <p:blipFill>
          <a:blip r:embed="rId3" cstate="print"/>
          <a:srcRect l="10216"/>
          <a:stretch>
            <a:fillRect/>
          </a:stretch>
        </p:blipFill>
        <p:spPr bwMode="auto">
          <a:xfrm>
            <a:off x="1285852" y="4384698"/>
            <a:ext cx="3167062" cy="2401888"/>
          </a:xfrm>
          <a:prstGeom prst="rect">
            <a:avLst/>
          </a:prstGeom>
          <a:noFill/>
        </p:spPr>
      </p:pic>
      <p:sp>
        <p:nvSpPr>
          <p:cNvPr id="339022" name="Text Box 78"/>
          <p:cNvSpPr txBox="1">
            <a:spLocks noChangeArrowheads="1"/>
          </p:cNvSpPr>
          <p:nvPr/>
        </p:nvSpPr>
        <p:spPr bwMode="auto">
          <a:xfrm>
            <a:off x="1285852" y="4405978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 </a:t>
            </a:r>
            <a:b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mold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9023" name="Text Box 79"/>
          <p:cNvSpPr txBox="1">
            <a:spLocks noChangeArrowheads="1"/>
          </p:cNvSpPr>
          <p:nvPr/>
        </p:nvSpPr>
        <p:spPr bwMode="auto">
          <a:xfrm>
            <a:off x="4572000" y="4405978"/>
            <a:ext cx="25003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electroplated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absorbers 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858379"/>
            <a:ext cx="4402453" cy="3642191"/>
          </a:xfrm>
          <a:prstGeom prst="rect">
            <a:avLst/>
          </a:prstGeom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3999" cy="381000"/>
          </a:xfrm>
        </p:spPr>
        <p:txBody>
          <a:bodyPr/>
          <a:lstStyle/>
          <a:p>
            <a:r>
              <a:rPr lang="de-DE" b="1" dirty="0" smtClean="0"/>
              <a:t>maXs-200</a:t>
            </a:r>
            <a:r>
              <a:rPr lang="de-DE" dirty="0" smtClean="0"/>
              <a:t>: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hard</a:t>
            </a:r>
            <a:r>
              <a:rPr lang="de-DE" dirty="0" smtClean="0"/>
              <a:t> x-</a:t>
            </a:r>
            <a:r>
              <a:rPr lang="de-DE" dirty="0" err="1" smtClean="0"/>
              <a:t>rays</a:t>
            </a:r>
            <a:r>
              <a:rPr lang="de-DE" dirty="0" smtClean="0"/>
              <a:t> </a:t>
            </a:r>
            <a:r>
              <a:rPr lang="de-DE" sz="1800" dirty="0" smtClean="0"/>
              <a:t>(</a:t>
            </a:r>
            <a:r>
              <a:rPr lang="de-DE" sz="1800" dirty="0" err="1" smtClean="0"/>
              <a:t>at</a:t>
            </a:r>
            <a:r>
              <a:rPr lang="de-DE" sz="1800" dirty="0" smtClean="0"/>
              <a:t> GSI/FAIR)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755650" y="1000108"/>
            <a:ext cx="8388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u="sng" dirty="0" smtClean="0">
                <a:solidFill>
                  <a:srgbClr val="C00000"/>
                </a:solidFill>
              </a:rPr>
              <a:t>First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characterization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with</a:t>
            </a:r>
            <a:r>
              <a:rPr lang="de-DE" b="1" dirty="0">
                <a:solidFill>
                  <a:srgbClr val="C00000"/>
                </a:solidFill>
              </a:rPr>
              <a:t> an </a:t>
            </a:r>
            <a:r>
              <a:rPr lang="de-DE" b="1" baseline="30000" dirty="0" smtClean="0">
                <a:solidFill>
                  <a:srgbClr val="C00000"/>
                </a:solidFill>
              </a:rPr>
              <a:t>241</a:t>
            </a:r>
            <a:r>
              <a:rPr lang="de-DE" b="1" dirty="0" smtClean="0">
                <a:solidFill>
                  <a:srgbClr val="C00000"/>
                </a:solidFill>
              </a:rPr>
              <a:t>Am-source  </a:t>
            </a:r>
            <a:r>
              <a:rPr lang="de-DE" dirty="0">
                <a:solidFill>
                  <a:srgbClr val="C00000"/>
                </a:solidFill>
              </a:rPr>
              <a:t>	 	</a:t>
            </a:r>
            <a:r>
              <a:rPr lang="de-DE" dirty="0">
                <a:solidFill>
                  <a:srgbClr val="C00000"/>
                </a:solidFill>
                <a:latin typeface="Symbol" pitchFamily="18" charset="2"/>
              </a:rPr>
              <a:t>						</a:t>
            </a:r>
            <a:r>
              <a:rPr lang="de-DE" dirty="0">
                <a:solidFill>
                  <a:srgbClr val="C00000"/>
                </a:solidFill>
              </a:rPr>
              <a:t>	</a:t>
            </a:r>
          </a:p>
        </p:txBody>
      </p:sp>
      <p:sp>
        <p:nvSpPr>
          <p:cNvPr id="328720" name="Rectangle 16"/>
          <p:cNvSpPr>
            <a:spLocks noChangeArrowheads="1"/>
          </p:cNvSpPr>
          <p:nvPr/>
        </p:nvSpPr>
        <p:spPr bwMode="auto">
          <a:xfrm>
            <a:off x="541337" y="3673658"/>
            <a:ext cx="1030287" cy="4365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28721" name="Rectangle 17"/>
          <p:cNvSpPr>
            <a:spLocks noChangeArrowheads="1"/>
          </p:cNvSpPr>
          <p:nvPr/>
        </p:nvSpPr>
        <p:spPr bwMode="auto">
          <a:xfrm>
            <a:off x="3492499" y="3673658"/>
            <a:ext cx="1008063" cy="4365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072066" y="4857760"/>
            <a:ext cx="314327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dirty="0" smtClean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b="1" i="1" dirty="0" smtClean="0">
                <a:solidFill>
                  <a:srgbClr val="CC0000"/>
                </a:solidFill>
              </a:rPr>
              <a:t>E</a:t>
            </a:r>
            <a:r>
              <a:rPr lang="de-DE" b="1" baseline="-25000" dirty="0" smtClean="0">
                <a:solidFill>
                  <a:srgbClr val="CC0000"/>
                </a:solidFill>
              </a:rPr>
              <a:t>FWHM</a:t>
            </a:r>
            <a:r>
              <a:rPr lang="de-DE" b="1" dirty="0" smtClean="0">
                <a:solidFill>
                  <a:srgbClr val="CC0000"/>
                </a:solidFill>
              </a:rPr>
              <a:t>	 = 60 eV  @  60 </a:t>
            </a:r>
            <a:r>
              <a:rPr lang="de-DE" b="1" dirty="0" err="1" smtClean="0">
                <a:solidFill>
                  <a:srgbClr val="CC0000"/>
                </a:solidFill>
              </a:rPr>
              <a:t>keV</a:t>
            </a:r>
            <a:endParaRPr lang="de-DE" b="1" dirty="0" smtClean="0">
              <a:solidFill>
                <a:srgbClr val="CC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285852" y="4857760"/>
            <a:ext cx="342902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dirty="0" smtClean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b="1" i="1" dirty="0" smtClean="0">
                <a:solidFill>
                  <a:srgbClr val="CC0000"/>
                </a:solidFill>
              </a:rPr>
              <a:t>E</a:t>
            </a:r>
            <a:r>
              <a:rPr lang="de-DE" b="1" baseline="-25000" dirty="0" smtClean="0">
                <a:solidFill>
                  <a:srgbClr val="CC0000"/>
                </a:solidFill>
              </a:rPr>
              <a:t>FWHM</a:t>
            </a:r>
            <a:r>
              <a:rPr lang="de-DE" b="1" dirty="0" smtClean="0">
                <a:solidFill>
                  <a:srgbClr val="CC0000"/>
                </a:solidFill>
              </a:rPr>
              <a:t>	 = 40 eV  @  0-10 </a:t>
            </a:r>
            <a:r>
              <a:rPr lang="de-DE" b="1" dirty="0" err="1" smtClean="0">
                <a:solidFill>
                  <a:srgbClr val="CC0000"/>
                </a:solidFill>
              </a:rPr>
              <a:t>keV</a:t>
            </a:r>
            <a:endParaRPr lang="de-DE" b="1" dirty="0"/>
          </a:p>
        </p:txBody>
      </p:sp>
      <p:grpSp>
        <p:nvGrpSpPr>
          <p:cNvPr id="2" name="Gruppieren 25"/>
          <p:cNvGrpSpPr/>
          <p:nvPr/>
        </p:nvGrpSpPr>
        <p:grpSpPr>
          <a:xfrm>
            <a:off x="1428728" y="1454320"/>
            <a:ext cx="6357982" cy="3189126"/>
            <a:chOff x="4139952" y="4177623"/>
            <a:chExt cx="4680520" cy="2347721"/>
          </a:xfrm>
        </p:grpSpPr>
        <p:sp>
          <p:nvSpPr>
            <p:cNvPr id="12" name="Abgerundetes Rechteck 11"/>
            <p:cNvSpPr/>
            <p:nvPr/>
          </p:nvSpPr>
          <p:spPr>
            <a:xfrm>
              <a:off x="4139952" y="4177623"/>
              <a:ext cx="4680520" cy="2347721"/>
            </a:xfrm>
            <a:prstGeom prst="roundRect">
              <a:avLst>
                <a:gd name="adj" fmla="val 768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5370241" y="3170903"/>
              <a:ext cx="2183267" cy="4490370"/>
            </a:xfrm>
            <a:prstGeom prst="rect">
              <a:avLst/>
            </a:prstGeom>
          </p:spPr>
        </p:pic>
        <p:sp>
          <p:nvSpPr>
            <p:cNvPr id="16" name="Geschweifte Klammer rechts 15"/>
            <p:cNvSpPr/>
            <p:nvPr/>
          </p:nvSpPr>
          <p:spPr>
            <a:xfrm rot="16200000">
              <a:off x="6701514" y="4533034"/>
              <a:ext cx="238583" cy="1054849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Geschweifte Klammer rechts 16"/>
            <p:cNvSpPr/>
            <p:nvPr/>
          </p:nvSpPr>
          <p:spPr>
            <a:xfrm rot="16200000">
              <a:off x="5373969" y="4859280"/>
              <a:ext cx="238583" cy="40236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Geschweifte Klammer rechts 17"/>
            <p:cNvSpPr/>
            <p:nvPr/>
          </p:nvSpPr>
          <p:spPr>
            <a:xfrm rot="16200000">
              <a:off x="7981100" y="4628410"/>
              <a:ext cx="238583" cy="8640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4644008" y="4376137"/>
              <a:ext cx="618595" cy="294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aseline="30000" dirty="0" smtClean="0"/>
                <a:t>237</a:t>
              </a:r>
              <a:r>
                <a:rPr lang="de-DE" sz="2000" dirty="0" smtClean="0"/>
                <a:t>Np</a:t>
              </a:r>
              <a:endParaRPr lang="de-DE" sz="2000" dirty="0"/>
            </a:p>
          </p:txBody>
        </p:sp>
        <p:sp>
          <p:nvSpPr>
            <p:cNvPr id="20" name="Textfeld 1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236113" y="4687616"/>
              <a:ext cx="394852" cy="276999"/>
            </a:xfrm>
            <a:prstGeom prst="rect">
              <a:avLst/>
            </a:prstGeom>
            <a:blipFill rotWithShape="1">
              <a:blip r:embed="rId3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de-DE">
                  <a:noFill/>
                </a:rPr>
                <a:t> </a:t>
              </a:r>
            </a:p>
          </p:txBody>
        </p:sp>
        <p:sp>
          <p:nvSpPr>
            <p:cNvPr id="21" name="Textfeld 2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553412" y="4687616"/>
              <a:ext cx="388761" cy="293478"/>
            </a:xfrm>
            <a:prstGeom prst="rect">
              <a:avLst/>
            </a:prstGeom>
            <a:blipFill rotWithShape="1">
              <a:blip r:embed="rId4" cstate="print"/>
              <a:stretch>
                <a:fillRect b="-2083"/>
              </a:stretch>
            </a:blipFill>
          </p:spPr>
          <p:txBody>
            <a:bodyPr/>
            <a:lstStyle/>
            <a:p>
              <a:r>
                <a:rPr lang="de-DE">
                  <a:noFill/>
                </a:rPr>
                <a:t> </a:t>
              </a:r>
            </a:p>
          </p:txBody>
        </p:sp>
        <p:sp>
          <p:nvSpPr>
            <p:cNvPr id="22" name="Textfeld 2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916450" y="4687616"/>
              <a:ext cx="386451" cy="291811"/>
            </a:xfrm>
            <a:prstGeom prst="rect">
              <a:avLst/>
            </a:prstGeom>
            <a:blipFill rotWithShape="1">
              <a:blip r:embed="rId5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de-DE">
                  <a:noFill/>
                </a:rPr>
                <a:t> </a:t>
              </a:r>
            </a:p>
          </p:txBody>
        </p:sp>
        <p:sp>
          <p:nvSpPr>
            <p:cNvPr id="23" name="Textfeld 2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644008" y="5552076"/>
              <a:ext cx="360034" cy="276999"/>
            </a:xfrm>
            <a:prstGeom prst="rect">
              <a:avLst/>
            </a:prstGeom>
            <a:blipFill rotWithShape="1">
              <a:blip r:embed="rId6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de-DE">
                  <a:noFill/>
                </a:rPr>
                <a:t> </a:t>
              </a:r>
            </a:p>
          </p:txBody>
        </p:sp>
        <p:sp>
          <p:nvSpPr>
            <p:cNvPr id="24" name="Textfeld 2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012160" y="5583730"/>
              <a:ext cx="386836" cy="293542"/>
            </a:xfrm>
            <a:prstGeom prst="rect">
              <a:avLst/>
            </a:prstGeom>
            <a:blipFill rotWithShape="1"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de-DE">
                  <a:noFill/>
                </a:rPr>
                <a:t> </a:t>
              </a:r>
            </a:p>
          </p:txBody>
        </p:sp>
        <p:sp>
          <p:nvSpPr>
            <p:cNvPr id="25" name="Textfeld 2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864272" y="5610628"/>
              <a:ext cx="445956" cy="243080"/>
            </a:xfrm>
            <a:prstGeom prst="rect">
              <a:avLst/>
            </a:prstGeom>
            <a:blipFill rotWithShape="1">
              <a:blip r:embed="rId8" cstate="print"/>
              <a:stretch>
                <a:fillRect b="-2500"/>
              </a:stretch>
            </a:blipFill>
          </p:spPr>
          <p:txBody>
            <a:bodyPr/>
            <a:lstStyle/>
            <a:p>
              <a:r>
                <a:rPr lang="de-DE">
                  <a:noFill/>
                </a:rPr>
                <a:t> </a:t>
              </a: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1571604" y="5357826"/>
            <a:ext cx="6072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Slight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degradation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towards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higher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energies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due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4292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Poor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temperature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stability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this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experiment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42925" indent="-180975">
              <a:buFont typeface="Arial" pitchFamily="34" charset="0"/>
              <a:buChar char="•"/>
            </a:pP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Possible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marginal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position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dependence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b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be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fixed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stems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between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absorber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sensor</a:t>
            </a:r>
            <a:endParaRPr lang="de-DE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3999" cy="381000"/>
          </a:xfrm>
        </p:spPr>
        <p:txBody>
          <a:bodyPr/>
          <a:lstStyle/>
          <a:p>
            <a:r>
              <a:rPr lang="de-DE" dirty="0" err="1" smtClean="0"/>
              <a:t>linearity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maXs-200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5429256" y="4786322"/>
            <a:ext cx="3357586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rgbClr val="C00000"/>
                </a:solidFill>
              </a:rPr>
              <a:t>Non-</a:t>
            </a:r>
            <a:r>
              <a:rPr lang="de-DE" sz="2000" b="1" dirty="0" err="1" smtClean="0">
                <a:solidFill>
                  <a:srgbClr val="C00000"/>
                </a:solidFill>
              </a:rPr>
              <a:t>linearity</a:t>
            </a:r>
            <a:r>
              <a:rPr lang="de-DE" sz="2000" b="1" dirty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at</a:t>
            </a:r>
            <a:r>
              <a:rPr lang="de-DE" sz="2000" b="1" dirty="0" smtClean="0">
                <a:solidFill>
                  <a:srgbClr val="C00000"/>
                </a:solidFill>
              </a:rPr>
              <a:t> 60 </a:t>
            </a:r>
            <a:r>
              <a:rPr lang="de-DE" sz="2000" b="1" dirty="0" err="1" smtClean="0">
                <a:solidFill>
                  <a:srgbClr val="C00000"/>
                </a:solidFill>
              </a:rPr>
              <a:t>keV</a:t>
            </a:r>
            <a:endParaRPr lang="de-DE" sz="20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rgbClr val="C00000"/>
                </a:solidFill>
              </a:rPr>
              <a:t> 0.1 %</a:t>
            </a:r>
            <a:endParaRPr lang="de-DE" sz="2000" b="1" dirty="0">
              <a:solidFill>
                <a:srgbClr val="C00000"/>
              </a:solidFill>
            </a:endParaRPr>
          </a:p>
        </p:txBody>
      </p:sp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857232"/>
            <a:ext cx="4857785" cy="589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98672"/>
            <a:ext cx="3959225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large area MMC with position and energy sensitivity </a:t>
            </a:r>
          </a:p>
        </p:txBody>
      </p:sp>
      <p:sp>
        <p:nvSpPr>
          <p:cNvPr id="347139" name="Text Box 3"/>
          <p:cNvSpPr txBox="1">
            <a:spLocks noChangeArrowheads="1"/>
          </p:cNvSpPr>
          <p:nvPr/>
        </p:nvSpPr>
        <p:spPr bwMode="auto">
          <a:xfrm>
            <a:off x="3500430" y="1125538"/>
            <a:ext cx="564357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162050">
              <a:spcBef>
                <a:spcPct val="50000"/>
              </a:spcBef>
            </a:pPr>
            <a:r>
              <a:rPr lang="de-DE" dirty="0" err="1" smtClean="0">
                <a:solidFill>
                  <a:schemeClr val="accent2"/>
                </a:solidFill>
              </a:rPr>
              <a:t>For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the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detection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of</a:t>
            </a:r>
            <a:r>
              <a:rPr lang="de-DE" dirty="0">
                <a:solidFill>
                  <a:schemeClr val="accent2"/>
                </a:solidFill>
              </a:rPr>
              <a:t> neutral </a:t>
            </a:r>
            <a:r>
              <a:rPr lang="de-DE" dirty="0" err="1">
                <a:solidFill>
                  <a:schemeClr val="accent2"/>
                </a:solidFill>
              </a:rPr>
              <a:t>molecular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reaction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products</a:t>
            </a:r>
            <a:endParaRPr lang="de-DE" dirty="0">
              <a:solidFill>
                <a:schemeClr val="accent2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 err="1">
                <a:solidFill>
                  <a:schemeClr val="accent2"/>
                </a:solidFill>
              </a:rPr>
              <a:t>at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the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cryogenic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ion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storage</a:t>
            </a:r>
            <a:r>
              <a:rPr lang="de-DE" dirty="0">
                <a:solidFill>
                  <a:schemeClr val="accent2"/>
                </a:solidFill>
              </a:rPr>
              <a:t> ring MPI-K, HD</a:t>
            </a: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chemeClr val="accent2"/>
                </a:solidFill>
              </a:rPr>
              <a:t>	(e.g. </a:t>
            </a:r>
            <a:r>
              <a:rPr lang="de-DE" dirty="0" err="1">
                <a:solidFill>
                  <a:schemeClr val="accent2"/>
                </a:solidFill>
              </a:rPr>
              <a:t>dissotiative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recombination</a:t>
            </a:r>
            <a:r>
              <a:rPr lang="de-DE" dirty="0">
                <a:solidFill>
                  <a:schemeClr val="accent2"/>
                </a:solidFill>
              </a:rPr>
              <a:t>)</a:t>
            </a:r>
          </a:p>
          <a:p>
            <a:pPr defTabSz="1162050">
              <a:spcBef>
                <a:spcPct val="50000"/>
              </a:spcBef>
            </a:pPr>
            <a:endParaRPr lang="de-DE" dirty="0">
              <a:solidFill>
                <a:schemeClr val="accent2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 smtClean="0">
                <a:solidFill>
                  <a:srgbClr val="CC0000"/>
                </a:solidFill>
              </a:rPr>
              <a:t>	</a:t>
            </a:r>
            <a:r>
              <a:rPr lang="de-DE" b="1" dirty="0" err="1" smtClean="0">
                <a:solidFill>
                  <a:srgbClr val="CC0000"/>
                </a:solidFill>
              </a:rPr>
              <a:t>detector</a:t>
            </a:r>
            <a:r>
              <a:rPr lang="de-DE" b="1" dirty="0">
                <a:solidFill>
                  <a:srgbClr val="CC0000"/>
                </a:solidFill>
              </a:rPr>
              <a:t>:</a:t>
            </a: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dirty="0" smtClean="0">
                <a:solidFill>
                  <a:srgbClr val="CC0000"/>
                </a:solidFill>
              </a:rPr>
              <a:t>36 mm in </a:t>
            </a:r>
            <a:r>
              <a:rPr lang="de-DE" dirty="0" err="1" smtClean="0">
                <a:solidFill>
                  <a:srgbClr val="CC0000"/>
                </a:solidFill>
              </a:rPr>
              <a:t>diameter</a:t>
            </a:r>
            <a:endParaRPr lang="de-DE" dirty="0">
              <a:solidFill>
                <a:srgbClr val="CC0000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16 </a:t>
            </a:r>
            <a:r>
              <a:rPr lang="de-DE" dirty="0" err="1">
                <a:solidFill>
                  <a:srgbClr val="CC0000"/>
                </a:solidFill>
              </a:rPr>
              <a:t>absorber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segments</a:t>
            </a:r>
            <a:endParaRPr lang="de-DE" dirty="0">
              <a:solidFill>
                <a:srgbClr val="CC0000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16 </a:t>
            </a:r>
            <a:r>
              <a:rPr lang="de-DE" dirty="0" err="1">
                <a:solidFill>
                  <a:srgbClr val="CC0000"/>
                </a:solidFill>
              </a:rPr>
              <a:t>temperature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sensors</a:t>
            </a:r>
            <a:endParaRPr lang="de-DE" dirty="0">
              <a:solidFill>
                <a:srgbClr val="CC0000"/>
              </a:solidFill>
            </a:endParaRPr>
          </a:p>
          <a:p>
            <a:pPr defTabSz="1162050">
              <a:spcBef>
                <a:spcPct val="50000"/>
              </a:spcBef>
            </a:pPr>
            <a:endParaRPr lang="de-DE" dirty="0">
              <a:solidFill>
                <a:srgbClr val="CC0000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b="1" dirty="0" err="1">
                <a:solidFill>
                  <a:srgbClr val="CC0000"/>
                </a:solidFill>
              </a:rPr>
              <a:t>energy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resolution</a:t>
            </a:r>
            <a:r>
              <a:rPr lang="de-DE" b="1" dirty="0">
                <a:solidFill>
                  <a:srgbClr val="CC0000"/>
                </a:solidFill>
              </a:rPr>
              <a:t>  </a:t>
            </a:r>
            <a:r>
              <a:rPr lang="de-DE" dirty="0" smtClean="0">
                <a:solidFill>
                  <a:srgbClr val="CC0000"/>
                </a:solidFill>
              </a:rPr>
              <a:t>100eV </a:t>
            </a:r>
            <a:r>
              <a:rPr lang="de-DE" dirty="0">
                <a:solidFill>
                  <a:srgbClr val="CC0000"/>
                </a:solidFill>
              </a:rPr>
              <a:t>– 200 eV</a:t>
            </a: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b="1" dirty="0" err="1">
                <a:solidFill>
                  <a:srgbClr val="CC0000"/>
                </a:solidFill>
              </a:rPr>
              <a:t>position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resolution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dirty="0">
                <a:solidFill>
                  <a:srgbClr val="CC0000"/>
                </a:solidFill>
              </a:rPr>
              <a:t>200 </a:t>
            </a:r>
            <a:r>
              <a:rPr lang="de-DE" dirty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de-DE" dirty="0">
                <a:solidFill>
                  <a:srgbClr val="CC0000"/>
                </a:solidFill>
              </a:rPr>
              <a:t>m – 1mm</a:t>
            </a: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dirty="0">
                <a:solidFill>
                  <a:schemeClr val="accent2"/>
                </a:solidFill>
              </a:rPr>
              <a:t>	</a:t>
            </a:r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large area MMC with position and energy sensitivity </a:t>
            </a:r>
          </a:p>
        </p:txBody>
      </p:sp>
      <p:pic>
        <p:nvPicPr>
          <p:cNvPr id="3461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847725"/>
            <a:ext cx="537845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6120" name="Picture 8"/>
          <p:cNvPicPr>
            <a:picLocks noChangeAspect="1" noChangeArrowheads="1"/>
          </p:cNvPicPr>
          <p:nvPr/>
        </p:nvPicPr>
        <p:blipFill>
          <a:blip r:embed="rId3" cstate="print"/>
          <a:srcRect r="26691"/>
          <a:stretch>
            <a:fillRect/>
          </a:stretch>
        </p:blipFill>
        <p:spPr bwMode="auto">
          <a:xfrm>
            <a:off x="0" y="2811463"/>
            <a:ext cx="1979613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7412073" y="2997200"/>
            <a:ext cx="2232025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 defTabSz="1162050">
              <a:spcBef>
                <a:spcPct val="50000"/>
              </a:spcBef>
            </a:pPr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pulse </a:t>
            </a:r>
            <a:r>
              <a:rPr lang="de-DE" sz="1800" dirty="0" err="1">
                <a:solidFill>
                  <a:schemeClr val="accent2">
                    <a:lumMod val="75000"/>
                  </a:schemeClr>
                </a:solidFill>
              </a:rPr>
              <a:t>area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800" b="1" dirty="0" smtClean="0">
                <a:solidFill>
                  <a:srgbClr val="CC0000"/>
                </a:solidFill>
              </a:rPr>
              <a:t/>
            </a:r>
            <a:br>
              <a:rPr lang="de-DE" sz="1800" b="1" dirty="0" smtClean="0">
                <a:solidFill>
                  <a:srgbClr val="CC0000"/>
                </a:solidFill>
              </a:rPr>
            </a:br>
            <a:r>
              <a:rPr lang="de-DE" sz="1800" b="1" dirty="0" smtClean="0">
                <a:solidFill>
                  <a:srgbClr val="CC0000"/>
                </a:solidFill>
                <a:latin typeface="Calibri"/>
              </a:rPr>
              <a:t>→</a:t>
            </a:r>
            <a:r>
              <a:rPr lang="de-DE" sz="1800" b="1" dirty="0" smtClean="0">
                <a:solidFill>
                  <a:srgbClr val="CC0000"/>
                </a:solidFill>
              </a:rPr>
              <a:t> </a:t>
            </a:r>
            <a:r>
              <a:rPr lang="de-DE" sz="1800" b="1" dirty="0" err="1" smtClean="0">
                <a:solidFill>
                  <a:srgbClr val="CC0000"/>
                </a:solidFill>
              </a:rPr>
              <a:t>energy</a:t>
            </a:r>
            <a:endParaRPr lang="de-DE" sz="1800" b="1" dirty="0">
              <a:solidFill>
                <a:srgbClr val="CC0000"/>
              </a:solidFill>
            </a:endParaRPr>
          </a:p>
          <a:p>
            <a:pPr marL="266700" indent="-266700" defTabSz="1162050">
              <a:spcBef>
                <a:spcPct val="50000"/>
              </a:spcBef>
            </a:pPr>
            <a:endParaRPr lang="de-DE" sz="800" dirty="0">
              <a:solidFill>
                <a:srgbClr val="CC0000"/>
              </a:solidFill>
            </a:endParaRPr>
          </a:p>
          <a:p>
            <a:pPr marL="266700" indent="-266700" defTabSz="1162050">
              <a:spcBef>
                <a:spcPct val="50000"/>
              </a:spcBef>
            </a:pPr>
            <a:r>
              <a:rPr lang="de-DE" sz="1800" dirty="0" err="1">
                <a:solidFill>
                  <a:schemeClr val="accent2">
                    <a:lumMod val="75000"/>
                  </a:schemeClr>
                </a:solidFill>
              </a:rPr>
              <a:t>rise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</a:rPr>
              <a:t>time</a:t>
            </a: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1800" b="1" dirty="0" smtClean="0">
                <a:solidFill>
                  <a:srgbClr val="CC0000"/>
                </a:solidFill>
                <a:latin typeface="Calibri"/>
              </a:rPr>
              <a:t> →</a:t>
            </a:r>
            <a:r>
              <a:rPr lang="de-DE" sz="1800" b="1" dirty="0" smtClean="0">
                <a:solidFill>
                  <a:srgbClr val="CC0000"/>
                </a:solidFill>
              </a:rPr>
              <a:t> </a:t>
            </a:r>
            <a:r>
              <a:rPr lang="de-DE" sz="1800" b="1" dirty="0" err="1" smtClean="0">
                <a:solidFill>
                  <a:srgbClr val="CC0000"/>
                </a:solidFill>
              </a:rPr>
              <a:t>position</a:t>
            </a:r>
            <a:r>
              <a:rPr lang="de-DE" sz="1400" dirty="0">
                <a:solidFill>
                  <a:schemeClr val="accent2"/>
                </a:solidFill>
              </a:rPr>
              <a:t>	</a:t>
            </a:r>
          </a:p>
        </p:txBody>
      </p:sp>
      <p:sp>
        <p:nvSpPr>
          <p:cNvPr id="346121" name="Line 9"/>
          <p:cNvSpPr>
            <a:spLocks noChangeShapeType="1"/>
          </p:cNvSpPr>
          <p:nvPr/>
        </p:nvSpPr>
        <p:spPr bwMode="auto">
          <a:xfrm flipV="1">
            <a:off x="6804025" y="3214685"/>
            <a:ext cx="625495" cy="358777"/>
          </a:xfrm>
          <a:prstGeom prst="line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46122" name="Line 10"/>
          <p:cNvSpPr>
            <a:spLocks noChangeShapeType="1"/>
          </p:cNvSpPr>
          <p:nvPr/>
        </p:nvSpPr>
        <p:spPr bwMode="auto">
          <a:xfrm>
            <a:off x="6300788" y="3500439"/>
            <a:ext cx="1128732" cy="500066"/>
          </a:xfrm>
          <a:prstGeom prst="line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large area MMC with position and energy sensitivity </a:t>
            </a:r>
          </a:p>
        </p:txBody>
      </p:sp>
      <p:sp>
        <p:nvSpPr>
          <p:cNvPr id="348167" name="Text Box 7"/>
          <p:cNvSpPr txBox="1">
            <a:spLocks noChangeArrowheads="1"/>
          </p:cNvSpPr>
          <p:nvPr/>
        </p:nvSpPr>
        <p:spPr bwMode="auto">
          <a:xfrm>
            <a:off x="2498745" y="928670"/>
            <a:ext cx="485933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162050">
              <a:spcBef>
                <a:spcPct val="50000"/>
              </a:spcBef>
            </a:pPr>
            <a:r>
              <a:rPr lang="de-DE" dirty="0" err="1">
                <a:solidFill>
                  <a:schemeClr val="accent2"/>
                </a:solidFill>
              </a:rPr>
              <a:t>micro-fabricated</a:t>
            </a:r>
            <a:r>
              <a:rPr lang="de-DE" dirty="0">
                <a:solidFill>
                  <a:schemeClr val="accent2"/>
                </a:solidFill>
              </a:rPr>
              <a:t> large </a:t>
            </a:r>
            <a:r>
              <a:rPr lang="de-DE" dirty="0" err="1">
                <a:solidFill>
                  <a:schemeClr val="accent2"/>
                </a:solidFill>
              </a:rPr>
              <a:t>area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detector</a:t>
            </a:r>
            <a:endParaRPr lang="de-DE" dirty="0">
              <a:solidFill>
                <a:srgbClr val="CC0000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 err="1" smtClean="0">
                <a:solidFill>
                  <a:srgbClr val="CC0000"/>
                </a:solidFill>
              </a:rPr>
              <a:t>absorbers</a:t>
            </a:r>
            <a:r>
              <a:rPr lang="de-DE" dirty="0" smtClean="0">
                <a:solidFill>
                  <a:srgbClr val="CC0000"/>
                </a:solidFill>
              </a:rPr>
              <a:t> </a:t>
            </a:r>
            <a:r>
              <a:rPr lang="de-DE" dirty="0" err="1" smtClean="0">
                <a:solidFill>
                  <a:srgbClr val="CC0000"/>
                </a:solidFill>
              </a:rPr>
              <a:t>supported</a:t>
            </a:r>
            <a:r>
              <a:rPr lang="de-DE" dirty="0" smtClean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by</a:t>
            </a:r>
            <a:r>
              <a:rPr lang="de-DE" dirty="0">
                <a:solidFill>
                  <a:srgbClr val="CC0000"/>
                </a:solidFill>
              </a:rPr>
              <a:t> 200 </a:t>
            </a:r>
            <a:r>
              <a:rPr lang="de-DE" dirty="0" err="1">
                <a:solidFill>
                  <a:srgbClr val="CC0000"/>
                </a:solidFill>
              </a:rPr>
              <a:t>micron-sized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stems</a:t>
            </a:r>
            <a:endParaRPr lang="de-DE" dirty="0">
              <a:solidFill>
                <a:srgbClr val="CC0000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 err="1">
                <a:solidFill>
                  <a:srgbClr val="CC0000"/>
                </a:solidFill>
              </a:rPr>
              <a:t>wrinkles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to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reduce</a:t>
            </a:r>
            <a:r>
              <a:rPr lang="de-DE" dirty="0">
                <a:solidFill>
                  <a:srgbClr val="CC0000"/>
                </a:solidFill>
              </a:rPr>
              <a:t> thermal stress	</a:t>
            </a:r>
            <a:r>
              <a:rPr lang="de-DE" dirty="0">
                <a:solidFill>
                  <a:schemeClr val="accent2"/>
                </a:solidFill>
              </a:rPr>
              <a:t>	</a:t>
            </a: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071678"/>
            <a:ext cx="5840368" cy="4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large area MMC with position and energy sensitivity 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785787" y="1428736"/>
            <a:ext cx="7358113" cy="5443539"/>
            <a:chOff x="1000101" y="1485900"/>
            <a:chExt cx="7358113" cy="5443539"/>
          </a:xfrm>
        </p:grpSpPr>
        <p:pic>
          <p:nvPicPr>
            <p:cNvPr id="3205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 t="13081" r="20614"/>
            <a:stretch>
              <a:fillRect/>
            </a:stretch>
          </p:blipFill>
          <p:spPr bwMode="auto">
            <a:xfrm>
              <a:off x="1195779" y="1485900"/>
              <a:ext cx="6749926" cy="5229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Textfeld 3"/>
            <p:cNvSpPr txBox="1"/>
            <p:nvPr/>
          </p:nvSpPr>
          <p:spPr>
            <a:xfrm rot="16200000">
              <a:off x="490717" y="2438186"/>
              <a:ext cx="13573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/>
                <a:t>signal</a:t>
              </a:r>
              <a:endParaRPr lang="de-DE" dirty="0"/>
            </a:p>
          </p:txBody>
        </p:sp>
        <p:sp>
          <p:nvSpPr>
            <p:cNvPr id="5" name="Textfeld 4"/>
            <p:cNvSpPr txBox="1"/>
            <p:nvPr/>
          </p:nvSpPr>
          <p:spPr>
            <a:xfrm rot="16200000">
              <a:off x="490717" y="5009954"/>
              <a:ext cx="13573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/>
                <a:t>signal</a:t>
              </a:r>
              <a:endParaRPr lang="de-DE" dirty="0"/>
            </a:p>
          </p:txBody>
        </p:sp>
        <p:sp>
          <p:nvSpPr>
            <p:cNvPr id="7" name="Rechteck 6"/>
            <p:cNvSpPr/>
            <p:nvPr/>
          </p:nvSpPr>
          <p:spPr>
            <a:xfrm>
              <a:off x="1624407" y="3800474"/>
              <a:ext cx="2205058" cy="414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1910159" y="3714752"/>
              <a:ext cx="1714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Time [</a:t>
              </a:r>
              <a:r>
                <a:rPr lang="de-DE" dirty="0" err="1" smtClean="0"/>
                <a:t>ms</a:t>
              </a:r>
              <a:r>
                <a:rPr lang="de-DE" dirty="0" smtClean="0"/>
                <a:t>]</a:t>
              </a:r>
              <a:endParaRPr lang="de-DE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1738720" y="6515095"/>
              <a:ext cx="2205058" cy="414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928794" y="6519470"/>
              <a:ext cx="1714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Time [</a:t>
              </a:r>
              <a:r>
                <a:rPr lang="de-DE" dirty="0" err="1" smtClean="0"/>
                <a:t>ms</a:t>
              </a:r>
              <a:r>
                <a:rPr lang="de-DE" dirty="0" smtClean="0"/>
                <a:t>]</a:t>
              </a:r>
              <a:endParaRPr lang="de-DE" dirty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4929190" y="4857760"/>
              <a:ext cx="3429024" cy="178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57224" y="928670"/>
            <a:ext cx="48593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162050">
              <a:spcBef>
                <a:spcPct val="50000"/>
              </a:spcBef>
            </a:pPr>
            <a:r>
              <a:rPr lang="de-DE" b="1" dirty="0" smtClean="0">
                <a:solidFill>
                  <a:schemeClr val="accent2"/>
                </a:solidFill>
              </a:rPr>
              <a:t>First </a:t>
            </a:r>
            <a:r>
              <a:rPr lang="de-DE" b="1" dirty="0" err="1" smtClean="0">
                <a:solidFill>
                  <a:schemeClr val="accent2"/>
                </a:solidFill>
              </a:rPr>
              <a:t>test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with</a:t>
            </a:r>
            <a:r>
              <a:rPr lang="de-DE" b="1" dirty="0" smtClean="0">
                <a:solidFill>
                  <a:schemeClr val="accent2"/>
                </a:solidFill>
              </a:rPr>
              <a:t> LED </a:t>
            </a:r>
            <a:r>
              <a:rPr lang="de-DE" b="1" dirty="0" err="1" smtClean="0">
                <a:solidFill>
                  <a:schemeClr val="accent2"/>
                </a:solidFill>
              </a:rPr>
              <a:t>light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pulses</a:t>
            </a:r>
            <a:r>
              <a:rPr lang="de-DE" b="1" dirty="0">
                <a:solidFill>
                  <a:srgbClr val="CC0000"/>
                </a:solidFill>
              </a:rPr>
              <a:t>	</a:t>
            </a:r>
            <a:r>
              <a:rPr lang="de-DE" b="1" dirty="0">
                <a:solidFill>
                  <a:schemeClr val="accent2"/>
                </a:solidFill>
              </a:rPr>
              <a:t>	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143372" y="5546727"/>
            <a:ext cx="521655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162050">
              <a:spcBef>
                <a:spcPct val="50000"/>
              </a:spcBef>
            </a:pPr>
            <a:r>
              <a:rPr lang="de-DE" b="1" dirty="0" smtClean="0">
                <a:solidFill>
                  <a:srgbClr val="C00000"/>
                </a:solidFill>
              </a:rPr>
              <a:t>Position </a:t>
            </a:r>
            <a:r>
              <a:rPr lang="de-DE" b="1" dirty="0" err="1" smtClean="0">
                <a:solidFill>
                  <a:srgbClr val="C00000"/>
                </a:solidFill>
              </a:rPr>
              <a:t>dependence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of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signal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shape</a:t>
            </a:r>
            <a:endParaRPr lang="de-DE" b="1" dirty="0" smtClean="0">
              <a:solidFill>
                <a:srgbClr val="C00000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b="1" dirty="0" err="1" smtClean="0">
                <a:solidFill>
                  <a:srgbClr val="C00000"/>
                </a:solidFill>
              </a:rPr>
              <a:t>agrees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perfectly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with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numerical</a:t>
            </a:r>
            <a:r>
              <a:rPr lang="de-DE" b="1" dirty="0" smtClean="0">
                <a:solidFill>
                  <a:srgbClr val="C00000"/>
                </a:solidFill>
              </a:rPr>
              <a:t> FEM </a:t>
            </a:r>
            <a:r>
              <a:rPr lang="de-DE" b="1" dirty="0" err="1" smtClean="0">
                <a:solidFill>
                  <a:srgbClr val="C00000"/>
                </a:solidFill>
              </a:rPr>
              <a:t>simulation</a:t>
            </a:r>
            <a:r>
              <a:rPr lang="de-DE" b="1" dirty="0">
                <a:solidFill>
                  <a:srgbClr val="C00000"/>
                </a:solidFill>
              </a:rPr>
              <a:t>		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rot="16200000" flipH="1">
            <a:off x="1500166" y="3929066"/>
            <a:ext cx="357190" cy="71438"/>
          </a:xfrm>
          <a:prstGeom prst="straightConnector1">
            <a:avLst/>
          </a:prstGeom>
          <a:ln w="19050">
            <a:solidFill>
              <a:srgbClr val="99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1714480" y="3786190"/>
            <a:ext cx="1357322" cy="357190"/>
          </a:xfrm>
          <a:prstGeom prst="straightConnector1">
            <a:avLst/>
          </a:prstGeom>
          <a:ln w="19050">
            <a:solidFill>
              <a:srgbClr val="99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xplosion 1 24"/>
          <p:cNvSpPr/>
          <p:nvPr/>
        </p:nvSpPr>
        <p:spPr>
          <a:xfrm>
            <a:off x="6572264" y="2428868"/>
            <a:ext cx="214314" cy="28575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xplosion 1 25"/>
          <p:cNvSpPr/>
          <p:nvPr/>
        </p:nvSpPr>
        <p:spPr>
          <a:xfrm>
            <a:off x="5572132" y="1785926"/>
            <a:ext cx="214314" cy="28575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xplosion 1 26"/>
          <p:cNvSpPr/>
          <p:nvPr/>
        </p:nvSpPr>
        <p:spPr>
          <a:xfrm>
            <a:off x="5857884" y="3214686"/>
            <a:ext cx="214314" cy="28575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reihandform 30"/>
          <p:cNvSpPr/>
          <p:nvPr/>
        </p:nvSpPr>
        <p:spPr>
          <a:xfrm>
            <a:off x="5895975" y="1142998"/>
            <a:ext cx="1838325" cy="2071688"/>
          </a:xfrm>
          <a:custGeom>
            <a:avLst/>
            <a:gdLst>
              <a:gd name="connsiteX0" fmla="*/ 66675 w 1838325"/>
              <a:gd name="connsiteY0" fmla="*/ 2071688 h 2071688"/>
              <a:gd name="connsiteX1" fmla="*/ 76200 w 1838325"/>
              <a:gd name="connsiteY1" fmla="*/ 1785938 h 2071688"/>
              <a:gd name="connsiteX2" fmla="*/ 85725 w 1838325"/>
              <a:gd name="connsiteY2" fmla="*/ 1128713 h 2071688"/>
              <a:gd name="connsiteX3" fmla="*/ 590550 w 1838325"/>
              <a:gd name="connsiteY3" fmla="*/ 185738 h 2071688"/>
              <a:gd name="connsiteX4" fmla="*/ 1838325 w 1838325"/>
              <a:gd name="connsiteY4" fmla="*/ 14288 h 207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8325" h="2071688">
                <a:moveTo>
                  <a:pt x="66675" y="2071688"/>
                </a:moveTo>
                <a:cubicBezTo>
                  <a:pt x="69850" y="2007394"/>
                  <a:pt x="73025" y="1943100"/>
                  <a:pt x="76200" y="1785938"/>
                </a:cubicBezTo>
                <a:cubicBezTo>
                  <a:pt x="79375" y="1628776"/>
                  <a:pt x="0" y="1395413"/>
                  <a:pt x="85725" y="1128713"/>
                </a:cubicBezTo>
                <a:cubicBezTo>
                  <a:pt x="171450" y="862013"/>
                  <a:pt x="298450" y="371476"/>
                  <a:pt x="590550" y="185738"/>
                </a:cubicBezTo>
                <a:cubicBezTo>
                  <a:pt x="882650" y="0"/>
                  <a:pt x="1562100" y="33338"/>
                  <a:pt x="1838325" y="14288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 32"/>
          <p:cNvSpPr/>
          <p:nvPr/>
        </p:nvSpPr>
        <p:spPr>
          <a:xfrm>
            <a:off x="5673725" y="976311"/>
            <a:ext cx="2060575" cy="762000"/>
          </a:xfrm>
          <a:custGeom>
            <a:avLst/>
            <a:gdLst>
              <a:gd name="connsiteX0" fmla="*/ 12700 w 2060575"/>
              <a:gd name="connsiteY0" fmla="*/ 762000 h 762000"/>
              <a:gd name="connsiteX1" fmla="*/ 12700 w 2060575"/>
              <a:gd name="connsiteY1" fmla="*/ 561975 h 762000"/>
              <a:gd name="connsiteX2" fmla="*/ 88900 w 2060575"/>
              <a:gd name="connsiteY2" fmla="*/ 333375 h 762000"/>
              <a:gd name="connsiteX3" fmla="*/ 355600 w 2060575"/>
              <a:gd name="connsiteY3" fmla="*/ 133350 h 762000"/>
              <a:gd name="connsiteX4" fmla="*/ 965200 w 2060575"/>
              <a:gd name="connsiteY4" fmla="*/ 19050 h 762000"/>
              <a:gd name="connsiteX5" fmla="*/ 2060575 w 2060575"/>
              <a:gd name="connsiteY5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0575" h="762000">
                <a:moveTo>
                  <a:pt x="12700" y="762000"/>
                </a:moveTo>
                <a:cubicBezTo>
                  <a:pt x="6350" y="697706"/>
                  <a:pt x="0" y="633412"/>
                  <a:pt x="12700" y="561975"/>
                </a:cubicBezTo>
                <a:cubicBezTo>
                  <a:pt x="25400" y="490538"/>
                  <a:pt x="31750" y="404812"/>
                  <a:pt x="88900" y="333375"/>
                </a:cubicBezTo>
                <a:cubicBezTo>
                  <a:pt x="146050" y="261938"/>
                  <a:pt x="209550" y="185737"/>
                  <a:pt x="355600" y="133350"/>
                </a:cubicBezTo>
                <a:cubicBezTo>
                  <a:pt x="501650" y="80963"/>
                  <a:pt x="681038" y="38100"/>
                  <a:pt x="965200" y="19050"/>
                </a:cubicBezTo>
                <a:cubicBezTo>
                  <a:pt x="1249362" y="0"/>
                  <a:pt x="1881188" y="30162"/>
                  <a:pt x="2060575" y="19050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 33"/>
          <p:cNvSpPr/>
          <p:nvPr/>
        </p:nvSpPr>
        <p:spPr>
          <a:xfrm>
            <a:off x="6543675" y="1298574"/>
            <a:ext cx="1190625" cy="1106487"/>
          </a:xfrm>
          <a:custGeom>
            <a:avLst/>
            <a:gdLst>
              <a:gd name="connsiteX0" fmla="*/ 142875 w 1190625"/>
              <a:gd name="connsiteY0" fmla="*/ 1106487 h 1106487"/>
              <a:gd name="connsiteX1" fmla="*/ 152400 w 1190625"/>
              <a:gd name="connsiteY1" fmla="*/ 915987 h 1106487"/>
              <a:gd name="connsiteX2" fmla="*/ 171450 w 1190625"/>
              <a:gd name="connsiteY2" fmla="*/ 677862 h 1106487"/>
              <a:gd name="connsiteX3" fmla="*/ 19050 w 1190625"/>
              <a:gd name="connsiteY3" fmla="*/ 373062 h 1106487"/>
              <a:gd name="connsiteX4" fmla="*/ 57150 w 1190625"/>
              <a:gd name="connsiteY4" fmla="*/ 163512 h 1106487"/>
              <a:gd name="connsiteX5" fmla="*/ 352425 w 1190625"/>
              <a:gd name="connsiteY5" fmla="*/ 30162 h 1106487"/>
              <a:gd name="connsiteX6" fmla="*/ 1190625 w 1190625"/>
              <a:gd name="connsiteY6" fmla="*/ 1587 h 11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0625" h="1106487">
                <a:moveTo>
                  <a:pt x="142875" y="1106487"/>
                </a:moveTo>
                <a:cubicBezTo>
                  <a:pt x="145256" y="1046956"/>
                  <a:pt x="147638" y="987425"/>
                  <a:pt x="152400" y="915987"/>
                </a:cubicBezTo>
                <a:cubicBezTo>
                  <a:pt x="157163" y="844550"/>
                  <a:pt x="193675" y="768350"/>
                  <a:pt x="171450" y="677862"/>
                </a:cubicBezTo>
                <a:cubicBezTo>
                  <a:pt x="149225" y="587375"/>
                  <a:pt x="38100" y="458787"/>
                  <a:pt x="19050" y="373062"/>
                </a:cubicBezTo>
                <a:cubicBezTo>
                  <a:pt x="0" y="287337"/>
                  <a:pt x="1588" y="220662"/>
                  <a:pt x="57150" y="163512"/>
                </a:cubicBezTo>
                <a:cubicBezTo>
                  <a:pt x="112712" y="106362"/>
                  <a:pt x="163513" y="57149"/>
                  <a:pt x="352425" y="30162"/>
                </a:cubicBezTo>
                <a:cubicBezTo>
                  <a:pt x="541337" y="3175"/>
                  <a:pt x="1033463" y="0"/>
                  <a:pt x="1190625" y="1587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7786710" y="947306"/>
            <a:ext cx="135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glass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fibers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3999" cy="381000"/>
          </a:xfrm>
        </p:spPr>
        <p:txBody>
          <a:bodyPr/>
          <a:lstStyle/>
          <a:p>
            <a:pPr>
              <a:tabLst>
                <a:tab pos="2508250" algn="l"/>
                <a:tab pos="3228975" algn="l"/>
              </a:tabLst>
            </a:pPr>
            <a:r>
              <a:rPr lang="de-DE" dirty="0" smtClean="0">
                <a:solidFill>
                  <a:srgbClr val="C00000"/>
                </a:solidFill>
              </a:rPr>
              <a:t>New:</a:t>
            </a:r>
            <a:r>
              <a:rPr lang="de-DE" dirty="0" smtClean="0"/>
              <a:t> </a:t>
            </a:r>
            <a:r>
              <a:rPr lang="de-DE" b="1" dirty="0" smtClean="0">
                <a:latin typeface="Symbol" pitchFamily="18" charset="2"/>
              </a:rPr>
              <a:t>m</a:t>
            </a:r>
            <a:r>
              <a:rPr lang="de-DE" dirty="0" smtClean="0"/>
              <a:t>-</a:t>
            </a:r>
            <a:r>
              <a:rPr lang="de-DE" dirty="0" err="1" smtClean="0"/>
              <a:t>calorimeters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penetration</a:t>
            </a:r>
            <a:r>
              <a:rPr lang="de-DE" dirty="0" smtClean="0"/>
              <a:t> </a:t>
            </a:r>
            <a:r>
              <a:rPr lang="de-DE" dirty="0" err="1" smtClean="0"/>
              <a:t>thermometers</a:t>
            </a:r>
            <a:r>
              <a:rPr lang="de-DE" dirty="0" smtClean="0"/>
              <a:t> (MPT)</a:t>
            </a:r>
            <a:endParaRPr lang="de-DE" dirty="0"/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572000" y="1214422"/>
            <a:ext cx="4429156" cy="840632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defTabSz="444500">
              <a:buNone/>
            </a:pP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Replace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paramagnetic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temperature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sensor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by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/>
            </a:r>
            <a:b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</a:b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superconductor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with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low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Tc</a:t>
            </a: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(e.g.100mK)</a:t>
            </a:r>
          </a:p>
          <a:p>
            <a:pPr marL="0" indent="0" defTabSz="444500">
              <a:buNone/>
            </a:pPr>
            <a:endParaRPr lang="de-DE" sz="1600" b="1" dirty="0" smtClean="0">
              <a:solidFill>
                <a:srgbClr val="C00000"/>
              </a:solidFill>
              <a:latin typeface="+mj-lt"/>
              <a:sym typeface="Wingdings" pitchFamily="2" charset="2"/>
            </a:endParaRPr>
          </a:p>
          <a:p>
            <a:pPr defTabSz="444500">
              <a:buNone/>
            </a:pPr>
            <a:r>
              <a:rPr lang="de-DE" sz="1600" b="1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endParaRPr lang="de-DE" sz="1600" b="1" dirty="0">
              <a:solidFill>
                <a:srgbClr val="C00000"/>
              </a:solidFill>
              <a:latin typeface="+mj-lt"/>
              <a:sym typeface="Wingdings" pitchFamily="2" charset="2"/>
            </a:endParaRPr>
          </a:p>
        </p:txBody>
      </p:sp>
      <p:pic>
        <p:nvPicPr>
          <p:cNvPr id="6" name="Picture 6" descr="meander_sketch_color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214282" y="1000108"/>
            <a:ext cx="4098733" cy="2143140"/>
          </a:xfrm>
          <a:prstGeom prst="rect">
            <a:avLst/>
          </a:prstGeom>
          <a:noFill/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14282" y="3286124"/>
            <a:ext cx="7429552" cy="3357562"/>
          </a:xfrm>
          <a:prstGeom prst="rect">
            <a:avLst/>
          </a:prstGeom>
        </p:spPr>
        <p:txBody>
          <a:bodyPr/>
          <a:lstStyle/>
          <a:p>
            <a:pPr marL="180975" marR="0" lvl="0" indent="-180975" algn="l" defTabSz="4445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b="1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Has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all </a:t>
            </a:r>
            <a:r>
              <a:rPr lang="de-DE" b="1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good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properties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of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metallic </a:t>
            </a:r>
            <a:r>
              <a:rPr lang="de-DE" b="1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magnetic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calorimeters</a:t>
            </a:r>
            <a:endParaRPr lang="de-DE" b="1" kern="0" dirty="0" smtClean="0">
              <a:solidFill>
                <a:schemeClr val="accent2">
                  <a:lumMod val="75000"/>
                </a:schemeClr>
              </a:solidFill>
              <a:latin typeface="+mj-lt"/>
              <a:sym typeface="Wingdings" pitchFamily="2" charset="2"/>
            </a:endParaRPr>
          </a:p>
          <a:p>
            <a:pPr marL="1095375" lvl="2" indent="-180975" defTabSz="444500">
              <a:spcBef>
                <a:spcPct val="20000"/>
              </a:spcBef>
              <a:buFont typeface="Arial" pitchFamily="34" charset="0"/>
              <a:buChar char="•"/>
            </a:pP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No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intrinsic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power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dissipation</a:t>
            </a:r>
            <a:endParaRPr lang="de-DE" kern="0" dirty="0" smtClean="0">
              <a:solidFill>
                <a:schemeClr val="accent2">
                  <a:lumMod val="75000"/>
                </a:schemeClr>
              </a:solidFill>
              <a:latin typeface="+mj-lt"/>
              <a:sym typeface="Wingdings" pitchFamily="2" charset="2"/>
            </a:endParaRPr>
          </a:p>
          <a:p>
            <a:pPr marL="1095375" lvl="2" indent="-180975" defTabSz="444500">
              <a:spcBef>
                <a:spcPct val="20000"/>
              </a:spcBef>
              <a:buFont typeface="Arial" pitchFamily="34" charset="0"/>
              <a:buChar char="•"/>
            </a:pP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No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galvanic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contact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to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sensor</a:t>
            </a:r>
            <a:endParaRPr lang="de-DE" kern="0" dirty="0" smtClean="0">
              <a:solidFill>
                <a:schemeClr val="accent2">
                  <a:lumMod val="75000"/>
                </a:schemeClr>
              </a:solidFill>
              <a:latin typeface="+mj-lt"/>
              <a:sym typeface="Wingdings" pitchFamily="2" charset="2"/>
            </a:endParaRPr>
          </a:p>
          <a:p>
            <a:pPr marL="1095375" lvl="2" indent="-180975" defTabSz="444500">
              <a:spcBef>
                <a:spcPct val="20000"/>
              </a:spcBef>
              <a:buFont typeface="Arial" pitchFamily="34" charset="0"/>
              <a:buChar char="•"/>
            </a:pP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Wide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range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of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operational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temperatures</a:t>
            </a:r>
            <a:endParaRPr lang="de-DE" kern="0" dirty="0" smtClean="0">
              <a:solidFill>
                <a:schemeClr val="accent2">
                  <a:lumMod val="75000"/>
                </a:schemeClr>
              </a:solidFill>
              <a:latin typeface="+mj-lt"/>
              <a:sym typeface="Wingdings" pitchFamily="2" charset="2"/>
            </a:endParaRPr>
          </a:p>
          <a:p>
            <a:pPr marL="1095375" lvl="2" indent="-180975" defTabSz="444500">
              <a:spcBef>
                <a:spcPct val="20000"/>
              </a:spcBef>
              <a:buFont typeface="Arial" pitchFamily="34" charset="0"/>
              <a:buChar char="•"/>
            </a:pP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Fast </a:t>
            </a:r>
          </a:p>
          <a:p>
            <a:pPr marL="180975" indent="-180975" defTabSz="444500">
              <a:spcBef>
                <a:spcPct val="20000"/>
              </a:spcBef>
              <a:buFont typeface="Arial" pitchFamily="34" charset="0"/>
              <a:buChar char="•"/>
            </a:pP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Plus:	</a:t>
            </a:r>
          </a:p>
          <a:p>
            <a:pPr marL="1095375" lvl="2" indent="-180975" defTabSz="444500">
              <a:spcBef>
                <a:spcPct val="20000"/>
              </a:spcBef>
              <a:buFont typeface="Arial" pitchFamily="34" charset="0"/>
              <a:buChar char="•"/>
            </a:pP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Larger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signal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size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due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to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larger </a:t>
            </a:r>
            <a:r>
              <a:rPr lang="de-DE" b="1" kern="0" dirty="0" smtClean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= d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log</a:t>
            </a:r>
            <a:r>
              <a:rPr lang="de-DE" b="1" kern="0" dirty="0" err="1" smtClean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F</a:t>
            </a:r>
            <a:r>
              <a:rPr lang="de-DE" b="1" kern="0" dirty="0" smtClean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/ d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log</a:t>
            </a:r>
            <a:r>
              <a:rPr lang="de-DE" b="1" i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T</a:t>
            </a:r>
            <a:endParaRPr lang="de-DE" b="1" i="1" kern="0" dirty="0" smtClean="0">
              <a:solidFill>
                <a:srgbClr val="C00000"/>
              </a:solidFill>
              <a:latin typeface="+mj-lt"/>
              <a:sym typeface="Wingdings" pitchFamily="2" charset="2"/>
            </a:endParaRPr>
          </a:p>
          <a:p>
            <a:pPr marL="1552575" lvl="3" indent="-180975" defTabSz="444500">
              <a:spcBef>
                <a:spcPct val="20000"/>
              </a:spcBef>
            </a:pPr>
            <a:r>
              <a:rPr lang="de-DE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Reduced</a:t>
            </a:r>
            <a:r>
              <a:rPr lang="de-DE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read</a:t>
            </a:r>
            <a:r>
              <a:rPr lang="de-DE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out </a:t>
            </a:r>
            <a:r>
              <a:rPr lang="de-DE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noise</a:t>
            </a:r>
            <a:r>
              <a:rPr lang="de-DE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requirements</a:t>
            </a:r>
            <a:endParaRPr lang="de-DE" kern="0" dirty="0" smtClean="0">
              <a:solidFill>
                <a:srgbClr val="C00000"/>
              </a:solidFill>
              <a:latin typeface="+mj-lt"/>
              <a:sym typeface="Wingdings" pitchFamily="2" charset="2"/>
            </a:endParaRPr>
          </a:p>
          <a:p>
            <a:pPr marL="1095375" lvl="2" indent="-180975" defTabSz="444500">
              <a:spcBef>
                <a:spcPct val="20000"/>
              </a:spcBef>
              <a:buFont typeface="Arial" pitchFamily="34" charset="0"/>
              <a:buChar char="•"/>
            </a:pP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Easier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access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to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low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heat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capacity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devices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for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UV </a:t>
            </a:r>
            <a:r>
              <a:rPr lang="de-DE" b="1" kern="0" dirty="0" err="1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and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IR</a:t>
            </a:r>
            <a:b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</a:br>
            <a:endParaRPr lang="de-DE" sz="800" b="1" kern="0" dirty="0" smtClean="0">
              <a:solidFill>
                <a:srgbClr val="C00000"/>
              </a:solidFill>
              <a:latin typeface="+mj-lt"/>
              <a:sym typeface="Wingdings" pitchFamily="2" charset="2"/>
            </a:endParaRPr>
          </a:p>
          <a:p>
            <a:pPr marL="180975" indent="-180975" defTabSz="444500">
              <a:spcBef>
                <a:spcPct val="20000"/>
              </a:spcBef>
              <a:buFont typeface="Arial" pitchFamily="34" charset="0"/>
              <a:buChar char="•"/>
            </a:pP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First </a:t>
            </a:r>
            <a:r>
              <a:rPr lang="de-DE" b="1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test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b="1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devices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: 	</a:t>
            </a:r>
            <a:r>
              <a:rPr lang="de-DE" b="1" kern="0" dirty="0" smtClean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E</a:t>
            </a:r>
            <a:r>
              <a:rPr lang="de-DE" b="1" kern="0" baseline="-2500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FWHM</a:t>
            </a:r>
            <a:r>
              <a:rPr lang="de-DE" b="1" kern="0" dirty="0" smtClean="0">
                <a:solidFill>
                  <a:srgbClr val="C00000"/>
                </a:solidFill>
                <a:latin typeface="+mj-lt"/>
                <a:sym typeface="Wingdings" pitchFamily="2" charset="2"/>
              </a:rPr>
              <a:t> = 15 eV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,	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bulk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Hf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sensor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 (Heidelberg)	</a:t>
            </a:r>
          </a:p>
          <a:p>
            <a:pPr marL="180975" indent="-180975" defTabSz="444500">
              <a:spcBef>
                <a:spcPct val="20000"/>
              </a:spcBef>
            </a:pP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						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de-DE" b="1" kern="0" dirty="0" smtClean="0">
                <a:solidFill>
                  <a:srgbClr val="C000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de-DE" b="1" kern="0" dirty="0" smtClean="0">
                <a:solidFill>
                  <a:srgbClr val="C00000"/>
                </a:solidFill>
                <a:sym typeface="Wingdings" pitchFamily="2" charset="2"/>
              </a:rPr>
              <a:t>E</a:t>
            </a:r>
            <a:r>
              <a:rPr lang="de-DE" b="1" kern="0" baseline="-25000" dirty="0" smtClean="0">
                <a:solidFill>
                  <a:srgbClr val="C00000"/>
                </a:solidFill>
                <a:sym typeface="Wingdings" pitchFamily="2" charset="2"/>
              </a:rPr>
              <a:t>FWHM</a:t>
            </a:r>
            <a:r>
              <a:rPr lang="de-DE" b="1" kern="0" dirty="0" smtClean="0">
                <a:solidFill>
                  <a:srgbClr val="C00000"/>
                </a:solidFill>
                <a:sym typeface="Wingdings" pitchFamily="2" charset="2"/>
              </a:rPr>
              <a:t> = 4 eV</a:t>
            </a:r>
            <a:r>
              <a:rPr lang="de-DE" b="1" kern="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,	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MoAu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bi-</a:t>
            </a:r>
            <a:r>
              <a:rPr lang="de-DE" kern="0" dirty="0" err="1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layer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 (NASA GSFC) </a:t>
            </a:r>
            <a:r>
              <a:rPr lang="de-DE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Wingdings" pitchFamily="2" charset="2"/>
              </a:rPr>
              <a:t>	 </a:t>
            </a:r>
            <a:endParaRPr kumimoji="0" lang="de-DE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n-ea"/>
              <a:cs typeface="+mn-cs"/>
              <a:sym typeface="Wingdings" pitchFamily="2" charset="2"/>
            </a:endParaRPr>
          </a:p>
        </p:txBody>
      </p:sp>
      <p:cxnSp>
        <p:nvCxnSpPr>
          <p:cNvPr id="10" name="Gerade Verbindung mit Pfeil 9"/>
          <p:cNvCxnSpPr>
            <a:stCxn id="18" idx="1"/>
          </p:cNvCxnSpPr>
          <p:nvPr/>
        </p:nvCxnSpPr>
        <p:spPr>
          <a:xfrm rot="10800000" flipV="1">
            <a:off x="4071934" y="1634738"/>
            <a:ext cx="500066" cy="36550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572000" y="2487035"/>
            <a:ext cx="4429156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C00000"/>
                </a:solidFill>
                <a:sym typeface="Wingdings" pitchFamily="2" charset="2"/>
              </a:rPr>
              <a:t>Use</a:t>
            </a:r>
            <a:r>
              <a:rPr lang="de-DE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de-DE" b="1" i="1" dirty="0" smtClean="0">
                <a:solidFill>
                  <a:srgbClr val="C00000"/>
                </a:solidFill>
                <a:sym typeface="Wingdings" pitchFamily="2" charset="2"/>
              </a:rPr>
              <a:t>T</a:t>
            </a:r>
            <a:r>
              <a:rPr lang="de-DE" b="1" dirty="0" smtClean="0">
                <a:solidFill>
                  <a:srgbClr val="C00000"/>
                </a:solidFill>
                <a:sym typeface="Wingdings" pitchFamily="2" charset="2"/>
              </a:rPr>
              <a:t>-</a:t>
            </a:r>
            <a:r>
              <a:rPr lang="de-DE" b="1" dirty="0" err="1" smtClean="0">
                <a:solidFill>
                  <a:srgbClr val="C00000"/>
                </a:solidFill>
                <a:sym typeface="Wingdings" pitchFamily="2" charset="2"/>
              </a:rPr>
              <a:t>dependent</a:t>
            </a:r>
            <a:r>
              <a:rPr lang="de-DE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de-DE" b="1" i="1" dirty="0" smtClean="0">
                <a:solidFill>
                  <a:srgbClr val="C00000"/>
                </a:solidFill>
                <a:sym typeface="Wingdings" pitchFamily="2" charset="2"/>
              </a:rPr>
              <a:t>B</a:t>
            </a:r>
            <a:r>
              <a:rPr lang="de-DE" b="1" dirty="0" smtClean="0">
                <a:solidFill>
                  <a:srgbClr val="C00000"/>
                </a:solidFill>
                <a:sym typeface="Wingdings" pitchFamily="2" charset="2"/>
              </a:rPr>
              <a:t>-</a:t>
            </a:r>
            <a:r>
              <a:rPr lang="de-DE" b="1" dirty="0" err="1" smtClean="0">
                <a:solidFill>
                  <a:srgbClr val="C00000"/>
                </a:solidFill>
                <a:sym typeface="Wingdings" pitchFamily="2" charset="2"/>
              </a:rPr>
              <a:t>field</a:t>
            </a:r>
            <a:r>
              <a:rPr lang="de-DE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  <a:sym typeface="Wingdings" pitchFamily="2" charset="2"/>
              </a:rPr>
              <a:t>penetration</a:t>
            </a:r>
            <a:r>
              <a:rPr lang="de-DE" b="1" dirty="0" smtClean="0">
                <a:solidFill>
                  <a:srgbClr val="C00000"/>
                </a:solidFill>
                <a:sym typeface="Wingdings" pitchFamily="2" charset="2"/>
              </a:rPr>
              <a:t/>
            </a:r>
            <a:br>
              <a:rPr lang="de-DE" b="1" dirty="0" smtClean="0">
                <a:solidFill>
                  <a:srgbClr val="C00000"/>
                </a:solidFill>
                <a:sym typeface="Wingdings" pitchFamily="2" charset="2"/>
              </a:rPr>
            </a:br>
            <a:r>
              <a:rPr lang="de-DE" b="1" dirty="0" err="1" smtClean="0">
                <a:solidFill>
                  <a:srgbClr val="C00000"/>
                </a:solidFill>
                <a:sym typeface="Wingdings" pitchFamily="2" charset="2"/>
              </a:rPr>
              <a:t>as</a:t>
            </a:r>
            <a:r>
              <a:rPr lang="de-DE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  <a:sym typeface="Wingdings" pitchFamily="2" charset="2"/>
              </a:rPr>
              <a:t>thermometer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 rot="19595818">
            <a:off x="6877832" y="5706897"/>
            <a:ext cx="264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Very</a:t>
            </a:r>
            <a:r>
              <a:rPr lang="de-DE" sz="2400" b="1" dirty="0" smtClean="0">
                <a:solidFill>
                  <a:srgbClr val="FF0000"/>
                </a:solidFill>
              </a:rPr>
              <a:t> promising!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429388" y="2048524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C00000"/>
                </a:solidFill>
              </a:rPr>
              <a:t>&amp;</a:t>
            </a:r>
            <a:endParaRPr lang="de-D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662230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7" name="Rectangle 11"/>
          <p:cNvSpPr>
            <a:spLocks noChangeArrowheads="1"/>
          </p:cNvSpPr>
          <p:nvPr/>
        </p:nvSpPr>
        <p:spPr bwMode="auto">
          <a:xfrm>
            <a:off x="785786" y="4572009"/>
            <a:ext cx="7777163" cy="224154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Multiplexed read-out of detector arrays</a:t>
            </a:r>
          </a:p>
        </p:txBody>
      </p:sp>
      <p:sp>
        <p:nvSpPr>
          <p:cNvPr id="321539" name="Text Box 3"/>
          <p:cNvSpPr txBox="1">
            <a:spLocks noChangeArrowheads="1"/>
          </p:cNvSpPr>
          <p:nvPr/>
        </p:nvSpPr>
        <p:spPr bwMode="auto">
          <a:xfrm>
            <a:off x="755650" y="2198688"/>
            <a:ext cx="82089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>
                <a:solidFill>
                  <a:schemeClr val="accent2"/>
                </a:solidFill>
              </a:rPr>
              <a:t>each MMC coupled to an </a:t>
            </a:r>
            <a:br>
              <a:rPr lang="de-DE">
                <a:solidFill>
                  <a:schemeClr val="accent2"/>
                </a:solidFill>
              </a:rPr>
            </a:br>
            <a:r>
              <a:rPr lang="de-DE">
                <a:solidFill>
                  <a:schemeClr val="accent2"/>
                </a:solidFill>
              </a:rPr>
              <a:t>	un-shunted single junction SQUID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>
                <a:solidFill>
                  <a:schemeClr val="accent2"/>
                </a:solidFill>
              </a:rPr>
              <a:t>flux change de-tunes the resonance </a:t>
            </a:r>
            <a:br>
              <a:rPr lang="de-DE">
                <a:solidFill>
                  <a:schemeClr val="accent2"/>
                </a:solidFill>
              </a:rPr>
            </a:br>
            <a:r>
              <a:rPr lang="de-DE">
                <a:solidFill>
                  <a:schemeClr val="accent2"/>
                </a:solidFill>
              </a:rPr>
              <a:t> 	of a coplanar </a:t>
            </a:r>
            <a:r>
              <a:rPr lang="de-DE" b="1">
                <a:solidFill>
                  <a:schemeClr val="accent2"/>
                </a:solidFill>
                <a:latin typeface="Symbol" pitchFamily="18" charset="2"/>
              </a:rPr>
              <a:t>l</a:t>
            </a:r>
            <a:r>
              <a:rPr lang="de-DE">
                <a:solidFill>
                  <a:schemeClr val="accent2"/>
                </a:solidFill>
              </a:rPr>
              <a:t>/4 resonantor (4-8 GHz)</a:t>
            </a:r>
            <a:r>
              <a:rPr lang="de-DE"/>
              <a:t>  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b="1">
                <a:solidFill>
                  <a:srgbClr val="CC0000"/>
                </a:solidFill>
              </a:rPr>
              <a:t>single HEMT amplifier and 2 coaxes</a:t>
            </a:r>
            <a:br>
              <a:rPr lang="de-DE" b="1">
                <a:solidFill>
                  <a:srgbClr val="CC0000"/>
                </a:solidFill>
              </a:rPr>
            </a:br>
            <a:r>
              <a:rPr lang="de-DE" b="1">
                <a:solidFill>
                  <a:srgbClr val="CC0000"/>
                </a:solidFill>
              </a:rPr>
              <a:t>	to read out 1000 detectors</a:t>
            </a:r>
          </a:p>
          <a:p>
            <a:pPr defTabSz="361950" eaLnBrk="0" hangingPunct="0">
              <a:spcBef>
                <a:spcPct val="50000"/>
              </a:spcBef>
            </a:pPr>
            <a:endParaRPr lang="de-DE"/>
          </a:p>
          <a:p>
            <a:pPr defTabSz="361950" eaLnBrk="0" hangingPunct="0">
              <a:spcBef>
                <a:spcPct val="50000"/>
              </a:spcBef>
            </a:pPr>
            <a:endParaRPr lang="de-DE">
              <a:solidFill>
                <a:schemeClr val="accent2"/>
              </a:solidFill>
            </a:endParaRPr>
          </a:p>
        </p:txBody>
      </p:sp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539750" y="1700213"/>
            <a:ext cx="6337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b="1" u="sng">
                <a:solidFill>
                  <a:srgbClr val="CC0000"/>
                </a:solidFill>
              </a:rPr>
              <a:t>Microwave SQUID multiplexing (K. Irwin, NIST)</a:t>
            </a:r>
          </a:p>
        </p:txBody>
      </p:sp>
      <p:pic>
        <p:nvPicPr>
          <p:cNvPr id="321545" name="Picture 9" descr="MuxingSche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9850" y="857232"/>
            <a:ext cx="3743325" cy="3582988"/>
          </a:xfrm>
          <a:prstGeom prst="rect">
            <a:avLst/>
          </a:prstGeom>
          <a:noFill/>
        </p:spPr>
      </p:pic>
      <p:pic>
        <p:nvPicPr>
          <p:cNvPr id="321546" name="Picture 10" descr="DigitalRead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959" y="4616481"/>
            <a:ext cx="7349742" cy="2170105"/>
          </a:xfrm>
          <a:prstGeom prst="rect">
            <a:avLst/>
          </a:prstGeom>
          <a:noFill/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title"/>
          </p:nvPr>
        </p:nvSpPr>
        <p:spPr>
          <a:xfrm>
            <a:off x="677863" y="115888"/>
            <a:ext cx="7772400" cy="487362"/>
          </a:xfrm>
        </p:spPr>
        <p:txBody>
          <a:bodyPr/>
          <a:lstStyle/>
          <a:p>
            <a:r>
              <a:rPr lang="en-US"/>
              <a:t>Metallic Magnetic Calorimeters</a:t>
            </a:r>
          </a:p>
        </p:txBody>
      </p:sp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6732588" y="1341438"/>
            <a:ext cx="762000" cy="3048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srgbClr val="FFCC00"/>
              </a:solidFill>
            </a:endParaRP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4500563" y="1341438"/>
            <a:ext cx="3024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eaLnBrk="0" hangingPunct="0"/>
            <a:r>
              <a:rPr lang="en-US" b="1" dirty="0">
                <a:solidFill>
                  <a:srgbClr val="6600CC"/>
                </a:solidFill>
              </a:rPr>
              <a:t>paramagnetic sensor:</a:t>
            </a:r>
            <a:r>
              <a:rPr lang="en-US" dirty="0">
                <a:solidFill>
                  <a:srgbClr val="6600CC"/>
                </a:solidFill>
              </a:rPr>
              <a:t>  </a:t>
            </a:r>
            <a:r>
              <a:rPr lang="en-US" dirty="0" err="1"/>
              <a:t>Au:Er</a:t>
            </a:r>
            <a:r>
              <a:rPr lang="en-US" dirty="0"/>
              <a:t>               </a:t>
            </a:r>
            <a:r>
              <a:rPr lang="en-US" dirty="0">
                <a:solidFill>
                  <a:srgbClr val="CC3300"/>
                </a:solidFill>
              </a:rPr>
              <a:t>   </a:t>
            </a:r>
          </a:p>
        </p:txBody>
      </p:sp>
      <p:grpSp>
        <p:nvGrpSpPr>
          <p:cNvPr id="300047" name="Group 15"/>
          <p:cNvGrpSpPr>
            <a:grpSpLocks/>
          </p:cNvGrpSpPr>
          <p:nvPr/>
        </p:nvGrpSpPr>
        <p:grpSpPr bwMode="auto">
          <a:xfrm>
            <a:off x="4860925" y="3284538"/>
            <a:ext cx="3429000" cy="809625"/>
            <a:chOff x="3288" y="2568"/>
            <a:chExt cx="2160" cy="510"/>
          </a:xfrm>
        </p:grpSpPr>
        <p:pic>
          <p:nvPicPr>
            <p:cNvPr id="300039" name="Picture 7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/>
            </a:blip>
            <a:srcRect/>
            <a:stretch>
              <a:fillRect/>
            </a:stretch>
          </p:blipFill>
          <p:spPr bwMode="auto">
            <a:xfrm>
              <a:off x="3288" y="2568"/>
              <a:ext cx="2160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0045" name="Picture 13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/>
            </a:blip>
            <a:srcRect l="54546" t="54546"/>
            <a:stretch>
              <a:fillRect/>
            </a:stretch>
          </p:blipFill>
          <p:spPr bwMode="auto">
            <a:xfrm>
              <a:off x="5056" y="2856"/>
              <a:ext cx="384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0046" name="Picture 14"/>
          <p:cNvPicPr>
            <a:picLocks noChangeAspect="1" noChangeArrowheads="1"/>
          </p:cNvPicPr>
          <p:nvPr/>
        </p:nvPicPr>
        <p:blipFill>
          <a:blip r:embed="rId4" cstate="print"/>
          <a:srcRect l="8701"/>
          <a:stretch>
            <a:fillRect/>
          </a:stretch>
        </p:blipFill>
        <p:spPr bwMode="auto">
          <a:xfrm>
            <a:off x="180975" y="908050"/>
            <a:ext cx="4246563" cy="3290888"/>
          </a:xfrm>
          <a:prstGeom prst="rect">
            <a:avLst/>
          </a:prstGeom>
          <a:noFill/>
        </p:spPr>
      </p:pic>
      <p:sp>
        <p:nvSpPr>
          <p:cNvPr id="300049" name="Text Box 17"/>
          <p:cNvSpPr txBox="1">
            <a:spLocks noChangeArrowheads="1"/>
          </p:cNvSpPr>
          <p:nvPr/>
        </p:nvSpPr>
        <p:spPr bwMode="auto">
          <a:xfrm>
            <a:off x="1454409" y="4786322"/>
            <a:ext cx="6357951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/>
              <a:t>main</a:t>
            </a:r>
            <a:r>
              <a:rPr lang="de-DE" b="1" dirty="0"/>
              <a:t> </a:t>
            </a:r>
            <a:r>
              <a:rPr lang="de-DE" b="1" dirty="0" err="1"/>
              <a:t>differences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 smtClean="0"/>
              <a:t>calorimeters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resistive</a:t>
            </a:r>
            <a:r>
              <a:rPr lang="de-DE" b="1" dirty="0" smtClean="0"/>
              <a:t> </a:t>
            </a:r>
            <a:r>
              <a:rPr lang="de-DE" b="1" dirty="0" err="1" smtClean="0"/>
              <a:t>thermometers</a:t>
            </a:r>
            <a:r>
              <a:rPr lang="de-DE" b="1" dirty="0" smtClean="0"/>
              <a:t> </a:t>
            </a:r>
            <a:endParaRPr lang="de-DE" b="1" dirty="0"/>
          </a:p>
          <a:p>
            <a:pPr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b="1" dirty="0" err="1">
                <a:solidFill>
                  <a:srgbClr val="CC0000"/>
                </a:solidFill>
              </a:rPr>
              <a:t>no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smtClean="0">
                <a:solidFill>
                  <a:srgbClr val="CC0000"/>
                </a:solidFill>
              </a:rPr>
              <a:t>power </a:t>
            </a:r>
            <a:r>
              <a:rPr lang="de-DE" b="1" dirty="0" err="1" smtClean="0">
                <a:solidFill>
                  <a:srgbClr val="CC0000"/>
                </a:solidFill>
              </a:rPr>
              <a:t>dissipation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>
                <a:solidFill>
                  <a:srgbClr val="CC0000"/>
                </a:solidFill>
              </a:rPr>
              <a:t>in </a:t>
            </a:r>
            <a:r>
              <a:rPr lang="de-DE" b="1" dirty="0" err="1">
                <a:solidFill>
                  <a:srgbClr val="CC0000"/>
                </a:solidFill>
              </a:rPr>
              <a:t>the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sensor</a:t>
            </a:r>
            <a:endParaRPr lang="de-DE" b="1" dirty="0">
              <a:solidFill>
                <a:srgbClr val="CC0000"/>
              </a:solidFill>
            </a:endParaRPr>
          </a:p>
          <a:p>
            <a:pPr>
              <a:spcBef>
                <a:spcPct val="50000"/>
              </a:spcBef>
            </a:pPr>
            <a:r>
              <a:rPr lang="de-DE" b="1" dirty="0">
                <a:solidFill>
                  <a:srgbClr val="CC0000"/>
                </a:solidFill>
              </a:rPr>
              <a:t>	</a:t>
            </a:r>
            <a:r>
              <a:rPr lang="de-DE" b="1" dirty="0" err="1">
                <a:solidFill>
                  <a:srgbClr val="CC0000"/>
                </a:solidFill>
              </a:rPr>
              <a:t>no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galvanic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contact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to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the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sensor</a:t>
            </a:r>
            <a:endParaRPr lang="de-DE" b="1" dirty="0">
              <a:solidFill>
                <a:srgbClr val="CC0000"/>
              </a:solidFill>
            </a:endParaRPr>
          </a:p>
        </p:txBody>
      </p:sp>
      <p:sp>
        <p:nvSpPr>
          <p:cNvPr id="300054" name="Text Box 22"/>
          <p:cNvSpPr txBox="1">
            <a:spLocks noChangeArrowheads="1"/>
          </p:cNvSpPr>
          <p:nvPr/>
        </p:nvSpPr>
        <p:spPr bwMode="auto">
          <a:xfrm>
            <a:off x="4500563" y="2876550"/>
            <a:ext cx="441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6600CC"/>
                </a:solidFill>
              </a:rPr>
              <a:t>signal size:</a:t>
            </a:r>
            <a:endParaRPr lang="de-DE" b="1"/>
          </a:p>
        </p:txBody>
      </p:sp>
      <p:grpSp>
        <p:nvGrpSpPr>
          <p:cNvPr id="300056" name="Group 24"/>
          <p:cNvGrpSpPr>
            <a:grpSpLocks/>
          </p:cNvGrpSpPr>
          <p:nvPr/>
        </p:nvGrpSpPr>
        <p:grpSpPr bwMode="auto">
          <a:xfrm>
            <a:off x="5508625" y="1700213"/>
            <a:ext cx="1316038" cy="1069975"/>
            <a:chOff x="2323" y="2838"/>
            <a:chExt cx="1056" cy="820"/>
          </a:xfrm>
        </p:grpSpPr>
        <p:grpSp>
          <p:nvGrpSpPr>
            <p:cNvPr id="300057" name="Group 25"/>
            <p:cNvGrpSpPr>
              <a:grpSpLocks/>
            </p:cNvGrpSpPr>
            <p:nvPr/>
          </p:nvGrpSpPr>
          <p:grpSpPr bwMode="auto">
            <a:xfrm>
              <a:off x="2323" y="2838"/>
              <a:ext cx="1056" cy="820"/>
              <a:chOff x="2544" y="4944"/>
              <a:chExt cx="1056" cy="685"/>
            </a:xfrm>
          </p:grpSpPr>
          <p:sp>
            <p:nvSpPr>
              <p:cNvPr id="300058" name="Line 26"/>
              <p:cNvSpPr>
                <a:spLocks noChangeShapeType="1"/>
              </p:cNvSpPr>
              <p:nvPr/>
            </p:nvSpPr>
            <p:spPr bwMode="auto">
              <a:xfrm flipV="1">
                <a:off x="2803" y="5011"/>
                <a:ext cx="0" cy="4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00059" name="Line 27"/>
              <p:cNvSpPr>
                <a:spLocks noChangeShapeType="1"/>
              </p:cNvSpPr>
              <p:nvPr/>
            </p:nvSpPr>
            <p:spPr bwMode="auto">
              <a:xfrm>
                <a:off x="2803" y="5433"/>
                <a:ext cx="77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00060" name="Text Box 28"/>
              <p:cNvSpPr txBox="1">
                <a:spLocks noChangeArrowheads="1"/>
              </p:cNvSpPr>
              <p:nvPr/>
            </p:nvSpPr>
            <p:spPr bwMode="auto">
              <a:xfrm>
                <a:off x="2544" y="4944"/>
                <a:ext cx="340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de-DE" i="1">
                    <a:solidFill>
                      <a:schemeClr val="tx2"/>
                    </a:solidFill>
                  </a:rPr>
                  <a:t>M</a:t>
                </a:r>
                <a:r>
                  <a:rPr lang="de-DE">
                    <a:solidFill>
                      <a:schemeClr val="tx2"/>
                    </a:solidFill>
                  </a:rPr>
                  <a:t> </a:t>
                </a:r>
              </a:p>
            </p:txBody>
          </p:sp>
          <p:sp>
            <p:nvSpPr>
              <p:cNvPr id="300061" name="Text Box 29"/>
              <p:cNvSpPr txBox="1">
                <a:spLocks noChangeArrowheads="1"/>
              </p:cNvSpPr>
              <p:nvPr/>
            </p:nvSpPr>
            <p:spPr bwMode="auto">
              <a:xfrm>
                <a:off x="3327" y="5414"/>
                <a:ext cx="273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/>
                <a:r>
                  <a:rPr lang="de-DE" i="1">
                    <a:solidFill>
                      <a:schemeClr val="tx2"/>
                    </a:solidFill>
                  </a:rPr>
                  <a:t>T</a:t>
                </a:r>
              </a:p>
            </p:txBody>
          </p:sp>
        </p:grpSp>
        <p:sp>
          <p:nvSpPr>
            <p:cNvPr id="300062" name="Freeform 30"/>
            <p:cNvSpPr>
              <a:spLocks/>
            </p:cNvSpPr>
            <p:nvPr/>
          </p:nvSpPr>
          <p:spPr bwMode="auto">
            <a:xfrm>
              <a:off x="2755" y="3030"/>
              <a:ext cx="336" cy="3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294"/>
                </a:cxn>
                <a:cxn ang="0">
                  <a:pos x="474" y="366"/>
                </a:cxn>
              </a:cxnLst>
              <a:rect l="0" t="0" r="r" b="b"/>
              <a:pathLst>
                <a:path w="474" h="366">
                  <a:moveTo>
                    <a:pt x="0" y="0"/>
                  </a:moveTo>
                  <a:cubicBezTo>
                    <a:pt x="14" y="116"/>
                    <a:pt x="29" y="233"/>
                    <a:pt x="108" y="294"/>
                  </a:cubicBezTo>
                  <a:cubicBezTo>
                    <a:pt x="187" y="355"/>
                    <a:pt x="413" y="354"/>
                    <a:pt x="474" y="366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endParaRPr lang="de-DE"/>
            </a:p>
          </p:txBody>
        </p:sp>
        <p:sp>
          <p:nvSpPr>
            <p:cNvPr id="300063" name="Freeform 31"/>
            <p:cNvSpPr>
              <a:spLocks/>
            </p:cNvSpPr>
            <p:nvPr/>
          </p:nvSpPr>
          <p:spPr bwMode="auto">
            <a:xfrm>
              <a:off x="2767" y="3120"/>
              <a:ext cx="60" cy="1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7"/>
                </a:cxn>
                <a:cxn ang="0">
                  <a:pos x="9" y="54"/>
                </a:cxn>
                <a:cxn ang="0">
                  <a:pos x="24" y="103"/>
                </a:cxn>
                <a:cxn ang="0">
                  <a:pos x="60" y="158"/>
                </a:cxn>
              </a:cxnLst>
              <a:rect l="0" t="0" r="r" b="b"/>
              <a:pathLst>
                <a:path w="60" h="158">
                  <a:moveTo>
                    <a:pt x="0" y="0"/>
                  </a:moveTo>
                  <a:lnTo>
                    <a:pt x="1" y="17"/>
                  </a:lnTo>
                  <a:cubicBezTo>
                    <a:pt x="2" y="26"/>
                    <a:pt x="5" y="40"/>
                    <a:pt x="9" y="54"/>
                  </a:cubicBezTo>
                  <a:cubicBezTo>
                    <a:pt x="13" y="68"/>
                    <a:pt x="16" y="86"/>
                    <a:pt x="24" y="103"/>
                  </a:cubicBezTo>
                  <a:cubicBezTo>
                    <a:pt x="32" y="120"/>
                    <a:pt x="54" y="148"/>
                    <a:pt x="60" y="158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endParaRPr lang="de-DE"/>
            </a:p>
          </p:txBody>
        </p:sp>
        <p:sp>
          <p:nvSpPr>
            <p:cNvPr id="300064" name="Line 32"/>
            <p:cNvSpPr>
              <a:spLocks noChangeShapeType="1"/>
            </p:cNvSpPr>
            <p:nvPr/>
          </p:nvSpPr>
          <p:spPr bwMode="auto">
            <a:xfrm>
              <a:off x="2815" y="3273"/>
              <a:ext cx="54" cy="4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de-DE"/>
            </a:p>
          </p:txBody>
        </p:sp>
        <p:sp>
          <p:nvSpPr>
            <p:cNvPr id="300065" name="Line 33"/>
            <p:cNvSpPr>
              <a:spLocks noChangeShapeType="1"/>
            </p:cNvSpPr>
            <p:nvPr/>
          </p:nvSpPr>
          <p:spPr bwMode="auto">
            <a:xfrm flipH="1" flipV="1">
              <a:off x="2755" y="3078"/>
              <a:ext cx="15" cy="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summary &amp; outlook</a:t>
            </a:r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2595403" y="1052736"/>
            <a:ext cx="6548597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162050">
              <a:spcBef>
                <a:spcPct val="50000"/>
              </a:spcBef>
            </a:pPr>
            <a:r>
              <a:rPr lang="de-DE" b="1" dirty="0">
                <a:solidFill>
                  <a:srgbClr val="CC0000"/>
                </a:solidFill>
              </a:rPr>
              <a:t>metallic </a:t>
            </a:r>
            <a:r>
              <a:rPr lang="de-DE" b="1" dirty="0" err="1">
                <a:solidFill>
                  <a:srgbClr val="CC0000"/>
                </a:solidFill>
              </a:rPr>
              <a:t>magnetic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calorimeters</a:t>
            </a:r>
            <a:endParaRPr lang="de-DE" b="1" dirty="0">
              <a:solidFill>
                <a:srgbClr val="CC0000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suitable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high-res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x-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ray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spectroscopy</a:t>
            </a:r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	versatile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low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temperature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detectors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can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cover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wide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range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applicatio</a:t>
            </a:r>
            <a:r>
              <a:rPr lang="de-DE" dirty="0" err="1">
                <a:solidFill>
                  <a:schemeClr val="accent2"/>
                </a:solidFill>
              </a:rPr>
              <a:t>ns</a:t>
            </a:r>
            <a:endParaRPr lang="de-DE" dirty="0">
              <a:solidFill>
                <a:schemeClr val="accent2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chemeClr val="accent2"/>
                </a:solidFill>
              </a:rPr>
              <a:t>	</a:t>
            </a:r>
            <a:r>
              <a:rPr lang="de-DE" dirty="0">
                <a:solidFill>
                  <a:srgbClr val="CC0000"/>
                </a:solidFill>
              </a:rPr>
              <a:t>	</a:t>
            </a:r>
            <a:br>
              <a:rPr lang="de-DE" dirty="0">
                <a:solidFill>
                  <a:srgbClr val="CC0000"/>
                </a:solidFill>
              </a:rPr>
            </a:br>
            <a:r>
              <a:rPr lang="de-DE" b="1" dirty="0" err="1" smtClean="0">
                <a:solidFill>
                  <a:srgbClr val="CC0000"/>
                </a:solidFill>
              </a:rPr>
              <a:t>micro-farbrication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works</a:t>
            </a:r>
            <a:endParaRPr lang="de-DE" b="1" dirty="0">
              <a:solidFill>
                <a:srgbClr val="CC0000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detector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arrays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fabricated</a:t>
            </a:r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	material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properties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close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bulk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values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expected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performance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will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be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reached</a:t>
            </a:r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b="1" dirty="0" smtClean="0">
                <a:solidFill>
                  <a:srgbClr val="C00000"/>
                </a:solidFill>
              </a:rPr>
              <a:t/>
            </a:r>
            <a:br>
              <a:rPr lang="de-DE" b="1" dirty="0" smtClean="0">
                <a:solidFill>
                  <a:srgbClr val="C00000"/>
                </a:solidFill>
              </a:rPr>
            </a:br>
            <a:r>
              <a:rPr lang="de-DE" b="1" dirty="0" err="1" smtClean="0">
                <a:solidFill>
                  <a:srgbClr val="C00000"/>
                </a:solidFill>
              </a:rPr>
              <a:t>next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steps</a:t>
            </a:r>
            <a:endParaRPr lang="de-DE" b="1" dirty="0">
              <a:solidFill>
                <a:srgbClr val="C00000"/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/>
              <a:t>	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demonstration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multiplexed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read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-out</a:t>
            </a:r>
            <a:b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increase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channel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count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significantly</a:t>
            </a: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AMoRE</a:t>
            </a: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	   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we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are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happy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provide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existing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devices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	   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support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development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dedicated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</a:schemeClr>
                </a:solidFill>
              </a:rPr>
              <a:t>ones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	</a:t>
            </a:r>
          </a:p>
          <a:p>
            <a:pPr defTabSz="1162050">
              <a:spcBef>
                <a:spcPct val="50000"/>
              </a:spcBef>
            </a:pPr>
            <a:r>
              <a:rPr lang="de-DE" dirty="0">
                <a:solidFill>
                  <a:srgbClr val="CC0000"/>
                </a:solidFill>
              </a:rPr>
              <a:t>	</a:t>
            </a:r>
            <a:r>
              <a:rPr lang="de-DE" dirty="0">
                <a:solidFill>
                  <a:schemeClr val="accent2"/>
                </a:solidFill>
              </a:rPr>
              <a:t>	</a:t>
            </a:r>
          </a:p>
        </p:txBody>
      </p:sp>
      <p:pic>
        <p:nvPicPr>
          <p:cNvPr id="293897" name="Picture 9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436559" y="4786322"/>
            <a:ext cx="1944687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9" descr="Spalt3_ohne_Sk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143248"/>
            <a:ext cx="1943125" cy="14667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28597" y="1142984"/>
            <a:ext cx="1948408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veriety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endParaRPr lang="de-DE" dirty="0"/>
          </a:p>
        </p:txBody>
      </p:sp>
      <p:pic>
        <p:nvPicPr>
          <p:cNvPr id="6" name="Picture 9" descr="D09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52" y="1472353"/>
            <a:ext cx="1095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D10Ar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77" y="5046935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10Eb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17" y="2967446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10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89" y="2972209"/>
            <a:ext cx="161607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D10Traf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77" y="1439016"/>
            <a:ext cx="1135062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D11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77" y="2961096"/>
            <a:ext cx="149701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D1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636363"/>
              </a:clrFrom>
              <a:clrTo>
                <a:srgbClr val="63636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92" y="1507480"/>
            <a:ext cx="26543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D13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14" y="5045347"/>
            <a:ext cx="1620837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D13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33" y="5045347"/>
            <a:ext cx="16160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40152" y="1609055"/>
            <a:ext cx="936474" cy="307777"/>
          </a:xfrm>
          <a:prstGeom prst="rect">
            <a:avLst/>
          </a:prstGeom>
          <a:blipFill rotWithShape="1">
            <a:blip r:embed="rId11" cstate="print"/>
            <a:stretch>
              <a:fillRect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22" name="Textfeld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0311" y="1194864"/>
            <a:ext cx="2765565" cy="253916"/>
          </a:xfrm>
          <a:prstGeom prst="rect">
            <a:avLst/>
          </a:prstGeom>
          <a:blipFill rotWithShape="1">
            <a:blip r:embed="rId12" cstate="print"/>
            <a:stretch>
              <a:fillRect b="-11905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23" name="Textfeld 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564" y="2707032"/>
            <a:ext cx="5304722" cy="253916"/>
          </a:xfrm>
          <a:prstGeom prst="rect">
            <a:avLst/>
          </a:prstGeom>
          <a:blipFill rotWithShape="1">
            <a:blip r:embed="rId13" cstate="print"/>
            <a:stretch>
              <a:fillRect b="-11905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24" name="Textfeld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564" y="4795264"/>
            <a:ext cx="8194872" cy="253916"/>
          </a:xfrm>
          <a:prstGeom prst="rect">
            <a:avLst/>
          </a:prstGeom>
          <a:blipFill rotWithShape="1">
            <a:blip r:embed="rId14" cstate="print"/>
            <a:stretch>
              <a:fillRect b="-14634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25" name="Textfeld 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92180" y="1194864"/>
            <a:ext cx="2922595" cy="253916"/>
          </a:xfrm>
          <a:prstGeom prst="rect">
            <a:avLst/>
          </a:prstGeom>
          <a:blipFill rotWithShape="1">
            <a:blip r:embed="rId15" cstate="print"/>
            <a:stretch>
              <a:fillRect b="-11905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58" y="5045347"/>
            <a:ext cx="1615890" cy="1617973"/>
          </a:xfrm>
          <a:prstGeom prst="rect">
            <a:avLst/>
          </a:prstGeom>
        </p:spPr>
      </p:pic>
    </p:spTree>
  </p:cSld>
  <p:clrMapOvr>
    <a:masterClrMapping/>
  </p:clrMapOvr>
  <p:transition advTm="2832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198438"/>
            <a:ext cx="7772400" cy="487362"/>
          </a:xfrm>
        </p:spPr>
        <p:txBody>
          <a:bodyPr/>
          <a:lstStyle/>
          <a:p>
            <a:r>
              <a:rPr lang="en-US"/>
              <a:t>calorimeteric detectors are ...</a:t>
            </a:r>
          </a:p>
        </p:txBody>
      </p:sp>
      <p:pic>
        <p:nvPicPr>
          <p:cNvPr id="342019" name="Picture 3" descr="Kalorimeter_schematisch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6781800" cy="4524375"/>
          </a:xfrm>
          <a:prstGeom prst="rect">
            <a:avLst/>
          </a:prstGeom>
          <a:noFill/>
        </p:spPr>
      </p:pic>
      <p:sp>
        <p:nvSpPr>
          <p:cNvPr id="342022" name="Text Box 6"/>
          <p:cNvSpPr txBox="1">
            <a:spLocks noChangeArrowheads="1"/>
          </p:cNvSpPr>
          <p:nvPr/>
        </p:nvSpPr>
        <p:spPr bwMode="auto">
          <a:xfrm>
            <a:off x="4886325" y="1292225"/>
            <a:ext cx="443865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r>
              <a:rPr lang="de-DE" dirty="0">
                <a:solidFill>
                  <a:schemeClr val="accent2"/>
                </a:solidFill>
              </a:rPr>
              <a:t>... a </a:t>
            </a:r>
            <a:r>
              <a:rPr lang="de-DE" dirty="0" err="1">
                <a:solidFill>
                  <a:schemeClr val="accent2"/>
                </a:solidFill>
              </a:rPr>
              <a:t>quite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dull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technique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to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detect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photons</a:t>
            </a:r>
            <a:r>
              <a:rPr lang="de-DE" dirty="0">
                <a:solidFill>
                  <a:schemeClr val="accent2"/>
                </a:solidFill>
              </a:rPr>
              <a:t> </a:t>
            </a: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r>
              <a:rPr lang="de-DE" dirty="0">
                <a:solidFill>
                  <a:schemeClr val="accent2"/>
                </a:solidFill>
              </a:rPr>
              <a:t>	(</a:t>
            </a:r>
            <a:r>
              <a:rPr lang="de-DE" dirty="0" err="1">
                <a:solidFill>
                  <a:schemeClr val="accent2"/>
                </a:solidFill>
              </a:rPr>
              <a:t>photon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converted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to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heat</a:t>
            </a:r>
            <a:r>
              <a:rPr lang="de-DE" dirty="0">
                <a:solidFill>
                  <a:schemeClr val="accent2"/>
                </a:solidFill>
              </a:rPr>
              <a:t>)</a:t>
            </a: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r>
              <a:rPr lang="de-DE" dirty="0">
                <a:solidFill>
                  <a:schemeClr val="accent2"/>
                </a:solidFill>
              </a:rPr>
              <a:t>... </a:t>
            </a:r>
            <a:r>
              <a:rPr lang="de-DE" dirty="0" err="1">
                <a:solidFill>
                  <a:schemeClr val="accent2"/>
                </a:solidFill>
              </a:rPr>
              <a:t>b</a:t>
            </a:r>
            <a:r>
              <a:rPr lang="de-DE" dirty="0" err="1" smtClean="0">
                <a:solidFill>
                  <a:schemeClr val="accent2"/>
                </a:solidFill>
              </a:rPr>
              <a:t>ad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detectors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at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room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temperature</a:t>
            </a:r>
            <a:endParaRPr lang="de-DE" dirty="0">
              <a:solidFill>
                <a:schemeClr val="accent2"/>
              </a:solidFill>
            </a:endParaRP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endParaRPr lang="de-DE" dirty="0">
              <a:solidFill>
                <a:schemeClr val="accent2"/>
              </a:solidFill>
            </a:endParaRP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r>
              <a:rPr lang="de-DE" b="1" dirty="0">
                <a:solidFill>
                  <a:srgbClr val="CC0000"/>
                </a:solidFill>
              </a:rPr>
              <a:t>... a </a:t>
            </a:r>
            <a:r>
              <a:rPr lang="de-DE" b="1" dirty="0" err="1">
                <a:solidFill>
                  <a:srgbClr val="CC0000"/>
                </a:solidFill>
              </a:rPr>
              <a:t>canonical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ensemble</a:t>
            </a:r>
            <a:endParaRPr lang="de-DE" b="1" dirty="0">
              <a:solidFill>
                <a:srgbClr val="CC0000"/>
              </a:solidFill>
            </a:endParaRP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r>
              <a:rPr lang="de-DE" dirty="0">
                <a:solidFill>
                  <a:srgbClr val="CC0000"/>
                </a:solidFill>
              </a:rPr>
              <a:t>		</a:t>
            </a:r>
            <a:r>
              <a:rPr lang="de-DE" b="1" dirty="0" smtClean="0">
                <a:solidFill>
                  <a:srgbClr val="CC0000"/>
                </a:solidFill>
                <a:latin typeface="Calibri"/>
              </a:rPr>
              <a:t>→ </a:t>
            </a:r>
            <a:r>
              <a:rPr lang="de-DE" b="1" dirty="0" err="1" smtClean="0">
                <a:solidFill>
                  <a:srgbClr val="CC0000"/>
                </a:solidFill>
              </a:rPr>
              <a:t>energy</a:t>
            </a:r>
            <a:r>
              <a:rPr lang="de-DE" b="1" dirty="0" smtClean="0">
                <a:solidFill>
                  <a:srgbClr val="CC0000"/>
                </a:solidFill>
              </a:rPr>
              <a:t> </a:t>
            </a:r>
            <a:r>
              <a:rPr lang="de-DE" b="1" dirty="0" err="1">
                <a:solidFill>
                  <a:srgbClr val="CC0000"/>
                </a:solidFill>
              </a:rPr>
              <a:t>content</a:t>
            </a:r>
            <a:r>
              <a:rPr lang="de-DE" b="1" dirty="0">
                <a:solidFill>
                  <a:srgbClr val="CC0000"/>
                </a:solidFill>
              </a:rPr>
              <a:t> </a:t>
            </a:r>
            <a:r>
              <a:rPr lang="de-DE" b="1" dirty="0" err="1" smtClean="0">
                <a:solidFill>
                  <a:srgbClr val="CC0000"/>
                </a:solidFill>
              </a:rPr>
              <a:t>fluctuates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endParaRPr lang="de-DE" b="1" dirty="0">
              <a:solidFill>
                <a:schemeClr val="accent2"/>
              </a:solidFill>
            </a:endParaRP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endParaRPr lang="de-DE" dirty="0">
              <a:solidFill>
                <a:schemeClr val="accent2"/>
              </a:solidFill>
            </a:endParaRP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endParaRPr lang="de-DE" dirty="0">
              <a:solidFill>
                <a:schemeClr val="accent2"/>
              </a:solidFill>
            </a:endParaRP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r>
              <a:rPr lang="de-DE" dirty="0" smtClean="0">
                <a:solidFill>
                  <a:schemeClr val="accent2"/>
                </a:solidFill>
              </a:rPr>
              <a:t>e.g.</a:t>
            </a:r>
            <a:endParaRPr lang="de-DE" dirty="0">
              <a:solidFill>
                <a:schemeClr val="accent2"/>
              </a:solidFill>
            </a:endParaRP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r>
              <a:rPr lang="de-DE" b="1" dirty="0" smtClean="0">
                <a:solidFill>
                  <a:schemeClr val="accent2"/>
                </a:solidFill>
              </a:rPr>
              <a:t>1 </a:t>
            </a:r>
            <a:r>
              <a:rPr lang="de-DE" b="1" dirty="0">
                <a:solidFill>
                  <a:schemeClr val="accent2"/>
                </a:solidFill>
              </a:rPr>
              <a:t>cm</a:t>
            </a:r>
            <a:r>
              <a:rPr lang="de-DE" b="1" baseline="30000" dirty="0">
                <a:solidFill>
                  <a:schemeClr val="accent2"/>
                </a:solidFill>
              </a:rPr>
              <a:t>3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of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Ge</a:t>
            </a:r>
            <a:r>
              <a:rPr lang="de-DE" dirty="0">
                <a:solidFill>
                  <a:schemeClr val="accent2"/>
                </a:solidFill>
              </a:rPr>
              <a:t>	</a:t>
            </a:r>
            <a:r>
              <a:rPr lang="de-DE" dirty="0" err="1">
                <a:solidFill>
                  <a:schemeClr val="accent2"/>
                </a:solidFill>
              </a:rPr>
              <a:t>at</a:t>
            </a:r>
            <a:r>
              <a:rPr lang="de-DE" dirty="0">
                <a:solidFill>
                  <a:schemeClr val="accent2"/>
                </a:solidFill>
              </a:rPr>
              <a:t> 300K:	</a:t>
            </a:r>
            <a:r>
              <a:rPr lang="de-DE" dirty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dirty="0">
                <a:solidFill>
                  <a:srgbClr val="CC0000"/>
                </a:solidFill>
              </a:rPr>
              <a:t>E</a:t>
            </a:r>
            <a:r>
              <a:rPr lang="de-DE" baseline="-25000" dirty="0">
                <a:solidFill>
                  <a:srgbClr val="CC0000"/>
                </a:solidFill>
              </a:rPr>
              <a:t>FWHM</a:t>
            </a:r>
            <a:r>
              <a:rPr lang="de-DE" dirty="0">
                <a:solidFill>
                  <a:srgbClr val="CC0000"/>
                </a:solidFill>
              </a:rPr>
              <a:t> ≈ </a:t>
            </a:r>
            <a:r>
              <a:rPr lang="de-DE" dirty="0" smtClean="0">
                <a:solidFill>
                  <a:srgbClr val="CC0000"/>
                </a:solidFill>
              </a:rPr>
              <a:t>1 </a:t>
            </a:r>
            <a:r>
              <a:rPr lang="de-DE" dirty="0" err="1" smtClean="0">
                <a:solidFill>
                  <a:srgbClr val="CC0000"/>
                </a:solidFill>
              </a:rPr>
              <a:t>GeV</a:t>
            </a:r>
            <a:endParaRPr lang="de-DE" dirty="0">
              <a:solidFill>
                <a:srgbClr val="CC0000"/>
              </a:solidFill>
            </a:endParaRPr>
          </a:p>
          <a:p>
            <a:pPr defTabSz="361950">
              <a:spcBef>
                <a:spcPct val="50000"/>
              </a:spcBef>
              <a:tabLst>
                <a:tab pos="447675" algn="l"/>
                <a:tab pos="809625" algn="l"/>
                <a:tab pos="1257300" algn="l"/>
              </a:tabLst>
            </a:pPr>
            <a:r>
              <a:rPr lang="de-DE" dirty="0">
                <a:solidFill>
                  <a:schemeClr val="accent2"/>
                </a:solidFill>
              </a:rPr>
              <a:t>			</a:t>
            </a:r>
            <a:r>
              <a:rPr lang="de-DE" b="1" dirty="0" err="1">
                <a:solidFill>
                  <a:schemeClr val="accent2"/>
                </a:solidFill>
              </a:rPr>
              <a:t>at</a:t>
            </a:r>
            <a:r>
              <a:rPr lang="de-DE" b="1" dirty="0">
                <a:solidFill>
                  <a:schemeClr val="accent2"/>
                </a:solidFill>
              </a:rPr>
              <a:t> 50mK</a:t>
            </a:r>
            <a:r>
              <a:rPr lang="de-DE" dirty="0">
                <a:solidFill>
                  <a:schemeClr val="accent2"/>
                </a:solidFill>
              </a:rPr>
              <a:t>:	</a:t>
            </a:r>
            <a:r>
              <a:rPr lang="de-DE" b="1" dirty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b="1" dirty="0">
                <a:solidFill>
                  <a:srgbClr val="CC0000"/>
                </a:solidFill>
              </a:rPr>
              <a:t>E</a:t>
            </a:r>
            <a:r>
              <a:rPr lang="de-DE" b="1" baseline="-25000" dirty="0">
                <a:solidFill>
                  <a:srgbClr val="CC0000"/>
                </a:solidFill>
              </a:rPr>
              <a:t>FWHM</a:t>
            </a:r>
            <a:r>
              <a:rPr lang="de-DE" b="1" dirty="0">
                <a:solidFill>
                  <a:srgbClr val="CC0000"/>
                </a:solidFill>
              </a:rPr>
              <a:t> ≈ 1 eV</a:t>
            </a:r>
          </a:p>
        </p:txBody>
      </p:sp>
      <p:sp>
        <p:nvSpPr>
          <p:cNvPr id="342025" name="Rectangle 9"/>
          <p:cNvSpPr>
            <a:spLocks noChangeArrowheads="1"/>
          </p:cNvSpPr>
          <p:nvPr/>
        </p:nvSpPr>
        <p:spPr bwMode="auto">
          <a:xfrm>
            <a:off x="468313" y="4076700"/>
            <a:ext cx="122396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2026" name="Rectangle 10"/>
          <p:cNvSpPr>
            <a:spLocks noChangeArrowheads="1"/>
          </p:cNvSpPr>
          <p:nvPr/>
        </p:nvSpPr>
        <p:spPr bwMode="auto">
          <a:xfrm>
            <a:off x="684213" y="4292600"/>
            <a:ext cx="122396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2027" name="Rectangle 11"/>
          <p:cNvSpPr>
            <a:spLocks noChangeArrowheads="1"/>
          </p:cNvSpPr>
          <p:nvPr/>
        </p:nvSpPr>
        <p:spPr bwMode="auto">
          <a:xfrm>
            <a:off x="539750" y="3284538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2028" name="Rectangle 12"/>
          <p:cNvSpPr>
            <a:spLocks noChangeArrowheads="1"/>
          </p:cNvSpPr>
          <p:nvPr/>
        </p:nvSpPr>
        <p:spPr bwMode="auto">
          <a:xfrm>
            <a:off x="107950" y="2133600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2029" name="Rectangle 13"/>
          <p:cNvSpPr>
            <a:spLocks noChangeArrowheads="1"/>
          </p:cNvSpPr>
          <p:nvPr/>
        </p:nvSpPr>
        <p:spPr bwMode="auto">
          <a:xfrm>
            <a:off x="1547813" y="1052513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2030" name="Rectangle 14"/>
          <p:cNvSpPr>
            <a:spLocks noChangeArrowheads="1"/>
          </p:cNvSpPr>
          <p:nvPr/>
        </p:nvSpPr>
        <p:spPr bwMode="auto">
          <a:xfrm>
            <a:off x="3779838" y="3357563"/>
            <a:ext cx="1296987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2031" name="Text Box 15"/>
          <p:cNvSpPr txBox="1">
            <a:spLocks noChangeArrowheads="1"/>
          </p:cNvSpPr>
          <p:nvPr/>
        </p:nvSpPr>
        <p:spPr bwMode="auto">
          <a:xfrm>
            <a:off x="250825" y="4508500"/>
            <a:ext cx="1657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Thermal bath</a:t>
            </a:r>
            <a:br>
              <a:rPr lang="en-US"/>
            </a:br>
            <a:r>
              <a:rPr lang="en-US"/>
              <a:t>(</a:t>
            </a:r>
            <a:r>
              <a:rPr lang="en-US" i="1"/>
              <a:t>T</a:t>
            </a:r>
            <a:r>
              <a:rPr lang="en-US"/>
              <a:t> &lt; 100mK)</a:t>
            </a:r>
          </a:p>
        </p:txBody>
      </p:sp>
      <p:sp>
        <p:nvSpPr>
          <p:cNvPr id="342032" name="Text Box 16"/>
          <p:cNvSpPr txBox="1">
            <a:spLocks noChangeArrowheads="1"/>
          </p:cNvSpPr>
          <p:nvPr/>
        </p:nvSpPr>
        <p:spPr bwMode="auto">
          <a:xfrm>
            <a:off x="250825" y="3524250"/>
            <a:ext cx="2305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Weak thermal </a:t>
            </a:r>
            <a:r>
              <a:rPr lang="en-US" dirty="0" smtClean="0"/>
              <a:t>link</a:t>
            </a:r>
            <a:endParaRPr lang="en-US" dirty="0"/>
          </a:p>
        </p:txBody>
      </p:sp>
      <p:sp>
        <p:nvSpPr>
          <p:cNvPr id="342033" name="Text Box 17"/>
          <p:cNvSpPr txBox="1">
            <a:spLocks noChangeArrowheads="1"/>
          </p:cNvSpPr>
          <p:nvPr/>
        </p:nvSpPr>
        <p:spPr bwMode="auto">
          <a:xfrm>
            <a:off x="3706813" y="3500438"/>
            <a:ext cx="2305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Absorber </a:t>
            </a:r>
            <a:r>
              <a:rPr lang="en-US" b="1" dirty="0"/>
              <a:t>C</a:t>
            </a:r>
            <a:endParaRPr lang="en-US" baseline="-25000" dirty="0"/>
          </a:p>
        </p:txBody>
      </p:sp>
      <p:sp>
        <p:nvSpPr>
          <p:cNvPr id="342034" name="Text Box 18"/>
          <p:cNvSpPr txBox="1">
            <a:spLocks noChangeArrowheads="1"/>
          </p:cNvSpPr>
          <p:nvPr/>
        </p:nvSpPr>
        <p:spPr bwMode="auto">
          <a:xfrm>
            <a:off x="468313" y="2371725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Thermometer</a:t>
            </a:r>
            <a:endParaRPr lang="en-US" b="1"/>
          </a:p>
        </p:txBody>
      </p:sp>
      <p:sp>
        <p:nvSpPr>
          <p:cNvPr id="342035" name="Text Box 19"/>
          <p:cNvSpPr txBox="1">
            <a:spLocks noChangeArrowheads="1"/>
          </p:cNvSpPr>
          <p:nvPr/>
        </p:nvSpPr>
        <p:spPr bwMode="auto">
          <a:xfrm>
            <a:off x="1979613" y="1125538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X-ray photon</a:t>
            </a:r>
            <a:endParaRPr lang="en-US" b="1"/>
          </a:p>
        </p:txBody>
      </p:sp>
      <p:pic>
        <p:nvPicPr>
          <p:cNvPr id="342036" name="Picture 20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 r="28696"/>
          <a:stretch>
            <a:fillRect/>
          </a:stretch>
        </p:blipFill>
        <p:spPr bwMode="auto">
          <a:xfrm>
            <a:off x="5835679" y="3500438"/>
            <a:ext cx="28797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2037" name="Text Box 21"/>
          <p:cNvSpPr txBox="1">
            <a:spLocks noChangeArrowheads="1"/>
          </p:cNvSpPr>
          <p:nvPr/>
        </p:nvSpPr>
        <p:spPr bwMode="auto">
          <a:xfrm>
            <a:off x="1428728" y="5558869"/>
            <a:ext cx="73581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Important:</a:t>
            </a:r>
            <a:r>
              <a:rPr lang="en-US" dirty="0">
                <a:solidFill>
                  <a:schemeClr val="accent2"/>
                </a:solidFill>
              </a:rPr>
              <a:t>	</a:t>
            </a:r>
            <a:r>
              <a:rPr lang="en-US" b="1" dirty="0" smtClean="0">
                <a:solidFill>
                  <a:srgbClr val="CC0000"/>
                </a:solidFill>
              </a:rPr>
              <a:t>Fast internal </a:t>
            </a:r>
            <a:r>
              <a:rPr lang="en-US" b="1" dirty="0" err="1" smtClean="0">
                <a:solidFill>
                  <a:srgbClr val="CC0000"/>
                </a:solidFill>
              </a:rPr>
              <a:t>thermalization</a:t>
            </a:r>
            <a:r>
              <a:rPr lang="en-US" b="1" dirty="0" smtClean="0">
                <a:solidFill>
                  <a:srgbClr val="CC0000"/>
                </a:solidFill>
              </a:rPr>
              <a:t> ! </a:t>
            </a:r>
            <a:endParaRPr lang="en-US" b="1" dirty="0">
              <a:solidFill>
                <a:srgbClr val="CC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CC0000"/>
                </a:solidFill>
              </a:rPr>
              <a:t>		</a:t>
            </a:r>
            <a:r>
              <a:rPr lang="de-DE" b="1" dirty="0" smtClean="0">
                <a:solidFill>
                  <a:srgbClr val="CC0000"/>
                </a:solidFill>
                <a:latin typeface="Calibri"/>
              </a:rPr>
              <a:t> →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normal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  <a:r>
              <a:rPr lang="en-US" b="1" dirty="0" smtClean="0">
                <a:solidFill>
                  <a:srgbClr val="CC0000"/>
                </a:solidFill>
              </a:rPr>
              <a:t>metal absorbers </a:t>
            </a:r>
            <a:r>
              <a:rPr lang="en-US" dirty="0" smtClean="0">
                <a:solidFill>
                  <a:srgbClr val="CC0000"/>
                </a:solidFill>
              </a:rPr>
              <a:t>(but: higher specific heat) 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</a:rPr>
              <a:t>	</a:t>
            </a:r>
            <a:r>
              <a:rPr lang="en-US" dirty="0" smtClean="0">
                <a:solidFill>
                  <a:srgbClr val="CC0000"/>
                </a:solidFill>
              </a:rPr>
              <a:t>	</a:t>
            </a:r>
            <a:r>
              <a:rPr lang="de-DE" b="1" dirty="0" smtClean="0">
                <a:solidFill>
                  <a:srgbClr val="CC0000"/>
                </a:solidFill>
                <a:latin typeface="Calibri"/>
              </a:rPr>
              <a:t> → </a:t>
            </a:r>
            <a:r>
              <a:rPr lang="de-DE" b="1" dirty="0" smtClean="0">
                <a:solidFill>
                  <a:srgbClr val="CC0000"/>
                </a:solidFill>
                <a:latin typeface="+mj-lt"/>
              </a:rPr>
              <a:t>typ. </a:t>
            </a:r>
            <a:r>
              <a:rPr lang="de-DE" b="1" dirty="0" err="1" smtClean="0">
                <a:solidFill>
                  <a:srgbClr val="CC0000"/>
                </a:solidFill>
                <a:latin typeface="+mj-lt"/>
              </a:rPr>
              <a:t>volume</a:t>
            </a:r>
            <a:r>
              <a:rPr lang="de-DE" b="1" dirty="0" smtClean="0">
                <a:solidFill>
                  <a:srgbClr val="CC0000"/>
                </a:solidFill>
                <a:latin typeface="+mj-lt"/>
              </a:rPr>
              <a:t> &lt; mm</a:t>
            </a:r>
            <a:r>
              <a:rPr lang="de-DE" b="1" baseline="30000" dirty="0" smtClean="0">
                <a:solidFill>
                  <a:srgbClr val="CC0000"/>
                </a:solidFill>
                <a:latin typeface="+mj-lt"/>
              </a:rPr>
              <a:t>3</a:t>
            </a:r>
            <a:endParaRPr lang="en-US" dirty="0">
              <a:solidFill>
                <a:srgbClr val="CC0000"/>
              </a:solidFill>
              <a:latin typeface="+mj-lt"/>
            </a:endParaRPr>
          </a:p>
        </p:txBody>
      </p:sp>
      <p:sp>
        <p:nvSpPr>
          <p:cNvPr id="342038" name="Rectangle 22"/>
          <p:cNvSpPr>
            <a:spLocks noChangeArrowheads="1"/>
          </p:cNvSpPr>
          <p:nvPr/>
        </p:nvSpPr>
        <p:spPr bwMode="auto">
          <a:xfrm>
            <a:off x="7707341" y="3808413"/>
            <a:ext cx="111125" cy="1841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3999" cy="381000"/>
          </a:xfrm>
        </p:spPr>
        <p:txBody>
          <a:bodyPr/>
          <a:lstStyle/>
          <a:p>
            <a:r>
              <a:rPr lang="de-DE" dirty="0" err="1" smtClean="0"/>
              <a:t>linearity</a:t>
            </a:r>
            <a:endParaRPr lang="de-DE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142844" y="857232"/>
            <a:ext cx="5584307" cy="5715040"/>
            <a:chOff x="142844" y="928670"/>
            <a:chExt cx="5584307" cy="5715040"/>
          </a:xfrm>
        </p:grpSpPr>
        <p:pic>
          <p:nvPicPr>
            <p:cNvPr id="3491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44" y="928670"/>
              <a:ext cx="5410074" cy="5619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feld 14"/>
            <p:cNvSpPr txBox="1"/>
            <p:nvPr/>
          </p:nvSpPr>
          <p:spPr>
            <a:xfrm>
              <a:off x="3786182" y="4929198"/>
              <a:ext cx="10001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C00000"/>
                  </a:solidFill>
                  <a:sym typeface="Symbol"/>
                </a:rPr>
                <a:t> 1 %</a:t>
              </a:r>
              <a:r>
                <a:rPr lang="de-DE" sz="2000" b="1" dirty="0" smtClean="0">
                  <a:solidFill>
                    <a:srgbClr val="C00000"/>
                  </a:solidFill>
                </a:rPr>
                <a:t>	</a:t>
              </a:r>
              <a:r>
                <a:rPr lang="de-DE" sz="2000" dirty="0" smtClean="0">
                  <a:solidFill>
                    <a:srgbClr val="C00000"/>
                  </a:solidFill>
                </a:rPr>
                <a:t> </a:t>
              </a:r>
              <a:endParaRPr lang="de-DE" sz="2000" dirty="0">
                <a:solidFill>
                  <a:srgbClr val="C00000"/>
                </a:solidFill>
              </a:endParaRPr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3591720" y="4825205"/>
              <a:ext cx="10318" cy="560392"/>
              <a:chOff x="6706410" y="4644240"/>
              <a:chExt cx="10318" cy="560392"/>
            </a:xfrm>
          </p:grpSpPr>
          <p:cxnSp>
            <p:nvCxnSpPr>
              <p:cNvPr id="16" name="Gerade Verbindung mit Pfeil 15"/>
              <p:cNvCxnSpPr/>
              <p:nvPr/>
            </p:nvCxnSpPr>
            <p:spPr>
              <a:xfrm rot="5400000" flipH="1" flipV="1">
                <a:off x="6608777" y="4750603"/>
                <a:ext cx="214314" cy="158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mit Pfeil 16"/>
              <p:cNvCxnSpPr/>
              <p:nvPr/>
            </p:nvCxnSpPr>
            <p:spPr>
              <a:xfrm rot="5400000">
                <a:off x="6537339" y="5026831"/>
                <a:ext cx="346872" cy="873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hteck 19"/>
            <p:cNvSpPr/>
            <p:nvPr/>
          </p:nvSpPr>
          <p:spPr>
            <a:xfrm>
              <a:off x="5214942" y="1428736"/>
              <a:ext cx="500066" cy="3000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 rot="16200000">
              <a:off x="4110689" y="2747303"/>
              <a:ext cx="2863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 err="1" smtClean="0">
                  <a:latin typeface="Arial" pitchFamily="34" charset="0"/>
                  <a:cs typeface="Arial" pitchFamily="34" charset="0"/>
                </a:rPr>
                <a:t>Measured</a:t>
              </a:r>
              <a:r>
                <a:rPr lang="de-DE" sz="1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800" dirty="0" err="1" smtClean="0">
                  <a:latin typeface="Arial" pitchFamily="34" charset="0"/>
                  <a:cs typeface="Arial" pitchFamily="34" charset="0"/>
                </a:rPr>
                <a:t>energy</a:t>
              </a:r>
              <a:r>
                <a:rPr lang="de-DE" sz="1800" dirty="0" smtClean="0">
                  <a:latin typeface="Arial" pitchFamily="34" charset="0"/>
                  <a:cs typeface="Arial" pitchFamily="34" charset="0"/>
                </a:rPr>
                <a:t>  </a:t>
              </a:r>
              <a:r>
                <a:rPr lang="de-DE" sz="1800" i="1" dirty="0" smtClean="0">
                  <a:latin typeface="Arial" pitchFamily="34" charset="0"/>
                  <a:cs typeface="Arial" pitchFamily="34" charset="0"/>
                </a:rPr>
                <a:t>E</a:t>
              </a:r>
              <a:r>
                <a:rPr lang="de-DE" sz="1800" dirty="0" smtClean="0">
                  <a:latin typeface="Arial" pitchFamily="34" charset="0"/>
                  <a:cs typeface="Arial" pitchFamily="34" charset="0"/>
                </a:rPr>
                <a:t> [</a:t>
              </a:r>
              <a:r>
                <a:rPr lang="de-DE" sz="1800" dirty="0" err="1" smtClean="0">
                  <a:latin typeface="Arial" pitchFamily="34" charset="0"/>
                  <a:cs typeface="Arial" pitchFamily="34" charset="0"/>
                </a:rPr>
                <a:t>keV</a:t>
              </a:r>
              <a:r>
                <a:rPr lang="de-DE" sz="1800" dirty="0" smtClean="0">
                  <a:latin typeface="Arial" pitchFamily="34" charset="0"/>
                  <a:cs typeface="Arial" pitchFamily="34" charset="0"/>
                </a:rPr>
                <a:t>]</a:t>
              </a:r>
              <a:endParaRPr lang="de-DE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2143108" y="6215082"/>
              <a:ext cx="2357454" cy="35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928794" y="6274378"/>
              <a:ext cx="2643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 smtClean="0">
                  <a:latin typeface="Arial" pitchFamily="34" charset="0"/>
                  <a:cs typeface="Arial" pitchFamily="34" charset="0"/>
                </a:rPr>
                <a:t>Photon </a:t>
              </a:r>
              <a:r>
                <a:rPr lang="de-DE" sz="1800" dirty="0" err="1" smtClean="0">
                  <a:latin typeface="Arial" pitchFamily="34" charset="0"/>
                  <a:cs typeface="Arial" pitchFamily="34" charset="0"/>
                </a:rPr>
                <a:t>energy</a:t>
              </a:r>
              <a:r>
                <a:rPr lang="de-DE" sz="1800" dirty="0" smtClean="0">
                  <a:latin typeface="Arial" pitchFamily="34" charset="0"/>
                  <a:cs typeface="Arial" pitchFamily="34" charset="0"/>
                </a:rPr>
                <a:t>  E [</a:t>
              </a:r>
              <a:r>
                <a:rPr lang="de-DE" sz="1800" dirty="0" err="1" smtClean="0">
                  <a:latin typeface="Arial" pitchFamily="34" charset="0"/>
                  <a:cs typeface="Arial" pitchFamily="34" charset="0"/>
                </a:rPr>
                <a:t>keV</a:t>
              </a:r>
              <a:r>
                <a:rPr lang="de-DE" sz="1800" dirty="0" smtClean="0">
                  <a:latin typeface="Arial" pitchFamily="34" charset="0"/>
                  <a:cs typeface="Arial" pitchFamily="34" charset="0"/>
                </a:rPr>
                <a:t>]</a:t>
              </a:r>
              <a:endParaRPr lang="de-DE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4955802" y="5104759"/>
              <a:ext cx="1149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 smtClean="0">
                  <a:latin typeface="Symbol" pitchFamily="18" charset="2"/>
                  <a:cs typeface="Arial" pitchFamily="34" charset="0"/>
                </a:rPr>
                <a:t>D</a:t>
              </a:r>
              <a:r>
                <a:rPr lang="de-DE" sz="1800" i="1" dirty="0" smtClean="0">
                  <a:latin typeface="Arial" pitchFamily="34" charset="0"/>
                  <a:cs typeface="Arial" pitchFamily="34" charset="0"/>
                </a:rPr>
                <a:t>E</a:t>
              </a:r>
              <a:r>
                <a:rPr lang="de-DE" sz="1800" dirty="0" smtClean="0">
                  <a:latin typeface="Arial" pitchFamily="34" charset="0"/>
                  <a:cs typeface="Arial" pitchFamily="34" charset="0"/>
                </a:rPr>
                <a:t> [eV]</a:t>
              </a:r>
              <a:endParaRPr lang="de-DE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4962523" y="5838824"/>
              <a:ext cx="500066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6357950" y="3214686"/>
            <a:ext cx="2428892" cy="7901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err="1" smtClean="0">
                <a:solidFill>
                  <a:srgbClr val="C00000"/>
                </a:solidFill>
              </a:rPr>
              <a:t>Typical</a:t>
            </a:r>
            <a:r>
              <a:rPr lang="de-DE" b="1" dirty="0" smtClean="0">
                <a:solidFill>
                  <a:srgbClr val="C00000"/>
                </a:solidFill>
              </a:rPr>
              <a:t> non-</a:t>
            </a:r>
            <a:r>
              <a:rPr lang="de-DE" b="1" dirty="0" err="1" smtClean="0">
                <a:solidFill>
                  <a:srgbClr val="C00000"/>
                </a:solidFill>
              </a:rPr>
              <a:t>linearity</a:t>
            </a:r>
            <a:r>
              <a:rPr lang="de-DE" b="1" dirty="0" smtClean="0">
                <a:solidFill>
                  <a:srgbClr val="C0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de-DE" b="1" dirty="0" smtClean="0">
                <a:solidFill>
                  <a:srgbClr val="C00000"/>
                </a:solidFill>
              </a:rPr>
              <a:t> 1-3% </a:t>
            </a:r>
            <a:r>
              <a:rPr lang="de-DE" b="1" dirty="0" err="1" smtClean="0">
                <a:solidFill>
                  <a:srgbClr val="C00000"/>
                </a:solidFill>
              </a:rPr>
              <a:t>at</a:t>
            </a:r>
            <a:r>
              <a:rPr lang="de-DE" b="1" dirty="0" smtClean="0">
                <a:solidFill>
                  <a:srgbClr val="C00000"/>
                </a:solidFill>
              </a:rPr>
              <a:t> 6 </a:t>
            </a:r>
            <a:r>
              <a:rPr lang="de-DE" b="1" dirty="0" err="1" smtClean="0">
                <a:solidFill>
                  <a:srgbClr val="C00000"/>
                </a:solidFill>
              </a:rPr>
              <a:t>keV</a:t>
            </a:r>
            <a:endParaRPr lang="de-DE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SQUID_2stage_1"/>
          <p:cNvPicPr>
            <a:picLocks noChangeAspect="1" noChangeArrowheads="1"/>
          </p:cNvPicPr>
          <p:nvPr/>
        </p:nvPicPr>
        <p:blipFill>
          <a:blip r:embed="rId2" cstate="print">
            <a:lum bright="-12000" contrast="2000"/>
          </a:blip>
          <a:srcRect l="57327" b="64565"/>
          <a:stretch>
            <a:fillRect/>
          </a:stretch>
        </p:blipFill>
        <p:spPr bwMode="auto">
          <a:xfrm>
            <a:off x="1543050" y="1046163"/>
            <a:ext cx="6153150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7443" name="Picture 3" descr="SQUID_2stage_1"/>
          <p:cNvPicPr>
            <a:picLocks noChangeAspect="1" noChangeArrowheads="1"/>
          </p:cNvPicPr>
          <p:nvPr/>
        </p:nvPicPr>
        <p:blipFill>
          <a:blip r:embed="rId3" cstate="print">
            <a:lum bright="-12000" contrast="2000"/>
          </a:blip>
          <a:srcRect/>
          <a:stretch>
            <a:fillRect/>
          </a:stretch>
        </p:blipFill>
        <p:spPr bwMode="auto">
          <a:xfrm>
            <a:off x="1725613" y="1628775"/>
            <a:ext cx="590391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/>
              <a:t>calorimeters</a:t>
            </a:r>
            <a:endParaRPr lang="de-DE" dirty="0"/>
          </a:p>
        </p:txBody>
      </p:sp>
      <p:sp>
        <p:nvSpPr>
          <p:cNvPr id="317445" name="Rectangle 5"/>
          <p:cNvSpPr>
            <a:spLocks noChangeArrowheads="1"/>
          </p:cNvSpPr>
          <p:nvPr/>
        </p:nvSpPr>
        <p:spPr bwMode="auto">
          <a:xfrm>
            <a:off x="1114425" y="4437063"/>
            <a:ext cx="80295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de-DE" sz="1400">
                <a:solidFill>
                  <a:srgbClr val="6600CC"/>
                </a:solidFill>
                <a:sym typeface="Symbol" pitchFamily="18" charset="2"/>
              </a:rPr>
              <a:t>two-stage SQUID setup  with flux locked loop to linearize the first stage SQUID</a:t>
            </a:r>
          </a:p>
          <a:p>
            <a:pPr>
              <a:lnSpc>
                <a:spcPct val="140000"/>
              </a:lnSpc>
            </a:pPr>
            <a:r>
              <a:rPr lang="de-DE" sz="1400">
                <a:sym typeface="Symbol" pitchFamily="18" charset="2"/>
              </a:rPr>
              <a:t>allows for:</a:t>
            </a:r>
            <a:r>
              <a:rPr lang="de-DE" sz="1400">
                <a:solidFill>
                  <a:srgbClr val="FF0000"/>
                </a:solidFill>
                <a:sym typeface="Symbol" pitchFamily="18" charset="2"/>
              </a:rPr>
              <a:t> </a:t>
            </a:r>
            <a:endParaRPr lang="de-DE" sz="1400"/>
          </a:p>
        </p:txBody>
      </p:sp>
      <p:pic>
        <p:nvPicPr>
          <p:cNvPr id="317446" name="Picture 6" descr="SQUID_2stage_1"/>
          <p:cNvPicPr>
            <a:picLocks noChangeAspect="1" noChangeArrowheads="1"/>
          </p:cNvPicPr>
          <p:nvPr/>
        </p:nvPicPr>
        <p:blipFill>
          <a:blip r:embed="rId4" cstate="print">
            <a:lum bright="-12000" contrast="2000"/>
          </a:blip>
          <a:srcRect l="56090" b="84720"/>
          <a:stretch>
            <a:fillRect/>
          </a:stretch>
        </p:blipFill>
        <p:spPr bwMode="auto">
          <a:xfrm>
            <a:off x="1725613" y="1630363"/>
            <a:ext cx="39973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1555750" y="1052513"/>
            <a:ext cx="1360488" cy="336550"/>
          </a:xfrm>
          <a:prstGeom prst="rect">
            <a:avLst/>
          </a:prstGeom>
          <a:solidFill>
            <a:srgbClr val="0033CC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i="1">
                <a:solidFill>
                  <a:schemeClr val="bg1"/>
                </a:solidFill>
                <a:latin typeface="Arial" charset="0"/>
              </a:rPr>
              <a:t>T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= 50</a:t>
            </a:r>
            <a:r>
              <a:rPr lang="de-DE" sz="90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mK</a:t>
            </a:r>
            <a:r>
              <a:rPr lang="de-DE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17448" name="Text Box 8"/>
          <p:cNvSpPr txBox="1">
            <a:spLocks noChangeArrowheads="1"/>
          </p:cNvSpPr>
          <p:nvPr/>
        </p:nvSpPr>
        <p:spPr bwMode="auto">
          <a:xfrm>
            <a:off x="2921000" y="1052513"/>
            <a:ext cx="1776413" cy="336550"/>
          </a:xfrm>
          <a:prstGeom prst="rect">
            <a:avLst/>
          </a:prstGeom>
          <a:solidFill>
            <a:srgbClr val="0099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i="1">
                <a:solidFill>
                  <a:schemeClr val="bg1"/>
                </a:solidFill>
                <a:latin typeface="Arial" charset="0"/>
              </a:rPr>
              <a:t>T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= 0.5 ... 4</a:t>
            </a:r>
            <a:r>
              <a:rPr lang="de-DE" sz="90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K</a:t>
            </a:r>
            <a:r>
              <a:rPr lang="de-DE"/>
              <a:t>  </a:t>
            </a:r>
          </a:p>
        </p:txBody>
      </p:sp>
      <p:sp>
        <p:nvSpPr>
          <p:cNvPr id="317449" name="Text Box 9"/>
          <p:cNvSpPr txBox="1">
            <a:spLocks noChangeArrowheads="1"/>
          </p:cNvSpPr>
          <p:nvPr/>
        </p:nvSpPr>
        <p:spPr bwMode="auto">
          <a:xfrm>
            <a:off x="4699000" y="1052513"/>
            <a:ext cx="2990850" cy="336550"/>
          </a:xfrm>
          <a:prstGeom prst="rect">
            <a:avLst/>
          </a:prstGeom>
          <a:solidFill>
            <a:srgbClr val="FF33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room temperature</a:t>
            </a:r>
          </a:p>
        </p:txBody>
      </p:sp>
      <p:sp>
        <p:nvSpPr>
          <p:cNvPr id="317450" name="Text Box 10"/>
          <p:cNvSpPr txBox="1">
            <a:spLocks noChangeArrowheads="1"/>
          </p:cNvSpPr>
          <p:nvPr/>
        </p:nvSpPr>
        <p:spPr bwMode="auto">
          <a:xfrm>
            <a:off x="1758950" y="1571625"/>
            <a:ext cx="1008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  <a:latin typeface="Arial" charset="0"/>
              </a:rPr>
              <a:t>Detector</a:t>
            </a:r>
          </a:p>
        </p:txBody>
      </p:sp>
      <p:sp>
        <p:nvSpPr>
          <p:cNvPr id="317451" name="Text Box 11"/>
          <p:cNvSpPr txBox="1">
            <a:spLocks noChangeArrowheads="1"/>
          </p:cNvSpPr>
          <p:nvPr/>
        </p:nvSpPr>
        <p:spPr bwMode="auto">
          <a:xfrm>
            <a:off x="3287713" y="1577975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009900"/>
                </a:solidFill>
                <a:latin typeface="Arial" charset="0"/>
              </a:rPr>
              <a:t>Amplifier</a:t>
            </a:r>
          </a:p>
        </p:txBody>
      </p:sp>
      <p:sp>
        <p:nvSpPr>
          <p:cNvPr id="317452" name="Oval 12"/>
          <p:cNvSpPr>
            <a:spLocks noChangeArrowheads="1"/>
          </p:cNvSpPr>
          <p:nvPr/>
        </p:nvSpPr>
        <p:spPr bwMode="auto">
          <a:xfrm>
            <a:off x="1860550" y="2593975"/>
            <a:ext cx="627063" cy="622300"/>
          </a:xfrm>
          <a:prstGeom prst="ellipse">
            <a:avLst/>
          </a:prstGeom>
          <a:gradFill rotWithShape="1">
            <a:gsLst>
              <a:gs pos="0">
                <a:srgbClr val="FF9900">
                  <a:alpha val="71001"/>
                </a:srgbClr>
              </a:gs>
              <a:gs pos="100000">
                <a:srgbClr val="FFCC00">
                  <a:alpha val="71001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17454" name="Oval 14"/>
          <p:cNvSpPr>
            <a:spLocks noChangeArrowheads="1"/>
          </p:cNvSpPr>
          <p:nvPr/>
        </p:nvSpPr>
        <p:spPr bwMode="auto">
          <a:xfrm>
            <a:off x="2443163" y="5108575"/>
            <a:ext cx="133350" cy="133350"/>
          </a:xfrm>
          <a:prstGeom prst="ellipse">
            <a:avLst/>
          </a:prstGeom>
          <a:gradFill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17455" name="Line 15"/>
          <p:cNvSpPr>
            <a:spLocks noChangeShapeType="1"/>
          </p:cNvSpPr>
          <p:nvPr/>
        </p:nvSpPr>
        <p:spPr bwMode="auto">
          <a:xfrm>
            <a:off x="1843088" y="2930525"/>
            <a:ext cx="63500" cy="63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7456" name="Line 16"/>
          <p:cNvSpPr>
            <a:spLocks noChangeShapeType="1"/>
          </p:cNvSpPr>
          <p:nvPr/>
        </p:nvSpPr>
        <p:spPr bwMode="auto">
          <a:xfrm flipH="1">
            <a:off x="1855788" y="2822575"/>
            <a:ext cx="50800" cy="5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7457" name="Line 17"/>
          <p:cNvSpPr>
            <a:spLocks noChangeShapeType="1"/>
          </p:cNvSpPr>
          <p:nvPr/>
        </p:nvSpPr>
        <p:spPr bwMode="auto">
          <a:xfrm flipV="1">
            <a:off x="2443163" y="2921000"/>
            <a:ext cx="73025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7458" name="Line 18"/>
          <p:cNvSpPr>
            <a:spLocks noChangeShapeType="1"/>
          </p:cNvSpPr>
          <p:nvPr/>
        </p:nvSpPr>
        <p:spPr bwMode="auto">
          <a:xfrm>
            <a:off x="2443163" y="2822575"/>
            <a:ext cx="7620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7459" name="Rectangle 19"/>
          <p:cNvSpPr>
            <a:spLocks noChangeArrowheads="1"/>
          </p:cNvSpPr>
          <p:nvPr/>
        </p:nvSpPr>
        <p:spPr bwMode="auto">
          <a:xfrm>
            <a:off x="2576513" y="5013325"/>
            <a:ext cx="575945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>
                <a:solidFill>
                  <a:srgbClr val="CC0000"/>
                </a:solidFill>
              </a:rPr>
              <a:t>low noise</a:t>
            </a:r>
            <a:endParaRPr lang="de-DE" sz="1400">
              <a:solidFill>
                <a:srgbClr val="CC0000"/>
              </a:solidFill>
              <a:sym typeface="Symbol" pitchFamily="18" charset="2"/>
            </a:endParaRPr>
          </a:p>
          <a:p>
            <a:pPr>
              <a:lnSpc>
                <a:spcPct val="140000"/>
              </a:lnSpc>
            </a:pPr>
            <a:r>
              <a:rPr lang="de-DE" sz="1400">
                <a:solidFill>
                  <a:srgbClr val="CC0000"/>
                </a:solidFill>
                <a:sym typeface="Symbol" pitchFamily="18" charset="2"/>
              </a:rPr>
              <a:t>large bandwidth</a:t>
            </a:r>
            <a:r>
              <a:rPr lang="de-DE" sz="1400">
                <a:sym typeface="Symbol" pitchFamily="18" charset="2"/>
              </a:rPr>
              <a:t> / slewrate</a:t>
            </a:r>
          </a:p>
          <a:p>
            <a:pPr>
              <a:lnSpc>
                <a:spcPct val="140000"/>
              </a:lnSpc>
            </a:pPr>
            <a:r>
              <a:rPr lang="de-DE" sz="1400">
                <a:solidFill>
                  <a:srgbClr val="CC0000"/>
                </a:solidFill>
                <a:sym typeface="Symbol" pitchFamily="18" charset="2"/>
              </a:rPr>
              <a:t>small power dissipation</a:t>
            </a:r>
            <a:r>
              <a:rPr lang="de-DE" sz="1400">
                <a:sym typeface="Symbol" pitchFamily="18" charset="2"/>
              </a:rPr>
              <a:t> on detector SQUID chip (voltage bias) </a:t>
            </a:r>
            <a:r>
              <a:rPr lang="de-DE" sz="1400">
                <a:solidFill>
                  <a:srgbClr val="FF0000"/>
                </a:solidFill>
                <a:sym typeface="Symbol" pitchFamily="18" charset="2"/>
              </a:rPr>
              <a:t> </a:t>
            </a:r>
            <a:endParaRPr lang="de-DE" sz="1400"/>
          </a:p>
        </p:txBody>
      </p:sp>
      <p:sp>
        <p:nvSpPr>
          <p:cNvPr id="317461" name="Oval 21"/>
          <p:cNvSpPr>
            <a:spLocks noChangeArrowheads="1"/>
          </p:cNvSpPr>
          <p:nvPr/>
        </p:nvSpPr>
        <p:spPr bwMode="auto">
          <a:xfrm>
            <a:off x="2443163" y="5413375"/>
            <a:ext cx="133350" cy="133350"/>
          </a:xfrm>
          <a:prstGeom prst="ellipse">
            <a:avLst/>
          </a:prstGeom>
          <a:gradFill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17462" name="Oval 22"/>
          <p:cNvSpPr>
            <a:spLocks noChangeArrowheads="1"/>
          </p:cNvSpPr>
          <p:nvPr/>
        </p:nvSpPr>
        <p:spPr bwMode="auto">
          <a:xfrm>
            <a:off x="2443163" y="5699125"/>
            <a:ext cx="133350" cy="133350"/>
          </a:xfrm>
          <a:prstGeom prst="ellipse">
            <a:avLst/>
          </a:prstGeom>
          <a:gradFill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endParaRPr lang="de-DE"/>
          </a:p>
        </p:txBody>
      </p:sp>
      <p:cxnSp>
        <p:nvCxnSpPr>
          <p:cNvPr id="23" name="Gerade Verbindung 22"/>
          <p:cNvCxnSpPr/>
          <p:nvPr/>
        </p:nvCxnSpPr>
        <p:spPr>
          <a:xfrm>
            <a:off x="1357290" y="2285992"/>
            <a:ext cx="785818" cy="5715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1438" y="1928802"/>
            <a:ext cx="1571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C00000"/>
                </a:solidFill>
              </a:rPr>
              <a:t>paramagnetic</a:t>
            </a:r>
            <a:r>
              <a:rPr lang="de-DE" dirty="0" smtClean="0">
                <a:solidFill>
                  <a:srgbClr val="C00000"/>
                </a:solidFill>
              </a:rPr>
              <a:t/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dirty="0" err="1" smtClean="0">
                <a:solidFill>
                  <a:srgbClr val="C00000"/>
                </a:solidFill>
              </a:rPr>
              <a:t>sensor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1406" y="3129977"/>
            <a:ext cx="1571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SQUID</a:t>
            </a:r>
          </a:p>
          <a:p>
            <a:r>
              <a:rPr lang="de-DE" dirty="0" err="1" smtClean="0">
                <a:solidFill>
                  <a:srgbClr val="C00000"/>
                </a:solidFill>
              </a:rPr>
              <a:t>magnetometer</a:t>
            </a: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 flipV="1">
            <a:off x="1357290" y="3143248"/>
            <a:ext cx="500066" cy="2143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81" name="Picture 9" descr="readout_schemes_color_mit_Sandwi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67268"/>
            <a:ext cx="8032778" cy="3771657"/>
          </a:xfrm>
          <a:prstGeom prst="rect">
            <a:avLst/>
          </a:prstGeom>
          <a:noFill/>
        </p:spPr>
      </p:pic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sensor and pickup coil geometries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395288" y="2108158"/>
            <a:ext cx="2663825" cy="115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early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devices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indent="180975"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CC0000"/>
                </a:solidFill>
              </a:rPr>
              <a:t>cylindrical</a:t>
            </a:r>
            <a:r>
              <a:rPr lang="de-DE" dirty="0" smtClean="0">
                <a:solidFill>
                  <a:srgbClr val="CC0000"/>
                </a:solidFill>
              </a:rPr>
              <a:t> </a:t>
            </a:r>
            <a:r>
              <a:rPr lang="de-DE" i="1" dirty="0" smtClean="0">
                <a:solidFill>
                  <a:srgbClr val="CC0000"/>
                </a:solidFill>
              </a:rPr>
              <a:t>T</a:t>
            </a:r>
            <a:r>
              <a:rPr lang="de-DE" dirty="0" smtClean="0">
                <a:solidFill>
                  <a:srgbClr val="CC0000"/>
                </a:solidFill>
              </a:rPr>
              <a:t>-</a:t>
            </a:r>
            <a:r>
              <a:rPr lang="de-DE" dirty="0" err="1" smtClean="0">
                <a:solidFill>
                  <a:srgbClr val="CC0000"/>
                </a:solidFill>
              </a:rPr>
              <a:t>sensor</a:t>
            </a:r>
            <a:endParaRPr lang="de-DE" dirty="0">
              <a:solidFill>
                <a:srgbClr val="CC0000"/>
              </a:solidFill>
            </a:endParaRPr>
          </a:p>
          <a:p>
            <a:pPr indent="180975"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dirty="0" err="1">
                <a:solidFill>
                  <a:srgbClr val="CC0000"/>
                </a:solidFill>
              </a:rPr>
              <a:t>circular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smtClean="0">
                <a:solidFill>
                  <a:srgbClr val="CC0000"/>
                </a:solidFill>
              </a:rPr>
              <a:t>SQUID </a:t>
            </a:r>
            <a:r>
              <a:rPr lang="de-DE" dirty="0" err="1">
                <a:solidFill>
                  <a:srgbClr val="CC0000"/>
                </a:solidFill>
              </a:rPr>
              <a:t>loop</a:t>
            </a:r>
            <a:endParaRPr lang="de-DE" dirty="0">
              <a:solidFill>
                <a:srgbClr val="CC0000"/>
              </a:solidFill>
            </a:endParaRPr>
          </a:p>
          <a:p>
            <a:pPr indent="180975"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dirty="0" err="1">
                <a:solidFill>
                  <a:srgbClr val="CC0000"/>
                </a:solidFill>
              </a:rPr>
              <a:t>external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magnetic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 smtClean="0">
                <a:solidFill>
                  <a:srgbClr val="CC0000"/>
                </a:solidFill>
              </a:rPr>
              <a:t>field</a:t>
            </a:r>
            <a:endParaRPr lang="de-DE" dirty="0">
              <a:solidFill>
                <a:srgbClr val="CC0000"/>
              </a:solidFill>
            </a:endParaRP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3205163" y="1053756"/>
            <a:ext cx="508161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09600">
              <a:lnSpc>
                <a:spcPct val="70000"/>
              </a:lnSpc>
              <a:spcBef>
                <a:spcPct val="50000"/>
              </a:spcBef>
            </a:pP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present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working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horse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indent="180975" defTabSz="609600"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dirty="0" err="1">
                <a:solidFill>
                  <a:srgbClr val="CC0000"/>
                </a:solidFill>
              </a:rPr>
              <a:t>planar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i="1" dirty="0" smtClean="0">
                <a:solidFill>
                  <a:srgbClr val="CC0000"/>
                </a:solidFill>
              </a:rPr>
              <a:t>T</a:t>
            </a:r>
            <a:r>
              <a:rPr lang="de-DE" dirty="0" smtClean="0">
                <a:solidFill>
                  <a:srgbClr val="CC0000"/>
                </a:solidFill>
              </a:rPr>
              <a:t>-</a:t>
            </a:r>
            <a:r>
              <a:rPr lang="de-DE" dirty="0" err="1" smtClean="0">
                <a:solidFill>
                  <a:srgbClr val="CC0000"/>
                </a:solidFill>
              </a:rPr>
              <a:t>sensor</a:t>
            </a:r>
            <a:endParaRPr lang="de-DE" dirty="0">
              <a:solidFill>
                <a:srgbClr val="CC0000"/>
              </a:solidFill>
            </a:endParaRPr>
          </a:p>
          <a:p>
            <a:pPr indent="180975" defTabSz="609600"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dirty="0">
                <a:solidFill>
                  <a:srgbClr val="CC0000"/>
                </a:solidFill>
              </a:rPr>
              <a:t>s</a:t>
            </a:r>
            <a:r>
              <a:rPr lang="de-DE" dirty="0" smtClean="0">
                <a:solidFill>
                  <a:srgbClr val="CC0000"/>
                </a:solidFill>
              </a:rPr>
              <a:t>c. </a:t>
            </a:r>
            <a:r>
              <a:rPr lang="de-DE" dirty="0" err="1" smtClean="0">
                <a:solidFill>
                  <a:srgbClr val="CC0000"/>
                </a:solidFill>
              </a:rPr>
              <a:t>meander</a:t>
            </a:r>
            <a:r>
              <a:rPr lang="de-DE" dirty="0" smtClean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shaped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pickup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 smtClean="0">
                <a:solidFill>
                  <a:srgbClr val="CC0000"/>
                </a:solidFill>
              </a:rPr>
              <a:t>loop</a:t>
            </a:r>
            <a:endParaRPr lang="de-DE" dirty="0">
              <a:solidFill>
                <a:srgbClr val="CC0000"/>
              </a:solidFill>
            </a:endParaRPr>
          </a:p>
          <a:p>
            <a:pPr indent="180975" defTabSz="609600"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dirty="0" smtClean="0">
                <a:solidFill>
                  <a:srgbClr val="CC0000"/>
                </a:solidFill>
              </a:rPr>
              <a:t>B-</a:t>
            </a:r>
            <a:r>
              <a:rPr lang="de-DE" dirty="0" err="1" smtClean="0">
                <a:solidFill>
                  <a:srgbClr val="CC0000"/>
                </a:solidFill>
              </a:rPr>
              <a:t>field</a:t>
            </a:r>
            <a:r>
              <a:rPr lang="de-DE" dirty="0" smtClean="0">
                <a:solidFill>
                  <a:srgbClr val="CC0000"/>
                </a:solidFill>
              </a:rPr>
              <a:t> </a:t>
            </a:r>
            <a:r>
              <a:rPr lang="de-DE" dirty="0" err="1" smtClean="0">
                <a:solidFill>
                  <a:srgbClr val="CC0000"/>
                </a:solidFill>
              </a:rPr>
              <a:t>generated</a:t>
            </a:r>
            <a:r>
              <a:rPr lang="de-DE" dirty="0" smtClean="0">
                <a:solidFill>
                  <a:srgbClr val="CC0000"/>
                </a:solidFill>
              </a:rPr>
              <a:t> </a:t>
            </a:r>
            <a:r>
              <a:rPr lang="de-DE" dirty="0" err="1" smtClean="0">
                <a:solidFill>
                  <a:srgbClr val="CC0000"/>
                </a:solidFill>
              </a:rPr>
              <a:t>by</a:t>
            </a:r>
            <a:r>
              <a:rPr lang="de-DE" dirty="0" smtClean="0">
                <a:solidFill>
                  <a:srgbClr val="CC0000"/>
                </a:solidFill>
              </a:rPr>
              <a:t> persistent </a:t>
            </a:r>
            <a:r>
              <a:rPr lang="de-DE" dirty="0" err="1" smtClean="0">
                <a:solidFill>
                  <a:srgbClr val="CC0000"/>
                </a:solidFill>
              </a:rPr>
              <a:t>current</a:t>
            </a:r>
            <a:endParaRPr lang="de-DE" dirty="0">
              <a:solidFill>
                <a:srgbClr val="CC0000"/>
              </a:solidFill>
            </a:endParaRPr>
          </a:p>
          <a:p>
            <a:pPr indent="180975" defTabSz="609600"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dirty="0" err="1">
                <a:solidFill>
                  <a:srgbClr val="CC0000"/>
                </a:solidFill>
              </a:rPr>
              <a:t>t</a:t>
            </a:r>
            <a:r>
              <a:rPr lang="de-DE" dirty="0" err="1" smtClean="0">
                <a:solidFill>
                  <a:srgbClr val="CC0000"/>
                </a:solidFill>
              </a:rPr>
              <a:t>ransformer</a:t>
            </a:r>
            <a:r>
              <a:rPr lang="de-DE" dirty="0" smtClean="0">
                <a:solidFill>
                  <a:srgbClr val="CC0000"/>
                </a:solidFill>
              </a:rPr>
              <a:t> </a:t>
            </a:r>
            <a:r>
              <a:rPr lang="de-DE" dirty="0" err="1" smtClean="0">
                <a:solidFill>
                  <a:srgbClr val="CC0000"/>
                </a:solidFill>
              </a:rPr>
              <a:t>coupled</a:t>
            </a:r>
            <a:r>
              <a:rPr lang="de-DE" dirty="0" smtClean="0">
                <a:solidFill>
                  <a:srgbClr val="CC0000"/>
                </a:solidFill>
              </a:rPr>
              <a:t> </a:t>
            </a:r>
            <a:r>
              <a:rPr lang="de-DE" dirty="0" err="1" smtClean="0">
                <a:solidFill>
                  <a:srgbClr val="CC0000"/>
                </a:solidFill>
              </a:rPr>
              <a:t>to</a:t>
            </a:r>
            <a:r>
              <a:rPr lang="de-DE" dirty="0" smtClean="0">
                <a:solidFill>
                  <a:srgbClr val="CC0000"/>
                </a:solidFill>
              </a:rPr>
              <a:t> SQUID</a:t>
            </a:r>
            <a:r>
              <a:rPr lang="de-DE" dirty="0"/>
              <a:t>		   </a:t>
            </a:r>
          </a:p>
        </p:txBody>
      </p:sp>
      <p:sp>
        <p:nvSpPr>
          <p:cNvPr id="284682" name="Text Box 10"/>
          <p:cNvSpPr txBox="1">
            <a:spLocks noChangeArrowheads="1"/>
          </p:cNvSpPr>
          <p:nvPr/>
        </p:nvSpPr>
        <p:spPr bwMode="auto">
          <a:xfrm>
            <a:off x="6357950" y="2836916"/>
            <a:ext cx="2879725" cy="11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09600">
              <a:lnSpc>
                <a:spcPct val="70000"/>
              </a:lnSpc>
              <a:spcBef>
                <a:spcPct val="50000"/>
              </a:spcBef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j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ust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started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  <a:p>
            <a:pPr indent="180975" defTabSz="609600"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dirty="0" err="1">
                <a:solidFill>
                  <a:srgbClr val="CC0000"/>
                </a:solidFill>
              </a:rPr>
              <a:t>sandwiched</a:t>
            </a:r>
            <a:r>
              <a:rPr lang="de-DE" dirty="0"/>
              <a:t> </a:t>
            </a:r>
            <a:r>
              <a:rPr lang="de-DE" dirty="0" err="1">
                <a:solidFill>
                  <a:srgbClr val="CC0000"/>
                </a:solidFill>
              </a:rPr>
              <a:t>planar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sensor</a:t>
            </a:r>
            <a:r>
              <a:rPr lang="de-DE" dirty="0">
                <a:solidFill>
                  <a:srgbClr val="CC0000"/>
                </a:solidFill>
              </a:rPr>
              <a:t> </a:t>
            </a:r>
          </a:p>
          <a:p>
            <a:pPr indent="180975" defTabSz="609600"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dirty="0" err="1">
                <a:solidFill>
                  <a:srgbClr val="CC0000"/>
                </a:solidFill>
              </a:rPr>
              <a:t>best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filling</a:t>
            </a:r>
            <a:r>
              <a:rPr lang="de-DE" dirty="0">
                <a:solidFill>
                  <a:srgbClr val="CC0000"/>
                </a:solidFill>
              </a:rPr>
              <a:t> </a:t>
            </a:r>
            <a:r>
              <a:rPr lang="de-DE" dirty="0" err="1">
                <a:solidFill>
                  <a:srgbClr val="CC0000"/>
                </a:solidFill>
              </a:rPr>
              <a:t>factor</a:t>
            </a:r>
            <a:r>
              <a:rPr lang="de-DE" dirty="0">
                <a:solidFill>
                  <a:srgbClr val="CC0000"/>
                </a:solidFill>
              </a:rPr>
              <a:t/>
            </a:r>
            <a:br>
              <a:rPr lang="de-DE" dirty="0">
                <a:solidFill>
                  <a:srgbClr val="CC0000"/>
                </a:solidFill>
              </a:rPr>
            </a:br>
            <a:r>
              <a:rPr lang="de-DE" dirty="0">
                <a:solidFill>
                  <a:srgbClr val="CC0000"/>
                </a:solidFill>
              </a:rPr>
              <a:t/>
            </a:r>
            <a:br>
              <a:rPr lang="de-DE" dirty="0">
                <a:solidFill>
                  <a:srgbClr val="CC0000"/>
                </a:solidFill>
              </a:rPr>
            </a:br>
            <a:endParaRPr lang="de-DE" sz="1200" dirty="0"/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09600" y="1720850"/>
            <a:ext cx="3613150" cy="3467100"/>
            <a:chOff x="384" y="1747"/>
            <a:chExt cx="2276" cy="218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4" y="1747"/>
              <a:ext cx="2256" cy="2172"/>
              <a:chOff x="384" y="1584"/>
              <a:chExt cx="2256" cy="2172"/>
            </a:xfrm>
          </p:grpSpPr>
          <p:pic>
            <p:nvPicPr>
              <p:cNvPr id="164872" name="Picture 8" descr="sensorchar_magnetisieru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4" y="1584"/>
                <a:ext cx="2256" cy="2172"/>
              </a:xfrm>
              <a:prstGeom prst="rect">
                <a:avLst/>
              </a:prstGeom>
              <a:noFill/>
            </p:spPr>
          </p:pic>
          <p:sp>
            <p:nvSpPr>
              <p:cNvPr id="164873" name="Text Box 9"/>
              <p:cNvSpPr txBox="1">
                <a:spLocks noChangeArrowheads="1"/>
              </p:cNvSpPr>
              <p:nvPr/>
            </p:nvSpPr>
            <p:spPr bwMode="auto">
              <a:xfrm>
                <a:off x="824" y="1674"/>
                <a:ext cx="75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>
                    <a:latin typeface="Arial" charset="0"/>
                  </a:rPr>
                  <a:t>Au:Er 300 ppm</a:t>
                </a:r>
              </a:p>
            </p:txBody>
          </p:sp>
        </p:grpSp>
        <p:sp>
          <p:nvSpPr>
            <p:cNvPr id="164879" name="Text Box 15"/>
            <p:cNvSpPr txBox="1">
              <a:spLocks noChangeArrowheads="1"/>
            </p:cNvSpPr>
            <p:nvPr/>
          </p:nvSpPr>
          <p:spPr bwMode="auto">
            <a:xfrm>
              <a:off x="835" y="3739"/>
              <a:ext cx="1671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Inverse Temperature  </a:t>
              </a:r>
              <a:r>
                <a:rPr lang="de-DE" sz="1400" i="1">
                  <a:latin typeface="Arial" charset="0"/>
                </a:rPr>
                <a:t>T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</a:t>
              </a:r>
              <a:r>
                <a:rPr lang="de-DE" sz="1400" baseline="30000">
                  <a:latin typeface="Arial" charset="0"/>
                </a:rPr>
                <a:t>1</a:t>
              </a:r>
              <a:r>
                <a:rPr lang="de-DE" sz="1400">
                  <a:latin typeface="Arial" charset="0"/>
                </a:rPr>
                <a:t>  [K 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</a:t>
              </a:r>
              <a:r>
                <a:rPr lang="de-DE" sz="1400" baseline="30000">
                  <a:latin typeface="Arial" charset="0"/>
                </a:rPr>
                <a:t>1</a:t>
              </a:r>
              <a:r>
                <a:rPr lang="de-DE" sz="1400">
                  <a:latin typeface="Arial" charset="0"/>
                </a:rPr>
                <a:t>]</a:t>
              </a:r>
            </a:p>
          </p:txBody>
        </p:sp>
        <p:sp>
          <p:nvSpPr>
            <p:cNvPr id="164880" name="Text Box 16"/>
            <p:cNvSpPr txBox="1">
              <a:spLocks noChangeArrowheads="1"/>
            </p:cNvSpPr>
            <p:nvPr/>
          </p:nvSpPr>
          <p:spPr bwMode="auto">
            <a:xfrm rot="16200000">
              <a:off x="-320" y="2672"/>
              <a:ext cx="1599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     Magnetization  </a:t>
              </a:r>
              <a:r>
                <a:rPr lang="de-DE" sz="1400" i="1">
                  <a:latin typeface="Arial" charset="0"/>
                </a:rPr>
                <a:t>M </a:t>
              </a:r>
              <a:r>
                <a:rPr lang="de-DE" sz="1400">
                  <a:latin typeface="Arial" charset="0"/>
                </a:rPr>
                <a:t> [A/m]     </a:t>
              </a:r>
            </a:p>
          </p:txBody>
        </p:sp>
        <p:sp>
          <p:nvSpPr>
            <p:cNvPr id="164882" name="Text Box 18"/>
            <p:cNvSpPr txBox="1">
              <a:spLocks noChangeArrowheads="1"/>
            </p:cNvSpPr>
            <p:nvPr/>
          </p:nvSpPr>
          <p:spPr bwMode="auto">
            <a:xfrm>
              <a:off x="816" y="1838"/>
              <a:ext cx="76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>
                  <a:latin typeface="Arial" charset="0"/>
                </a:rPr>
                <a:t>Au</a:t>
              </a:r>
              <a:r>
                <a:rPr lang="de-DE" sz="1200">
                  <a:latin typeface="Arial" charset="0"/>
                </a:rPr>
                <a:t>:Er 300 ppm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648200" y="1538288"/>
            <a:ext cx="3886200" cy="3810000"/>
            <a:chOff x="2928" y="1632"/>
            <a:chExt cx="2448" cy="2400"/>
          </a:xfrm>
        </p:grpSpPr>
        <p:pic>
          <p:nvPicPr>
            <p:cNvPr id="164867" name="Picture 3" descr="specific_hea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632"/>
              <a:ext cx="2448" cy="2342"/>
            </a:xfrm>
            <a:prstGeom prst="rect">
              <a:avLst/>
            </a:prstGeom>
            <a:noFill/>
          </p:spPr>
        </p:pic>
        <p:sp>
          <p:nvSpPr>
            <p:cNvPr id="164877" name="Rectangle 13"/>
            <p:cNvSpPr>
              <a:spLocks noChangeArrowheads="1"/>
            </p:cNvSpPr>
            <p:nvPr/>
          </p:nvSpPr>
          <p:spPr bwMode="auto">
            <a:xfrm>
              <a:off x="3744" y="3744"/>
              <a:ext cx="1104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876" name="Text Box 12"/>
            <p:cNvSpPr txBox="1">
              <a:spLocks noChangeArrowheads="1"/>
            </p:cNvSpPr>
            <p:nvPr/>
          </p:nvSpPr>
          <p:spPr bwMode="auto">
            <a:xfrm>
              <a:off x="3673" y="3753"/>
              <a:ext cx="12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>
                  <a:latin typeface="Arial" charset="0"/>
                </a:rPr>
                <a:t>Temperature </a:t>
              </a:r>
              <a:r>
                <a:rPr lang="de-DE" sz="1400" i="1">
                  <a:latin typeface="Arial" charset="0"/>
                </a:rPr>
                <a:t>T</a:t>
              </a:r>
              <a:r>
                <a:rPr lang="de-DE" sz="1400">
                  <a:latin typeface="Arial" charset="0"/>
                </a:rPr>
                <a:t> [mK]</a:t>
              </a:r>
            </a:p>
          </p:txBody>
        </p:sp>
        <p:sp>
          <p:nvSpPr>
            <p:cNvPr id="164878" name="Text Box 14"/>
            <p:cNvSpPr txBox="1">
              <a:spLocks noChangeArrowheads="1"/>
            </p:cNvSpPr>
            <p:nvPr/>
          </p:nvSpPr>
          <p:spPr bwMode="auto">
            <a:xfrm rot="16200000">
              <a:off x="2100" y="2558"/>
              <a:ext cx="2039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  Specific heat  </a:t>
              </a:r>
              <a:r>
                <a:rPr lang="de-DE" sz="1400" i="1">
                  <a:latin typeface="Arial" charset="0"/>
                </a:rPr>
                <a:t>C  </a:t>
              </a:r>
              <a:r>
                <a:rPr lang="de-DE" sz="1400">
                  <a:latin typeface="Arial" charset="0"/>
                </a:rPr>
                <a:t> [10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4</a:t>
              </a:r>
              <a:r>
                <a:rPr lang="de-DE" sz="1400">
                  <a:latin typeface="Arial" charset="0"/>
                  <a:sym typeface="Symbol" pitchFamily="18" charset="2"/>
                </a:rPr>
                <a:t> J mol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1</a:t>
              </a:r>
              <a:r>
                <a:rPr lang="de-DE" sz="1400">
                  <a:latin typeface="Arial" charset="0"/>
                  <a:sym typeface="Symbol" pitchFamily="18" charset="2"/>
                </a:rPr>
                <a:t>K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1</a:t>
              </a:r>
              <a:r>
                <a:rPr lang="de-DE" sz="1400">
                  <a:latin typeface="Arial" charset="0"/>
                  <a:sym typeface="Symbol" pitchFamily="18" charset="2"/>
                </a:rPr>
                <a:t>]      </a:t>
              </a:r>
            </a:p>
          </p:txBody>
        </p:sp>
        <p:sp>
          <p:nvSpPr>
            <p:cNvPr id="164881" name="Text Box 17"/>
            <p:cNvSpPr txBox="1">
              <a:spLocks noChangeArrowheads="1"/>
            </p:cNvSpPr>
            <p:nvPr/>
          </p:nvSpPr>
          <p:spPr bwMode="auto">
            <a:xfrm>
              <a:off x="4224" y="1872"/>
              <a:ext cx="873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 b="1">
                  <a:latin typeface="Arial" charset="0"/>
                </a:rPr>
                <a:t>Au</a:t>
              </a:r>
              <a:r>
                <a:rPr lang="de-DE" sz="1400">
                  <a:latin typeface="Arial" charset="0"/>
                </a:rPr>
                <a:t>:Er 300 ppm</a:t>
              </a:r>
            </a:p>
          </p:txBody>
        </p:sp>
      </p:grp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signal size</a:t>
            </a:r>
          </a:p>
        </p:txBody>
      </p:sp>
      <p:sp>
        <p:nvSpPr>
          <p:cNvPr id="164869" name="Line 5"/>
          <p:cNvSpPr>
            <a:spLocks noChangeShapeType="1"/>
          </p:cNvSpPr>
          <p:nvPr/>
        </p:nvSpPr>
        <p:spPr bwMode="auto">
          <a:xfrm>
            <a:off x="4067175" y="4994275"/>
            <a:ext cx="360363" cy="503238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>
            <a:spAutoFit/>
          </a:bodyPr>
          <a:lstStyle/>
          <a:p>
            <a:endParaRPr lang="de-DE"/>
          </a:p>
        </p:txBody>
      </p:sp>
      <p:sp>
        <p:nvSpPr>
          <p:cNvPr id="164870" name="Line 6"/>
          <p:cNvSpPr>
            <a:spLocks noChangeShapeType="1"/>
          </p:cNvSpPr>
          <p:nvPr/>
        </p:nvSpPr>
        <p:spPr bwMode="auto">
          <a:xfrm flipH="1">
            <a:off x="5148263" y="4994275"/>
            <a:ext cx="360362" cy="50323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>
            <a:spAutoFit/>
          </a:bodyPr>
          <a:lstStyle/>
          <a:p>
            <a:endParaRPr lang="de-DE"/>
          </a:p>
        </p:txBody>
      </p:sp>
      <p:pic>
        <p:nvPicPr>
          <p:cNvPr id="164874" name="Picture 10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 bwMode="auto">
          <a:xfrm>
            <a:off x="3276600" y="5570538"/>
            <a:ext cx="25209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64887" name="Text Box 23"/>
          <p:cNvSpPr txBox="1">
            <a:spLocks noChangeArrowheads="1"/>
          </p:cNvSpPr>
          <p:nvPr/>
        </p:nvSpPr>
        <p:spPr bwMode="auto">
          <a:xfrm>
            <a:off x="827088" y="874713"/>
            <a:ext cx="7848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>
                <a:solidFill>
                  <a:srgbClr val="CC0000"/>
                </a:solidFill>
              </a:rPr>
              <a:t>thermodynamic properties of interacting spins (RKKY)</a:t>
            </a:r>
            <a:br>
              <a:rPr lang="de-DE">
                <a:solidFill>
                  <a:srgbClr val="CC0000"/>
                </a:solidFill>
              </a:rPr>
            </a:br>
            <a:r>
              <a:rPr lang="de-DE">
                <a:solidFill>
                  <a:srgbClr val="CC0000"/>
                </a:solidFill>
              </a:rPr>
              <a:t>can be calculated with confidence </a:t>
            </a:r>
            <a:br>
              <a:rPr lang="de-DE">
                <a:solidFill>
                  <a:srgbClr val="CC0000"/>
                </a:solidFill>
              </a:rPr>
            </a:br>
            <a:r>
              <a:rPr lang="de-DE">
                <a:solidFill>
                  <a:srgbClr val="CC0000"/>
                </a:solidFill>
              </a:rPr>
              <a:t>by mean field approximations </a:t>
            </a:r>
          </a:p>
        </p:txBody>
      </p:sp>
      <p:sp>
        <p:nvSpPr>
          <p:cNvPr id="164889" name="Text Box 25"/>
          <p:cNvSpPr txBox="1">
            <a:spLocks noChangeArrowheads="1"/>
          </p:cNvSpPr>
          <p:nvPr/>
        </p:nvSpPr>
        <p:spPr bwMode="auto">
          <a:xfrm>
            <a:off x="1763713" y="6381750"/>
            <a:ext cx="5832475" cy="3365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Signal size of a detector can be calculated with confidence</a:t>
            </a:r>
          </a:p>
        </p:txBody>
      </p:sp>
      <p:sp>
        <p:nvSpPr>
          <p:cNvPr id="164890" name="AutoShape 26"/>
          <p:cNvSpPr>
            <a:spLocks noChangeArrowheads="1"/>
          </p:cNvSpPr>
          <p:nvPr/>
        </p:nvSpPr>
        <p:spPr bwMode="auto">
          <a:xfrm>
            <a:off x="1116013" y="6453188"/>
            <a:ext cx="503237" cy="144462"/>
          </a:xfrm>
          <a:prstGeom prst="rightArrow">
            <a:avLst>
              <a:gd name="adj1" fmla="val 50000"/>
              <a:gd name="adj2" fmla="val 87088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 rot="5400000">
            <a:off x="7380288" y="979488"/>
            <a:ext cx="228600" cy="781050"/>
            <a:chOff x="4648" y="1986"/>
            <a:chExt cx="144" cy="492"/>
          </a:xfrm>
        </p:grpSpPr>
        <p:sp>
          <p:nvSpPr>
            <p:cNvPr id="252955" name="Line 27"/>
            <p:cNvSpPr>
              <a:spLocks noChangeShapeType="1"/>
            </p:cNvSpPr>
            <p:nvPr/>
          </p:nvSpPr>
          <p:spPr bwMode="auto">
            <a:xfrm>
              <a:off x="4712" y="1986"/>
              <a:ext cx="1" cy="14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56" name="Line 28"/>
            <p:cNvSpPr>
              <a:spLocks noChangeShapeType="1"/>
            </p:cNvSpPr>
            <p:nvPr/>
          </p:nvSpPr>
          <p:spPr bwMode="auto">
            <a:xfrm>
              <a:off x="4720" y="2118"/>
              <a:ext cx="72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57" name="Line 29"/>
            <p:cNvSpPr>
              <a:spLocks noChangeShapeType="1"/>
            </p:cNvSpPr>
            <p:nvPr/>
          </p:nvSpPr>
          <p:spPr bwMode="auto">
            <a:xfrm flipH="1">
              <a:off x="4648" y="2142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58" name="Line 30"/>
            <p:cNvSpPr>
              <a:spLocks noChangeShapeType="1"/>
            </p:cNvSpPr>
            <p:nvPr/>
          </p:nvSpPr>
          <p:spPr bwMode="auto">
            <a:xfrm>
              <a:off x="4648" y="2166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59" name="Line 31"/>
            <p:cNvSpPr>
              <a:spLocks noChangeShapeType="1"/>
            </p:cNvSpPr>
            <p:nvPr/>
          </p:nvSpPr>
          <p:spPr bwMode="auto">
            <a:xfrm flipH="1">
              <a:off x="4648" y="2190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60" name="Line 32"/>
            <p:cNvSpPr>
              <a:spLocks noChangeShapeType="1"/>
            </p:cNvSpPr>
            <p:nvPr/>
          </p:nvSpPr>
          <p:spPr bwMode="auto">
            <a:xfrm>
              <a:off x="4648" y="2214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61" name="Line 33"/>
            <p:cNvSpPr>
              <a:spLocks noChangeShapeType="1"/>
            </p:cNvSpPr>
            <p:nvPr/>
          </p:nvSpPr>
          <p:spPr bwMode="auto">
            <a:xfrm flipH="1">
              <a:off x="4648" y="2238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62" name="Line 34"/>
            <p:cNvSpPr>
              <a:spLocks noChangeShapeType="1"/>
            </p:cNvSpPr>
            <p:nvPr/>
          </p:nvSpPr>
          <p:spPr bwMode="auto">
            <a:xfrm>
              <a:off x="4648" y="2262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63" name="Line 35"/>
            <p:cNvSpPr>
              <a:spLocks noChangeShapeType="1"/>
            </p:cNvSpPr>
            <p:nvPr/>
          </p:nvSpPr>
          <p:spPr bwMode="auto">
            <a:xfrm flipH="1">
              <a:off x="4696" y="2286"/>
              <a:ext cx="72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64" name="Line 36"/>
            <p:cNvSpPr>
              <a:spLocks noChangeShapeType="1"/>
            </p:cNvSpPr>
            <p:nvPr/>
          </p:nvSpPr>
          <p:spPr bwMode="auto">
            <a:xfrm>
              <a:off x="4712" y="2310"/>
              <a:ext cx="1" cy="168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noise contributions</a:t>
            </a:r>
          </a:p>
        </p:txBody>
      </p:sp>
      <p:graphicFrame>
        <p:nvGraphicFramePr>
          <p:cNvPr id="252968" name="Object 40"/>
          <p:cNvGraphicFramePr>
            <a:graphicFrameLocks noGrp="1" noChangeAspect="1"/>
          </p:cNvGraphicFramePr>
          <p:nvPr>
            <p:ph sz="half" idx="1"/>
          </p:nvPr>
        </p:nvGraphicFramePr>
        <p:xfrm>
          <a:off x="5364163" y="3632200"/>
          <a:ext cx="1530350" cy="277813"/>
        </p:xfrm>
        <a:graphic>
          <a:graphicData uri="http://schemas.openxmlformats.org/presentationml/2006/ole">
            <p:oleObj spid="_x0000_s321538" name="Formel" r:id="rId3" imgW="977760" imgH="177480" progId="Equation.3">
              <p:embed/>
            </p:oleObj>
          </a:graphicData>
        </a:graphic>
      </p:graphicFrame>
      <p:graphicFrame>
        <p:nvGraphicFramePr>
          <p:cNvPr id="252970" name="Object 4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04000" y="2393950"/>
          <a:ext cx="127000" cy="165100"/>
        </p:xfrm>
        <a:graphic>
          <a:graphicData uri="http://schemas.openxmlformats.org/presentationml/2006/ole">
            <p:oleObj spid="_x0000_s321539" name="Formel" r:id="rId4" imgW="126720" imgH="164880" progId="Equation.3">
              <p:embed/>
            </p:oleObj>
          </a:graphicData>
        </a:graphic>
      </p:graphicFrame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6719888" y="1593850"/>
            <a:ext cx="228600" cy="781050"/>
            <a:chOff x="4512" y="1140"/>
            <a:chExt cx="144" cy="492"/>
          </a:xfrm>
        </p:grpSpPr>
        <p:sp>
          <p:nvSpPr>
            <p:cNvPr id="252931" name="Line 3"/>
            <p:cNvSpPr>
              <a:spLocks noChangeShapeType="1"/>
            </p:cNvSpPr>
            <p:nvPr/>
          </p:nvSpPr>
          <p:spPr bwMode="auto">
            <a:xfrm>
              <a:off x="4576" y="1140"/>
              <a:ext cx="1" cy="14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32" name="Line 4"/>
            <p:cNvSpPr>
              <a:spLocks noChangeShapeType="1"/>
            </p:cNvSpPr>
            <p:nvPr/>
          </p:nvSpPr>
          <p:spPr bwMode="auto">
            <a:xfrm>
              <a:off x="4584" y="1272"/>
              <a:ext cx="72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33" name="Line 5"/>
            <p:cNvSpPr>
              <a:spLocks noChangeShapeType="1"/>
            </p:cNvSpPr>
            <p:nvPr/>
          </p:nvSpPr>
          <p:spPr bwMode="auto">
            <a:xfrm flipH="1">
              <a:off x="4512" y="1296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34" name="Line 6"/>
            <p:cNvSpPr>
              <a:spLocks noChangeShapeType="1"/>
            </p:cNvSpPr>
            <p:nvPr/>
          </p:nvSpPr>
          <p:spPr bwMode="auto">
            <a:xfrm>
              <a:off x="4512" y="1320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35" name="Line 7"/>
            <p:cNvSpPr>
              <a:spLocks noChangeShapeType="1"/>
            </p:cNvSpPr>
            <p:nvPr/>
          </p:nvSpPr>
          <p:spPr bwMode="auto">
            <a:xfrm flipH="1">
              <a:off x="4512" y="1344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36" name="Line 8"/>
            <p:cNvSpPr>
              <a:spLocks noChangeShapeType="1"/>
            </p:cNvSpPr>
            <p:nvPr/>
          </p:nvSpPr>
          <p:spPr bwMode="auto">
            <a:xfrm>
              <a:off x="4512" y="1368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37" name="Line 9"/>
            <p:cNvSpPr>
              <a:spLocks noChangeShapeType="1"/>
            </p:cNvSpPr>
            <p:nvPr/>
          </p:nvSpPr>
          <p:spPr bwMode="auto">
            <a:xfrm flipH="1">
              <a:off x="4512" y="1392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38" name="Line 10"/>
            <p:cNvSpPr>
              <a:spLocks noChangeShapeType="1"/>
            </p:cNvSpPr>
            <p:nvPr/>
          </p:nvSpPr>
          <p:spPr bwMode="auto">
            <a:xfrm>
              <a:off x="4512" y="1416"/>
              <a:ext cx="144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39" name="Line 11"/>
            <p:cNvSpPr>
              <a:spLocks noChangeShapeType="1"/>
            </p:cNvSpPr>
            <p:nvPr/>
          </p:nvSpPr>
          <p:spPr bwMode="auto">
            <a:xfrm flipH="1">
              <a:off x="4560" y="1440"/>
              <a:ext cx="72" cy="24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2940" name="Line 12"/>
            <p:cNvSpPr>
              <a:spLocks noChangeShapeType="1"/>
            </p:cNvSpPr>
            <p:nvPr/>
          </p:nvSpPr>
          <p:spPr bwMode="auto">
            <a:xfrm>
              <a:off x="4576" y="1464"/>
              <a:ext cx="1" cy="168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52941" name="Rectangle 13"/>
          <p:cNvSpPr>
            <a:spLocks noChangeArrowheads="1"/>
          </p:cNvSpPr>
          <p:nvPr/>
        </p:nvSpPr>
        <p:spPr bwMode="auto">
          <a:xfrm>
            <a:off x="6324600" y="2374900"/>
            <a:ext cx="2351088" cy="381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52942" name="Line 14"/>
          <p:cNvSpPr>
            <a:spLocks noChangeShapeType="1"/>
          </p:cNvSpPr>
          <p:nvPr/>
        </p:nvSpPr>
        <p:spPr bwMode="auto">
          <a:xfrm>
            <a:off x="6324600" y="2374900"/>
            <a:ext cx="23510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52944" name="Rectangle 16"/>
          <p:cNvSpPr>
            <a:spLocks noChangeArrowheads="1"/>
          </p:cNvSpPr>
          <p:nvPr/>
        </p:nvSpPr>
        <p:spPr bwMode="auto">
          <a:xfrm>
            <a:off x="6340475" y="1079500"/>
            <a:ext cx="895350" cy="5334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C</a:t>
            </a:r>
            <a:r>
              <a:rPr lang="de-DE" baseline="-25000"/>
              <a:t>abs</a:t>
            </a:r>
          </a:p>
        </p:txBody>
      </p:sp>
      <p:sp>
        <p:nvSpPr>
          <p:cNvPr id="252946" name="Text Box 18"/>
          <p:cNvSpPr txBox="1">
            <a:spLocks noChangeArrowheads="1"/>
          </p:cNvSpPr>
          <p:nvPr/>
        </p:nvSpPr>
        <p:spPr bwMode="auto">
          <a:xfrm>
            <a:off x="627063" y="1052513"/>
            <a:ext cx="5889625" cy="632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>
                <a:solidFill>
                  <a:srgbClr val="6600CC"/>
                </a:solidFill>
              </a:rPr>
              <a:t>fluctuations</a:t>
            </a:r>
            <a:r>
              <a:rPr lang="de-DE" dirty="0">
                <a:solidFill>
                  <a:srgbClr val="6600CC"/>
                </a:solidFill>
              </a:rPr>
              <a:t> </a:t>
            </a:r>
            <a:r>
              <a:rPr lang="de-DE" dirty="0" err="1">
                <a:solidFill>
                  <a:srgbClr val="6600CC"/>
                </a:solidFill>
              </a:rPr>
              <a:t>of</a:t>
            </a:r>
            <a:r>
              <a:rPr lang="de-DE" dirty="0">
                <a:solidFill>
                  <a:srgbClr val="6600CC"/>
                </a:solidFill>
              </a:rPr>
              <a:t> </a:t>
            </a:r>
            <a:r>
              <a:rPr lang="de-DE" dirty="0" err="1">
                <a:solidFill>
                  <a:srgbClr val="6600CC"/>
                </a:solidFill>
              </a:rPr>
              <a:t>energy</a:t>
            </a:r>
            <a:r>
              <a:rPr lang="de-DE" dirty="0">
                <a:solidFill>
                  <a:srgbClr val="6600CC"/>
                </a:solidFill>
              </a:rPr>
              <a:t> </a:t>
            </a:r>
            <a:r>
              <a:rPr lang="de-DE" dirty="0" err="1">
                <a:solidFill>
                  <a:srgbClr val="6600CC"/>
                </a:solidFill>
              </a:rPr>
              <a:t>between</a:t>
            </a:r>
            <a:r>
              <a:rPr lang="de-DE" dirty="0">
                <a:solidFill>
                  <a:srgbClr val="6600CC"/>
                </a:solidFill>
              </a:rPr>
              <a:t> sub-</a:t>
            </a:r>
            <a:r>
              <a:rPr lang="de-DE" dirty="0" err="1">
                <a:solidFill>
                  <a:srgbClr val="6600CC"/>
                </a:solidFill>
              </a:rPr>
              <a:t>systems</a:t>
            </a:r>
            <a:endParaRPr lang="de-DE" dirty="0">
              <a:solidFill>
                <a:srgbClr val="6600CC"/>
              </a:solidFill>
            </a:endParaRPr>
          </a:p>
          <a:p>
            <a:pPr>
              <a:spcBef>
                <a:spcPct val="50000"/>
              </a:spcBef>
            </a:pPr>
            <a:r>
              <a:rPr lang="de-DE" dirty="0"/>
              <a:t>	</a:t>
            </a:r>
          </a:p>
          <a:p>
            <a:pPr>
              <a:spcBef>
                <a:spcPct val="50000"/>
              </a:spcBef>
            </a:pPr>
            <a:endParaRPr lang="de-DE" dirty="0"/>
          </a:p>
          <a:p>
            <a:pPr>
              <a:spcBef>
                <a:spcPct val="50000"/>
              </a:spcBef>
            </a:pPr>
            <a:r>
              <a:rPr lang="de-DE" dirty="0"/>
              <a:t>	</a:t>
            </a:r>
          </a:p>
          <a:p>
            <a:pPr>
              <a:spcBef>
                <a:spcPct val="50000"/>
              </a:spcBef>
            </a:pPr>
            <a:r>
              <a:rPr lang="de-DE" dirty="0"/>
              <a:t>	(</a:t>
            </a:r>
            <a:r>
              <a:rPr lang="de-DE" dirty="0" err="1"/>
              <a:t>optimum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</a:t>
            </a:r>
            <a:r>
              <a:rPr lang="de-DE" baseline="-25000" dirty="0" err="1"/>
              <a:t>abs</a:t>
            </a:r>
            <a:r>
              <a:rPr lang="de-DE" dirty="0"/>
              <a:t> = </a:t>
            </a:r>
            <a:r>
              <a:rPr lang="de-DE" dirty="0" err="1"/>
              <a:t>C</a:t>
            </a:r>
            <a:r>
              <a:rPr lang="de-DE" baseline="-25000" dirty="0" err="1"/>
              <a:t>spins</a:t>
            </a:r>
            <a:r>
              <a:rPr lang="de-DE" dirty="0"/>
              <a:t>) </a:t>
            </a:r>
          </a:p>
          <a:p>
            <a:pPr>
              <a:spcBef>
                <a:spcPct val="50000"/>
              </a:spcBef>
            </a:pPr>
            <a:endParaRPr lang="de-DE" dirty="0"/>
          </a:p>
          <a:p>
            <a:pPr>
              <a:spcBef>
                <a:spcPct val="50000"/>
              </a:spcBef>
            </a:pPr>
            <a:r>
              <a:rPr lang="de-DE" dirty="0" err="1">
                <a:solidFill>
                  <a:srgbClr val="6600CC"/>
                </a:solidFill>
              </a:rPr>
              <a:t>flux</a:t>
            </a:r>
            <a:r>
              <a:rPr lang="de-DE" dirty="0">
                <a:solidFill>
                  <a:srgbClr val="6600CC"/>
                </a:solidFill>
              </a:rPr>
              <a:t> </a:t>
            </a:r>
            <a:r>
              <a:rPr lang="de-DE" dirty="0" err="1">
                <a:solidFill>
                  <a:srgbClr val="6600CC"/>
                </a:solidFill>
              </a:rPr>
              <a:t>noise</a:t>
            </a:r>
            <a:r>
              <a:rPr lang="de-DE" dirty="0">
                <a:solidFill>
                  <a:srgbClr val="6600CC"/>
                </a:solidFill>
              </a:rPr>
              <a:t> </a:t>
            </a:r>
            <a:r>
              <a:rPr lang="de-DE" dirty="0" err="1">
                <a:solidFill>
                  <a:srgbClr val="6600CC"/>
                </a:solidFill>
              </a:rPr>
              <a:t>of</a:t>
            </a:r>
            <a:r>
              <a:rPr lang="de-DE" dirty="0">
                <a:solidFill>
                  <a:srgbClr val="6600CC"/>
                </a:solidFill>
              </a:rPr>
              <a:t> SQUID-</a:t>
            </a:r>
            <a:r>
              <a:rPr lang="de-DE" dirty="0" err="1">
                <a:solidFill>
                  <a:srgbClr val="6600CC"/>
                </a:solidFill>
              </a:rPr>
              <a:t>magneto</a:t>
            </a:r>
            <a:r>
              <a:rPr lang="de-DE" dirty="0" err="1">
                <a:solidFill>
                  <a:schemeClr val="accent2"/>
                </a:solidFill>
              </a:rPr>
              <a:t>met</a:t>
            </a:r>
            <a:r>
              <a:rPr lang="de-DE" dirty="0" err="1">
                <a:solidFill>
                  <a:srgbClr val="6600CC"/>
                </a:solidFill>
              </a:rPr>
              <a:t>er</a:t>
            </a:r>
            <a:endParaRPr lang="de-DE" dirty="0">
              <a:solidFill>
                <a:srgbClr val="6600CC"/>
              </a:solidFill>
            </a:endParaRPr>
          </a:p>
          <a:p>
            <a:pPr>
              <a:spcBef>
                <a:spcPct val="50000"/>
              </a:spcBef>
            </a:pPr>
            <a:r>
              <a:rPr lang="de-DE" dirty="0">
                <a:solidFill>
                  <a:srgbClr val="6600CC"/>
                </a:solidFill>
              </a:rPr>
              <a:t>		</a:t>
            </a:r>
            <a:r>
              <a:rPr lang="de-DE" dirty="0"/>
              <a:t>S</a:t>
            </a:r>
            <a:r>
              <a:rPr lang="de-DE" baseline="-25000" dirty="0">
                <a:latin typeface="Symbol" pitchFamily="18" charset="2"/>
              </a:rPr>
              <a:t>F</a:t>
            </a:r>
            <a:r>
              <a:rPr lang="de-DE" dirty="0"/>
              <a:t> = 2 </a:t>
            </a:r>
            <a:r>
              <a:rPr lang="de-DE" b="1" dirty="0">
                <a:latin typeface="Symbol" pitchFamily="18" charset="2"/>
              </a:rPr>
              <a:t>e</a:t>
            </a:r>
            <a:r>
              <a:rPr lang="de-DE" dirty="0"/>
              <a:t> L,               </a:t>
            </a:r>
            <a:r>
              <a:rPr lang="de-DE" dirty="0" err="1"/>
              <a:t>required</a:t>
            </a:r>
            <a:r>
              <a:rPr lang="de-DE" dirty="0"/>
              <a:t>: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 err="1">
                <a:solidFill>
                  <a:srgbClr val="6600CC"/>
                </a:solidFill>
              </a:rPr>
              <a:t>magnetic</a:t>
            </a:r>
            <a:r>
              <a:rPr lang="de-DE" dirty="0">
                <a:solidFill>
                  <a:srgbClr val="6600CC"/>
                </a:solidFill>
              </a:rPr>
              <a:t> Johnson </a:t>
            </a:r>
            <a:r>
              <a:rPr lang="de-DE" dirty="0" err="1">
                <a:solidFill>
                  <a:srgbClr val="6600CC"/>
                </a:solidFill>
              </a:rPr>
              <a:t>noise</a:t>
            </a:r>
            <a:endParaRPr lang="de-DE" dirty="0">
              <a:solidFill>
                <a:srgbClr val="6600CC"/>
              </a:solidFill>
            </a:endParaRPr>
          </a:p>
          <a:p>
            <a:r>
              <a:rPr lang="de-DE" dirty="0"/>
              <a:t>	- thermal </a:t>
            </a:r>
            <a:r>
              <a:rPr lang="de-DE" dirty="0" err="1"/>
              <a:t>currents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metallic </a:t>
            </a:r>
            <a:r>
              <a:rPr lang="de-DE" dirty="0" err="1"/>
              <a:t>components</a:t>
            </a:r>
            <a:endParaRPr lang="de-DE" dirty="0"/>
          </a:p>
          <a:p>
            <a:r>
              <a:rPr lang="de-DE" dirty="0"/>
              <a:t>	- marginal in all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detectors</a:t>
            </a:r>
            <a:endParaRPr lang="de-DE" dirty="0"/>
          </a:p>
          <a:p>
            <a:endParaRPr lang="de-DE" dirty="0"/>
          </a:p>
          <a:p>
            <a:r>
              <a:rPr lang="de-DE" dirty="0" err="1">
                <a:solidFill>
                  <a:schemeClr val="accent2"/>
                </a:solidFill>
              </a:rPr>
              <a:t>excess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smtClean="0">
                <a:solidFill>
                  <a:schemeClr val="accent2"/>
                </a:solidFill>
              </a:rPr>
              <a:t>1/f </a:t>
            </a:r>
            <a:r>
              <a:rPr lang="de-DE" dirty="0" err="1" smtClean="0">
                <a:solidFill>
                  <a:schemeClr val="accent2"/>
                </a:solidFill>
              </a:rPr>
              <a:t>noise</a:t>
            </a:r>
            <a:r>
              <a:rPr lang="de-DE" dirty="0"/>
              <a:t>	S</a:t>
            </a:r>
            <a:r>
              <a:rPr lang="de-DE" baseline="-25000" dirty="0">
                <a:latin typeface="Symbol" pitchFamily="18" charset="2"/>
              </a:rPr>
              <a:t>F</a:t>
            </a:r>
            <a:r>
              <a:rPr lang="de-DE" dirty="0"/>
              <a:t> </a:t>
            </a:r>
            <a:r>
              <a:rPr lang="en-US" dirty="0"/>
              <a:t>~ </a:t>
            </a:r>
            <a:r>
              <a:rPr lang="en-US" dirty="0" err="1"/>
              <a:t>N</a:t>
            </a:r>
            <a:r>
              <a:rPr lang="en-US" baseline="-25000" dirty="0" err="1"/>
              <a:t>Er</a:t>
            </a:r>
            <a:endParaRPr lang="en-US" baseline="-25000" dirty="0"/>
          </a:p>
          <a:p>
            <a:r>
              <a:rPr lang="en-US" dirty="0"/>
              <a:t>		</a:t>
            </a:r>
          </a:p>
          <a:p>
            <a:r>
              <a:rPr lang="en-US" dirty="0"/>
              <a:t>		</a:t>
            </a:r>
            <a:r>
              <a:rPr lang="de-DE" dirty="0"/>
              <a:t>S</a:t>
            </a:r>
            <a:r>
              <a:rPr lang="de-DE" baseline="-25000" dirty="0">
                <a:latin typeface="Symbol" pitchFamily="18" charset="2"/>
              </a:rPr>
              <a:t>F</a:t>
            </a:r>
            <a:r>
              <a:rPr lang="de-DE" dirty="0"/>
              <a:t> </a:t>
            </a:r>
            <a:r>
              <a:rPr lang="en-US" dirty="0"/>
              <a:t>~ 1/f,   </a:t>
            </a:r>
            <a:r>
              <a:rPr lang="de-DE" dirty="0"/>
              <a:t>S</a:t>
            </a:r>
            <a:r>
              <a:rPr lang="de-DE" baseline="-25000" dirty="0"/>
              <a:t>m</a:t>
            </a:r>
            <a:r>
              <a:rPr lang="de-DE" dirty="0"/>
              <a:t>|</a:t>
            </a:r>
            <a:r>
              <a:rPr lang="de-DE" baseline="-25000" dirty="0"/>
              <a:t>1Hz</a:t>
            </a:r>
            <a:r>
              <a:rPr lang="de-DE" dirty="0"/>
              <a:t> </a:t>
            </a:r>
            <a:r>
              <a:rPr lang="en-US" dirty="0"/>
              <a:t>≈ 0.023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baseline="-25000" dirty="0"/>
              <a:t>Er</a:t>
            </a:r>
            <a:r>
              <a:rPr lang="en-US" baseline="30000" dirty="0"/>
              <a:t>2</a:t>
            </a:r>
            <a:r>
              <a:rPr lang="en-US" dirty="0"/>
              <a:t>/Hz </a:t>
            </a:r>
            <a:r>
              <a:rPr lang="de-DE" dirty="0"/>
              <a:t>  </a:t>
            </a:r>
            <a:endParaRPr lang="en-US" dirty="0"/>
          </a:p>
          <a:p>
            <a:endParaRPr lang="en-US" dirty="0"/>
          </a:p>
          <a:p>
            <a:r>
              <a:rPr lang="en-US" dirty="0"/>
              <a:t>		temperature independent (20mK – 4K)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	</a:t>
            </a:r>
          </a:p>
          <a:p>
            <a:endParaRPr lang="de-DE" dirty="0">
              <a:solidFill>
                <a:srgbClr val="6600CC"/>
              </a:solidFill>
            </a:endParaRPr>
          </a:p>
        </p:txBody>
      </p:sp>
      <p:pic>
        <p:nvPicPr>
          <p:cNvPr id="252947" name="Picture 19" descr="Elektronen_Rausch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4292600"/>
            <a:ext cx="1863725" cy="1225550"/>
          </a:xfrm>
          <a:prstGeom prst="rect">
            <a:avLst/>
          </a:prstGeom>
          <a:noFill/>
        </p:spPr>
      </p:pic>
      <p:sp>
        <p:nvSpPr>
          <p:cNvPr id="252948" name="Text Box 20"/>
          <p:cNvSpPr txBox="1">
            <a:spLocks noChangeArrowheads="1"/>
          </p:cNvSpPr>
          <p:nvPr/>
        </p:nvSpPr>
        <p:spPr bwMode="auto">
          <a:xfrm>
            <a:off x="8305800" y="4292600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/>
              <a:t>sensor</a:t>
            </a:r>
          </a:p>
        </p:txBody>
      </p:sp>
      <p:sp>
        <p:nvSpPr>
          <p:cNvPr id="252950" name="Text Box 22"/>
          <p:cNvSpPr txBox="1">
            <a:spLocks noChangeArrowheads="1"/>
          </p:cNvSpPr>
          <p:nvPr/>
        </p:nvSpPr>
        <p:spPr bwMode="auto">
          <a:xfrm>
            <a:off x="8101013" y="5300663"/>
            <a:ext cx="909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/>
              <a:t>SQUID</a:t>
            </a:r>
          </a:p>
        </p:txBody>
      </p:sp>
      <p:pic>
        <p:nvPicPr>
          <p:cNvPr id="252952" name="Picture 24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/>
          <a:stretch>
            <a:fillRect/>
          </a:stretch>
        </p:blipFill>
        <p:spPr bwMode="auto">
          <a:xfrm>
            <a:off x="1331913" y="1773238"/>
            <a:ext cx="40386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2967" name="Rectangle 39"/>
          <p:cNvSpPr>
            <a:spLocks noChangeArrowheads="1"/>
          </p:cNvSpPr>
          <p:nvPr/>
        </p:nvSpPr>
        <p:spPr bwMode="auto">
          <a:xfrm>
            <a:off x="7812088" y="1052513"/>
            <a:ext cx="895350" cy="5334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C</a:t>
            </a:r>
            <a:r>
              <a:rPr lang="de-DE" baseline="-25000"/>
              <a:t>spins</a:t>
            </a:r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80" name="Oval 216"/>
          <p:cNvSpPr>
            <a:spLocks noChangeArrowheads="1"/>
          </p:cNvSpPr>
          <p:nvPr/>
        </p:nvSpPr>
        <p:spPr bwMode="auto">
          <a:xfrm>
            <a:off x="7343775" y="4879975"/>
            <a:ext cx="792163" cy="217488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93081" name="Oval 217"/>
          <p:cNvSpPr>
            <a:spLocks noChangeArrowheads="1"/>
          </p:cNvSpPr>
          <p:nvPr/>
        </p:nvSpPr>
        <p:spPr bwMode="auto">
          <a:xfrm>
            <a:off x="7343775" y="5529263"/>
            <a:ext cx="792163" cy="217487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93082" name="Oval 218"/>
          <p:cNvSpPr>
            <a:spLocks noChangeArrowheads="1"/>
          </p:cNvSpPr>
          <p:nvPr/>
        </p:nvSpPr>
        <p:spPr bwMode="auto">
          <a:xfrm>
            <a:off x="6048375" y="5238750"/>
            <a:ext cx="792163" cy="217488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93083" name="Oval 219"/>
          <p:cNvSpPr>
            <a:spLocks noChangeArrowheads="1"/>
          </p:cNvSpPr>
          <p:nvPr/>
        </p:nvSpPr>
        <p:spPr bwMode="auto">
          <a:xfrm>
            <a:off x="7343775" y="5888038"/>
            <a:ext cx="792163" cy="217487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expected energy resolution for some configurations </a:t>
            </a:r>
          </a:p>
        </p:txBody>
      </p:sp>
      <p:graphicFrame>
        <p:nvGraphicFramePr>
          <p:cNvPr id="293158" name="Group 294"/>
          <p:cNvGraphicFramePr>
            <a:graphicFrameLocks noGrp="1"/>
          </p:cNvGraphicFramePr>
          <p:nvPr>
            <p:ph sz="half" idx="1"/>
          </p:nvPr>
        </p:nvGraphicFramePr>
        <p:xfrm>
          <a:off x="900113" y="4233863"/>
          <a:ext cx="7488237" cy="1935480"/>
        </p:xfrm>
        <a:graphic>
          <a:graphicData uri="http://schemas.openxmlformats.org/drawingml/2006/table">
            <a:tbl>
              <a:tblPr/>
              <a:tblGrid>
                <a:gridCol w="2287587"/>
                <a:gridCol w="1300163"/>
                <a:gridCol w="1298575"/>
                <a:gridCol w="1300162"/>
                <a:gridCol w="1301750"/>
              </a:tblGrid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Absorber [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de-DE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de-DE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abs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[pJ/K]</a:t>
                      </a:r>
                      <a:b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@ 50mK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t</a:t>
                      </a:r>
                      <a:r>
                        <a:rPr kumimoji="0" lang="de-DE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[ms]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r>
                        <a:rPr kumimoji="0" lang="de-DE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FWHM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[eV]</a:t>
                      </a:r>
                      <a:b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@ 50 mK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r>
                        <a:rPr kumimoji="0" lang="de-DE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FWHM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[eV]</a:t>
                      </a:r>
                      <a:b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@ 30 mK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 250  5 (Au)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 250  5 (Au/Bi)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1000 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 1000  200 (Au)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2868" name="Text Box 4"/>
          <p:cNvSpPr txBox="1">
            <a:spLocks noChangeArrowheads="1"/>
          </p:cNvSpPr>
          <p:nvPr/>
        </p:nvSpPr>
        <p:spPr bwMode="auto">
          <a:xfrm>
            <a:off x="2627313" y="1052513"/>
            <a:ext cx="80645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de-DE" sz="1400">
                <a:solidFill>
                  <a:schemeClr val="accent2"/>
                </a:solidFill>
              </a:rPr>
              <a:t> meander geometry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de-DE" sz="1400">
                <a:solidFill>
                  <a:schemeClr val="accent2"/>
                </a:solidFill>
              </a:rPr>
              <a:t> signal rise time:	</a:t>
            </a:r>
            <a:r>
              <a:rPr lang="de-DE" sz="1400">
                <a:solidFill>
                  <a:schemeClr val="accent2"/>
                </a:solidFill>
                <a:latin typeface="Symbol" pitchFamily="18" charset="2"/>
              </a:rPr>
              <a:t>t</a:t>
            </a:r>
            <a:r>
              <a:rPr lang="de-DE" sz="1400" baseline="-25000">
                <a:solidFill>
                  <a:schemeClr val="accent2"/>
                </a:solidFill>
              </a:rPr>
              <a:t>0</a:t>
            </a:r>
            <a:r>
              <a:rPr lang="de-DE" sz="1400">
                <a:solidFill>
                  <a:schemeClr val="accent2"/>
                </a:solidFill>
              </a:rPr>
              <a:t> &lt; 1 </a:t>
            </a:r>
            <a:r>
              <a:rPr lang="de-DE" sz="14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de-DE" sz="1400">
                <a:solidFill>
                  <a:schemeClr val="accent2"/>
                </a:solidFill>
              </a:rPr>
              <a:t>s</a:t>
            </a:r>
            <a:r>
              <a:rPr lang="de-DE" sz="1400">
                <a:solidFill>
                  <a:srgbClr val="CC0000"/>
                </a:solidFill>
              </a:rPr>
              <a:t>		</a:t>
            </a:r>
            <a:br>
              <a:rPr lang="de-DE" sz="1400">
                <a:solidFill>
                  <a:srgbClr val="CC0000"/>
                </a:solidFill>
              </a:rPr>
            </a:br>
            <a:r>
              <a:rPr lang="de-DE" sz="1400">
                <a:solidFill>
                  <a:srgbClr val="CC0000"/>
                </a:solidFill>
              </a:rPr>
              <a:t>   		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de-DE" sz="1400">
                <a:solidFill>
                  <a:srgbClr val="CC0000"/>
                </a:solidFill>
              </a:rPr>
              <a:t> thermodynamic fluctuations of energy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de-DE" sz="1400">
                <a:solidFill>
                  <a:srgbClr val="CC0000"/>
                </a:solidFill>
              </a:rPr>
              <a:t> 1/f noise of Er ions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de-DE" sz="1400">
                <a:solidFill>
                  <a:srgbClr val="CC0000"/>
                </a:solidFill>
              </a:rPr>
              <a:t> flux noise of SQUID</a:t>
            </a:r>
          </a:p>
          <a:p>
            <a:pPr lvl="2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de-DE" sz="1400">
                <a:solidFill>
                  <a:srgbClr val="CC0000"/>
                </a:solidFill>
              </a:rPr>
              <a:t> white:	S</a:t>
            </a:r>
            <a:r>
              <a:rPr lang="de-DE" sz="1400" baseline="-25000">
                <a:solidFill>
                  <a:srgbClr val="CC0000"/>
                </a:solidFill>
                <a:latin typeface="Symbol" pitchFamily="18" charset="2"/>
              </a:rPr>
              <a:t>F</a:t>
            </a:r>
            <a:r>
              <a:rPr lang="de-DE" sz="1400">
                <a:solidFill>
                  <a:srgbClr val="CC0000"/>
                </a:solidFill>
              </a:rPr>
              <a:t> = 0.5 </a:t>
            </a:r>
            <a:r>
              <a:rPr lang="de-DE" sz="1400" b="1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de-DE" sz="1400">
                <a:solidFill>
                  <a:srgbClr val="CC0000"/>
                </a:solidFill>
                <a:latin typeface="Symbol" pitchFamily="18" charset="2"/>
              </a:rPr>
              <a:t>F</a:t>
            </a:r>
            <a:r>
              <a:rPr lang="de-DE" sz="1400" baseline="-25000">
                <a:solidFill>
                  <a:srgbClr val="CC0000"/>
                </a:solidFill>
              </a:rPr>
              <a:t>0</a:t>
            </a:r>
            <a:r>
              <a:rPr lang="de-DE" sz="1400">
                <a:solidFill>
                  <a:srgbClr val="CC0000"/>
                </a:solidFill>
              </a:rPr>
              <a:t>/</a:t>
            </a:r>
            <a:r>
              <a:rPr lang="de-DE" sz="1400">
                <a:solidFill>
                  <a:srgbClr val="CC0000"/>
                </a:solidFill>
                <a:sym typeface="Symbol" pitchFamily="18" charset="2"/>
              </a:rPr>
              <a:t></a:t>
            </a:r>
            <a:r>
              <a:rPr lang="de-DE" sz="1400">
                <a:solidFill>
                  <a:srgbClr val="CC0000"/>
                </a:solidFill>
              </a:rPr>
              <a:t>Hz  </a:t>
            </a:r>
          </a:p>
          <a:p>
            <a:pPr lvl="2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de-DE" sz="1400">
                <a:solidFill>
                  <a:srgbClr val="CC0000"/>
                </a:solidFill>
              </a:rPr>
              <a:t> 1/f:	S</a:t>
            </a:r>
            <a:r>
              <a:rPr lang="de-DE" sz="1400" baseline="-25000">
                <a:solidFill>
                  <a:srgbClr val="CC0000"/>
                </a:solidFill>
                <a:latin typeface="Symbol" pitchFamily="18" charset="2"/>
              </a:rPr>
              <a:t>F</a:t>
            </a:r>
            <a:r>
              <a:rPr lang="de-DE" sz="1400">
                <a:solidFill>
                  <a:srgbClr val="CC0000"/>
                </a:solidFill>
              </a:rPr>
              <a:t> = 5</a:t>
            </a:r>
            <a:r>
              <a:rPr lang="de-DE" sz="1400">
                <a:solidFill>
                  <a:srgbClr val="CC0000"/>
                </a:solidFill>
                <a:latin typeface="Symbol" pitchFamily="18" charset="2"/>
              </a:rPr>
              <a:t> </a:t>
            </a:r>
            <a:r>
              <a:rPr lang="de-DE" sz="1400" b="1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de-DE" sz="1400">
                <a:solidFill>
                  <a:srgbClr val="CC0000"/>
                </a:solidFill>
                <a:latin typeface="Symbol" pitchFamily="18" charset="2"/>
              </a:rPr>
              <a:t>F</a:t>
            </a:r>
            <a:r>
              <a:rPr lang="de-DE" sz="1400" baseline="-25000">
                <a:solidFill>
                  <a:srgbClr val="CC0000"/>
                </a:solidFill>
              </a:rPr>
              <a:t>0</a:t>
            </a:r>
            <a:r>
              <a:rPr lang="de-DE" sz="1400">
                <a:solidFill>
                  <a:srgbClr val="CC0000"/>
                </a:solidFill>
              </a:rPr>
              <a:t>/</a:t>
            </a:r>
            <a:r>
              <a:rPr lang="de-DE" sz="1400">
                <a:solidFill>
                  <a:srgbClr val="CC0000"/>
                </a:solidFill>
                <a:sym typeface="Symbol" pitchFamily="18" charset="2"/>
              </a:rPr>
              <a:t></a:t>
            </a:r>
            <a:r>
              <a:rPr lang="de-DE" sz="1400">
                <a:solidFill>
                  <a:srgbClr val="CC0000"/>
                </a:solidFill>
              </a:rPr>
              <a:t>Hz  @  1Hz</a:t>
            </a:r>
          </a:p>
          <a:p>
            <a:pPr lvl="2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de-DE" sz="140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de-DE" sz="1400">
                <a:solidFill>
                  <a:schemeClr val="accent2"/>
                </a:solidFill>
              </a:rPr>
              <a:t> realistic flux coupling to a 1.6 nH current sensor SQUID (PTB)</a:t>
            </a:r>
          </a:p>
        </p:txBody>
      </p:sp>
      <p:sp>
        <p:nvSpPr>
          <p:cNvPr id="293064" name="Text Box 200"/>
          <p:cNvSpPr txBox="1">
            <a:spLocks noChangeArrowheads="1"/>
          </p:cNvSpPr>
          <p:nvPr/>
        </p:nvSpPr>
        <p:spPr bwMode="auto">
          <a:xfrm>
            <a:off x="1187450" y="981075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considering:</a:t>
            </a:r>
          </a:p>
        </p:txBody>
      </p:sp>
    </p:spTree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veriety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endParaRPr lang="de-DE" dirty="0"/>
          </a:p>
        </p:txBody>
      </p:sp>
      <p:pic>
        <p:nvPicPr>
          <p:cNvPr id="6" name="Picture 9" descr="D09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52" y="1472353"/>
            <a:ext cx="1095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D10Ar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77" y="5046935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10Eb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17" y="2967446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10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89" y="2972209"/>
            <a:ext cx="161607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D10Traf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77" y="1439016"/>
            <a:ext cx="1135062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D11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77" y="2961096"/>
            <a:ext cx="149701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D1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636363"/>
              </a:clrFrom>
              <a:clrTo>
                <a:srgbClr val="63636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92" y="1507480"/>
            <a:ext cx="26543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D13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14" y="5045347"/>
            <a:ext cx="1620837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D13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33" y="5045347"/>
            <a:ext cx="16160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40152" y="1609055"/>
            <a:ext cx="936474" cy="307777"/>
          </a:xfrm>
          <a:prstGeom prst="rect">
            <a:avLst/>
          </a:prstGeom>
          <a:blipFill rotWithShape="1">
            <a:blip r:embed="rId11" cstate="print"/>
            <a:stretch>
              <a:fillRect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22" name="Textfeld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0311" y="1194864"/>
            <a:ext cx="2765565" cy="253916"/>
          </a:xfrm>
          <a:prstGeom prst="rect">
            <a:avLst/>
          </a:prstGeom>
          <a:blipFill rotWithShape="1">
            <a:blip r:embed="rId12" cstate="print"/>
            <a:stretch>
              <a:fillRect b="-11905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23" name="Textfeld 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564" y="2707032"/>
            <a:ext cx="5304722" cy="253916"/>
          </a:xfrm>
          <a:prstGeom prst="rect">
            <a:avLst/>
          </a:prstGeom>
          <a:blipFill rotWithShape="1">
            <a:blip r:embed="rId13" cstate="print"/>
            <a:stretch>
              <a:fillRect b="-11905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24" name="Textfeld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7564" y="4795264"/>
            <a:ext cx="8194872" cy="253916"/>
          </a:xfrm>
          <a:prstGeom prst="rect">
            <a:avLst/>
          </a:prstGeom>
          <a:blipFill rotWithShape="1">
            <a:blip r:embed="rId14" cstate="print"/>
            <a:stretch>
              <a:fillRect b="-14634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25" name="Textfeld 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92180" y="1194864"/>
            <a:ext cx="2922595" cy="253916"/>
          </a:xfrm>
          <a:prstGeom prst="rect">
            <a:avLst/>
          </a:prstGeom>
          <a:blipFill rotWithShape="1">
            <a:blip r:embed="rId15" cstate="print"/>
            <a:stretch>
              <a:fillRect b="-11905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58" y="5045347"/>
            <a:ext cx="1615890" cy="1617973"/>
          </a:xfrm>
          <a:prstGeom prst="rect">
            <a:avLst/>
          </a:prstGeom>
        </p:spPr>
      </p:pic>
    </p:spTree>
  </p:cSld>
  <p:clrMapOvr>
    <a:masterClrMapping/>
  </p:clrMapOvr>
  <p:transition advTm="2832">
    <p:zoom/>
  </p:transition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C:\WINDOWS\Anwendungsdaten\Microsoft\Vorlagen\Leere Präsentation.pot</Template>
  <TotalTime>0</TotalTime>
  <Words>846</Words>
  <Application>Microsoft Office PowerPoint</Application>
  <PresentationFormat>Bildschirmpräsentation (4:3)</PresentationFormat>
  <Paragraphs>356</Paragraphs>
  <Slides>33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5" baseType="lpstr">
      <vt:lpstr>Leere Präsentation</vt:lpstr>
      <vt:lpstr>Formel</vt:lpstr>
      <vt:lpstr>Folie 1</vt:lpstr>
      <vt:lpstr>detection principle of micro-calorimeters</vt:lpstr>
      <vt:lpstr>Metallic Magnetic Calorimeters</vt:lpstr>
      <vt:lpstr>readout of magnetic calorimeters</vt:lpstr>
      <vt:lpstr>sensor and pickup coil geometries</vt:lpstr>
      <vt:lpstr>signal size</vt:lpstr>
      <vt:lpstr>noise contributions</vt:lpstr>
      <vt:lpstr>expected energy resolution for some configurations </vt:lpstr>
      <vt:lpstr>Detectors for a veriety of applications</vt:lpstr>
      <vt:lpstr>maXs-20: detector arrays for x-rays up to 20 keV</vt:lpstr>
      <vt:lpstr>maXs-20: detector arrays for x-rays up to 20 keV</vt:lpstr>
      <vt:lpstr>micro-fabrication of x-ray detectors</vt:lpstr>
      <vt:lpstr>micro-fabrication of x-ray detectors</vt:lpstr>
      <vt:lpstr>micro-fabrication of x-ray detectors</vt:lpstr>
      <vt:lpstr>signal rise-time of micro-fabricated MMCs </vt:lpstr>
      <vt:lpstr>micro-fabrication of x-ray detectors</vt:lpstr>
      <vt:lpstr>maXs-20: detector arrays for x-rays up to 20 keV</vt:lpstr>
      <vt:lpstr>New: „sandwiched“ sensor for improved flux coupling</vt:lpstr>
      <vt:lpstr>New: „sandwiched“ sensor for improved flux coupling</vt:lpstr>
      <vt:lpstr>New: „sandwiched“ sensor for improved flux coupling</vt:lpstr>
      <vt:lpstr>maXs-200: detector arrays for hard x-rays (at GSI/FAIR) </vt:lpstr>
      <vt:lpstr>maXs-200: detector arrays for hard x-rays (at GSI/FAIR) </vt:lpstr>
      <vt:lpstr>linearity of maXs-200</vt:lpstr>
      <vt:lpstr>large area MMC with position and energy sensitivity </vt:lpstr>
      <vt:lpstr>large area MMC with position and energy sensitivity </vt:lpstr>
      <vt:lpstr>large area MMC with position and energy sensitivity </vt:lpstr>
      <vt:lpstr>large area MMC with position and energy sensitivity </vt:lpstr>
      <vt:lpstr>New: m-calorimeters with  magnetic penetration thermometers (MPT)</vt:lpstr>
      <vt:lpstr>Multiplexed read-out of detector arrays</vt:lpstr>
      <vt:lpstr>summary &amp; outlook</vt:lpstr>
      <vt:lpstr>Detectors for a veriety of applications</vt:lpstr>
      <vt:lpstr>calorimeteric detectors are ...</vt:lpstr>
      <vt:lpstr>linearity</vt:lpstr>
    </vt:vector>
  </TitlesOfParts>
  <Company>KIP, Univ. Heidelberg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LTD-11, C21 </dc:title>
  <dc:subject>Metallic Magnetic Calorimeters</dc:subject>
  <dc:creator>Andreas Fleischmann</dc:creator>
  <cp:lastModifiedBy>kip</cp:lastModifiedBy>
  <cp:revision>558</cp:revision>
  <dcterms:created xsi:type="dcterms:W3CDTF">2000-01-26T15:39:56Z</dcterms:created>
  <dcterms:modified xsi:type="dcterms:W3CDTF">2011-10-27T18:56:28Z</dcterms:modified>
</cp:coreProperties>
</file>